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64" r:id="rId5"/>
    <p:sldId id="304" r:id="rId6"/>
    <p:sldId id="305" r:id="rId7"/>
    <p:sldId id="306" r:id="rId8"/>
    <p:sldId id="307" r:id="rId9"/>
    <p:sldId id="302" r:id="rId10"/>
    <p:sldId id="267" r:id="rId11"/>
    <p:sldId id="296" r:id="rId12"/>
    <p:sldId id="293" r:id="rId13"/>
  </p:sldIdLst>
  <p:sldSz cx="12188825"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pos="5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da Gartner" initials="MG" lastIdx="16" clrIdx="0">
    <p:extLst>
      <p:ext uri="{19B8F6BF-5375-455C-9EA6-DF929625EA0E}">
        <p15:presenceInfo xmlns:p15="http://schemas.microsoft.com/office/powerpoint/2012/main" userId="S-1-5-21-2043430618-2407129832-2781068167-4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ematski slog 2 – poudarek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924" autoAdjust="0"/>
  </p:normalViewPr>
  <p:slideViewPr>
    <p:cSldViewPr snapToGrid="0">
      <p:cViewPr varScale="1">
        <p:scale>
          <a:sx n="65" d="100"/>
          <a:sy n="65" d="100"/>
        </p:scale>
        <p:origin x="84" y="204"/>
      </p:cViewPr>
      <p:guideLst>
        <p:guide orient="horz" pos="1057"/>
        <p:guide pos="5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261BB364-13B3-4017-8541-75436BF7182E}" type="datetimeFigureOut">
              <a:rPr lang="sl-SI" smtClean="0"/>
              <a:t>25. 01. 2021</a:t>
            </a:fld>
            <a:endParaRPr lang="sl-SI"/>
          </a:p>
        </p:txBody>
      </p:sp>
      <p:sp>
        <p:nvSpPr>
          <p:cNvPr id="4" name="Označba mesta noge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6DD850CF-2732-41A0-BE3A-7A39EC7BB23B}" type="slidenum">
              <a:rPr lang="sl-SI" smtClean="0"/>
              <a:t>‹#›</a:t>
            </a:fld>
            <a:endParaRPr lang="sl-SI"/>
          </a:p>
        </p:txBody>
      </p:sp>
    </p:spTree>
    <p:extLst>
      <p:ext uri="{BB962C8B-B14F-4D97-AF65-F5344CB8AC3E}">
        <p14:creationId xmlns:p14="http://schemas.microsoft.com/office/powerpoint/2010/main" val="3581945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14945" y="0"/>
            <a:ext cx="2919734" cy="495293"/>
          </a:xfrm>
          <a:prstGeom prst="rect">
            <a:avLst/>
          </a:prstGeom>
        </p:spPr>
        <p:txBody>
          <a:bodyPr vert="horz" lIns="91440" tIns="45720" rIns="91440" bIns="45720" rtlCol="0"/>
          <a:lstStyle>
            <a:lvl1pPr algn="r">
              <a:defRPr sz="1200"/>
            </a:lvl1pPr>
          </a:lstStyle>
          <a:p>
            <a:fld id="{F73E7651-A2BC-4329-824C-6CAAD11C44FC}" type="datetimeFigureOut">
              <a:rPr lang="sl-SI" smtClean="0"/>
              <a:t>25. 01. 2021</a:t>
            </a:fld>
            <a:endParaRPr lang="sl-SI"/>
          </a:p>
        </p:txBody>
      </p:sp>
      <p:sp>
        <p:nvSpPr>
          <p:cNvPr id="4" name="Označba mesta stranske slike 3"/>
          <p:cNvSpPr>
            <a:spLocks noGrp="1" noRot="1" noChangeAspect="1"/>
          </p:cNvSpPr>
          <p:nvPr>
            <p:ph type="sldImg" idx="2"/>
          </p:nvPr>
        </p:nvSpPr>
        <p:spPr>
          <a:xfrm>
            <a:off x="409575" y="1231900"/>
            <a:ext cx="5918200" cy="333057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4118" y="4748295"/>
            <a:ext cx="5388610" cy="3885602"/>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371020"/>
            <a:ext cx="2918650" cy="495293"/>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14945" y="9371020"/>
            <a:ext cx="2919734" cy="495293"/>
          </a:xfrm>
          <a:prstGeom prst="rect">
            <a:avLst/>
          </a:prstGeom>
        </p:spPr>
        <p:txBody>
          <a:bodyPr vert="horz" lIns="91440" tIns="45720" rIns="91440" bIns="45720" rtlCol="0" anchor="b"/>
          <a:lstStyle>
            <a:lvl1pPr algn="r">
              <a:defRPr sz="1200"/>
            </a:lvl1pPr>
          </a:lstStyle>
          <a:p>
            <a:fld id="{90683950-DB96-4918-B5A7-1D68C2DD838D}" type="slidenum">
              <a:rPr lang="sl-SI" smtClean="0"/>
              <a:t>‹#›</a:t>
            </a:fld>
            <a:endParaRPr lang="sl-SI"/>
          </a:p>
        </p:txBody>
      </p:sp>
    </p:spTree>
    <p:extLst>
      <p:ext uri="{BB962C8B-B14F-4D97-AF65-F5344CB8AC3E}">
        <p14:creationId xmlns:p14="http://schemas.microsoft.com/office/powerpoint/2010/main" val="274629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90683950-DB96-4918-B5A7-1D68C2DD838D}" type="slidenum">
              <a:rPr lang="sl-SI" smtClean="0"/>
              <a:t>1</a:t>
            </a:fld>
            <a:endParaRPr lang="sl-SI"/>
          </a:p>
        </p:txBody>
      </p:sp>
    </p:spTree>
    <p:extLst>
      <p:ext uri="{BB962C8B-B14F-4D97-AF65-F5344CB8AC3E}">
        <p14:creationId xmlns:p14="http://schemas.microsoft.com/office/powerpoint/2010/main" val="328345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90683950-DB96-4918-B5A7-1D68C2DD838D}" type="slidenum">
              <a:rPr lang="sl-SI" smtClean="0"/>
              <a:t>5</a:t>
            </a:fld>
            <a:endParaRPr lang="sl-SI"/>
          </a:p>
        </p:txBody>
      </p:sp>
    </p:spTree>
    <p:extLst>
      <p:ext uri="{BB962C8B-B14F-4D97-AF65-F5344CB8AC3E}">
        <p14:creationId xmlns:p14="http://schemas.microsoft.com/office/powerpoint/2010/main" val="243493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90683950-DB96-4918-B5A7-1D68C2DD838D}" type="slidenum">
              <a:rPr lang="sl-SI" smtClean="0"/>
              <a:t>6</a:t>
            </a:fld>
            <a:endParaRPr lang="sl-SI"/>
          </a:p>
        </p:txBody>
      </p:sp>
    </p:spTree>
    <p:extLst>
      <p:ext uri="{BB962C8B-B14F-4D97-AF65-F5344CB8AC3E}">
        <p14:creationId xmlns:p14="http://schemas.microsoft.com/office/powerpoint/2010/main" val="207316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cs typeface="Calibri"/>
            </a:endParaRPr>
          </a:p>
          <a:p>
            <a:endParaRPr lang="sl-SI" dirty="0">
              <a:cs typeface="Calibri"/>
            </a:endParaRPr>
          </a:p>
          <a:p>
            <a:endParaRPr lang="sl-SI" dirty="0">
              <a:cs typeface="Calibri"/>
            </a:endParaRPr>
          </a:p>
        </p:txBody>
      </p:sp>
      <p:sp>
        <p:nvSpPr>
          <p:cNvPr id="4" name="Označba mesta številke diapozitiva 3"/>
          <p:cNvSpPr>
            <a:spLocks noGrp="1"/>
          </p:cNvSpPr>
          <p:nvPr>
            <p:ph type="sldNum" sz="quarter" idx="10"/>
          </p:nvPr>
        </p:nvSpPr>
        <p:spPr/>
        <p:txBody>
          <a:bodyPr/>
          <a:lstStyle/>
          <a:p>
            <a:fld id="{90683950-DB96-4918-B5A7-1D68C2DD838D}" type="slidenum">
              <a:rPr lang="sl-SI" smtClean="0"/>
              <a:t>7</a:t>
            </a:fld>
            <a:endParaRPr lang="sl-SI"/>
          </a:p>
        </p:txBody>
      </p:sp>
    </p:spTree>
    <p:extLst>
      <p:ext uri="{BB962C8B-B14F-4D97-AF65-F5344CB8AC3E}">
        <p14:creationId xmlns:p14="http://schemas.microsoft.com/office/powerpoint/2010/main" val="137523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cs typeface="Calibri"/>
            </a:endParaRPr>
          </a:p>
          <a:p>
            <a:endParaRPr lang="sl-SI" dirty="0"/>
          </a:p>
        </p:txBody>
      </p:sp>
      <p:sp>
        <p:nvSpPr>
          <p:cNvPr id="4" name="Označba mesta številke diapozitiva 3"/>
          <p:cNvSpPr>
            <a:spLocks noGrp="1"/>
          </p:cNvSpPr>
          <p:nvPr>
            <p:ph type="sldNum" sz="quarter" idx="5"/>
          </p:nvPr>
        </p:nvSpPr>
        <p:spPr/>
        <p:txBody>
          <a:bodyPr/>
          <a:lstStyle/>
          <a:p>
            <a:fld id="{90683950-DB96-4918-B5A7-1D68C2DD838D}" type="slidenum">
              <a:rPr lang="sl-SI" smtClean="0"/>
              <a:t>8</a:t>
            </a:fld>
            <a:endParaRPr lang="sl-SI"/>
          </a:p>
        </p:txBody>
      </p:sp>
    </p:spTree>
    <p:extLst>
      <p:ext uri="{BB962C8B-B14F-4D97-AF65-F5344CB8AC3E}">
        <p14:creationId xmlns:p14="http://schemas.microsoft.com/office/powerpoint/2010/main" val="401371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90683950-DB96-4918-B5A7-1D68C2DD838D}" type="slidenum">
              <a:rPr lang="sl-SI" smtClean="0"/>
              <a:t>9</a:t>
            </a:fld>
            <a:endParaRPr lang="sl-SI"/>
          </a:p>
        </p:txBody>
      </p:sp>
    </p:spTree>
    <p:extLst>
      <p:ext uri="{BB962C8B-B14F-4D97-AF65-F5344CB8AC3E}">
        <p14:creationId xmlns:p14="http://schemas.microsoft.com/office/powerpoint/2010/main" val="2880096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vetla naslovnica">
    <p:spTree>
      <p:nvGrpSpPr>
        <p:cNvPr id="1" name=""/>
        <p:cNvGrpSpPr/>
        <p:nvPr/>
      </p:nvGrpSpPr>
      <p:grpSpPr>
        <a:xfrm>
          <a:off x="0" y="0"/>
          <a:ext cx="0" cy="0"/>
          <a:chOff x="0" y="0"/>
          <a:chExt cx="0" cy="0"/>
        </a:xfrm>
      </p:grpSpPr>
      <p:pic>
        <p:nvPicPr>
          <p:cNvPr id="10" name="Picture 9" descr="svetla-naslovnic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302235" y="3485297"/>
            <a:ext cx="9516597" cy="2835480"/>
          </a:xfrm>
        </p:spPr>
        <p:txBody>
          <a:bodyPr anchor="t">
            <a:noAutofit/>
          </a:bodyPr>
          <a:lstStyle>
            <a:lvl1pPr algn="l">
              <a:defRPr sz="6000">
                <a:solidFill>
                  <a:schemeClr val="accent5"/>
                </a:solidFill>
              </a:defRPr>
            </a:lvl1pPr>
          </a:lstStyle>
          <a:p>
            <a:r>
              <a:rPr lang="sl-SI"/>
              <a:t>Uredite slog naslova matrice</a:t>
            </a:r>
            <a:endParaRPr lang="en-US"/>
          </a:p>
        </p:txBody>
      </p:sp>
      <p:sp>
        <p:nvSpPr>
          <p:cNvPr id="3" name="Subtitle 2"/>
          <p:cNvSpPr>
            <a:spLocks noGrp="1"/>
          </p:cNvSpPr>
          <p:nvPr>
            <p:ph type="subTitle" idx="1"/>
          </p:nvPr>
        </p:nvSpPr>
        <p:spPr>
          <a:xfrm>
            <a:off x="1302234" y="4568177"/>
            <a:ext cx="9516597" cy="1752600"/>
          </a:xfrm>
        </p:spPr>
        <p:txBody>
          <a:bodyPr anchor="t">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a:p>
        </p:txBody>
      </p:sp>
    </p:spTree>
    <p:extLst>
      <p:ext uri="{BB962C8B-B14F-4D97-AF65-F5344CB8AC3E}">
        <p14:creationId xmlns:p14="http://schemas.microsoft.com/office/powerpoint/2010/main" val="75160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0414" y="6055479"/>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491613"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1" y="1929425"/>
            <a:ext cx="10491613" cy="3761569"/>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18332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dve vsebini">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020" y="6061686"/>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315219"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2" y="1929426"/>
            <a:ext cx="4964600"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
        <p:nvSpPr>
          <p:cNvPr id="12" name="Content Placeholder 2"/>
          <p:cNvSpPr>
            <a:spLocks noGrp="1"/>
          </p:cNvSpPr>
          <p:nvPr>
            <p:ph idx="10"/>
          </p:nvPr>
        </p:nvSpPr>
        <p:spPr>
          <a:xfrm>
            <a:off x="6230065" y="1929426"/>
            <a:ext cx="4941555"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42256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sebina in slika">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315219"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2" y="1929426"/>
            <a:ext cx="4964600"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
        <p:nvSpPr>
          <p:cNvPr id="5" name="Picture Placeholder 4"/>
          <p:cNvSpPr>
            <a:spLocks noGrp="1"/>
          </p:cNvSpPr>
          <p:nvPr>
            <p:ph type="pic" sz="quarter" idx="10"/>
          </p:nvPr>
        </p:nvSpPr>
        <p:spPr>
          <a:xfrm>
            <a:off x="6080125" y="1928813"/>
            <a:ext cx="5091113" cy="3727450"/>
          </a:xfrm>
        </p:spPr>
        <p:txBody>
          <a:bodyPr/>
          <a:lstStyle/>
          <a:p>
            <a:r>
              <a:rPr lang="sl-SI"/>
              <a:t>Kliknite ikono, če želite dodati sliko</a:t>
            </a:r>
            <a:endParaRPr lang="en-US"/>
          </a:p>
        </p:txBody>
      </p:sp>
    </p:spTree>
    <p:extLst>
      <p:ext uri="{BB962C8B-B14F-4D97-AF65-F5344CB8AC3E}">
        <p14:creationId xmlns:p14="http://schemas.microsoft.com/office/powerpoint/2010/main" val="21032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tavek in slika">
    <p:spTree>
      <p:nvGrpSpPr>
        <p:cNvPr id="1" name=""/>
        <p:cNvGrpSpPr/>
        <p:nvPr/>
      </p:nvGrpSpPr>
      <p:grpSpPr>
        <a:xfrm>
          <a:off x="0" y="0"/>
          <a:ext cx="0" cy="0"/>
          <a:chOff x="0" y="0"/>
          <a:chExt cx="0" cy="0"/>
        </a:xfrm>
      </p:grpSpPr>
      <p:sp>
        <p:nvSpPr>
          <p:cNvPr id="2" name="Title 1"/>
          <p:cNvSpPr>
            <a:spLocks noGrp="1"/>
          </p:cNvSpPr>
          <p:nvPr>
            <p:ph type="title"/>
          </p:nvPr>
        </p:nvSpPr>
        <p:spPr>
          <a:xfrm>
            <a:off x="856401" y="1109456"/>
            <a:ext cx="4964601" cy="701299"/>
          </a:xfrm>
        </p:spPr>
        <p:txBody>
          <a:bodyPr anchor="b">
            <a:normAutofit/>
          </a:bodyPr>
          <a:lstStyle>
            <a:lvl1pPr>
              <a:defRPr sz="3200" b="1">
                <a:solidFill>
                  <a:schemeClr val="accent5"/>
                </a:solidFill>
              </a:defRPr>
            </a:lvl1pPr>
          </a:lstStyle>
          <a:p>
            <a:r>
              <a:rPr lang="sl-SI"/>
              <a:t>Uredite slog naslova matrice</a:t>
            </a:r>
            <a:endParaRPr lang="en-US"/>
          </a:p>
        </p:txBody>
      </p:sp>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sp>
        <p:nvSpPr>
          <p:cNvPr id="3" name="Content Placeholder 2"/>
          <p:cNvSpPr>
            <a:spLocks noGrp="1"/>
          </p:cNvSpPr>
          <p:nvPr>
            <p:ph idx="1"/>
          </p:nvPr>
        </p:nvSpPr>
        <p:spPr>
          <a:xfrm>
            <a:off x="856402"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pic>
        <p:nvPicPr>
          <p:cNvPr id="13" name="Picture 12"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221" y="1892280"/>
            <a:ext cx="177800" cy="177800"/>
          </a:xfrm>
          <a:prstGeom prst="rect">
            <a:avLst/>
          </a:prstGeom>
        </p:spPr>
      </p:pic>
      <p:pic>
        <p:nvPicPr>
          <p:cNvPr id="14" name="Picture 13"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412" y="1892280"/>
            <a:ext cx="177800" cy="177800"/>
          </a:xfrm>
          <a:prstGeom prst="rect">
            <a:avLst/>
          </a:prstGeom>
        </p:spPr>
      </p:pic>
      <p:pic>
        <p:nvPicPr>
          <p:cNvPr id="15" name="Picture 14"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214" y="1892280"/>
            <a:ext cx="177800" cy="177800"/>
          </a:xfrm>
          <a:prstGeom prst="rect">
            <a:avLst/>
          </a:prstGeom>
        </p:spPr>
      </p:pic>
      <p:pic>
        <p:nvPicPr>
          <p:cNvPr id="16" name="Picture 15"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447" y="1892280"/>
            <a:ext cx="177800" cy="177800"/>
          </a:xfrm>
          <a:prstGeom prst="rect">
            <a:avLst/>
          </a:prstGeom>
        </p:spPr>
      </p:pic>
      <p:pic>
        <p:nvPicPr>
          <p:cNvPr id="19" name="Picture 18"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15" y="6075030"/>
            <a:ext cx="1117600" cy="406400"/>
          </a:xfrm>
          <a:prstGeom prst="rect">
            <a:avLst/>
          </a:prstGeom>
        </p:spPr>
      </p:pic>
      <p:sp>
        <p:nvSpPr>
          <p:cNvPr id="20" name="Picture Placeholder 19"/>
          <p:cNvSpPr>
            <a:spLocks noGrp="1"/>
          </p:cNvSpPr>
          <p:nvPr>
            <p:ph type="pic" sz="quarter" idx="10"/>
          </p:nvPr>
        </p:nvSpPr>
        <p:spPr>
          <a:xfrm>
            <a:off x="6138863" y="2246313"/>
            <a:ext cx="5032375" cy="3597275"/>
          </a:xfrm>
        </p:spPr>
        <p:txBody>
          <a:bodyPr/>
          <a:lstStyle/>
          <a:p>
            <a:r>
              <a:rPr lang="sl-SI"/>
              <a:t>Kliknite ikono, če želite dodati sliko</a:t>
            </a:r>
            <a:endParaRPr lang="en-US"/>
          </a:p>
        </p:txBody>
      </p:sp>
    </p:spTree>
    <p:extLst>
      <p:ext uri="{BB962C8B-B14F-4D97-AF65-F5344CB8AC3E}">
        <p14:creationId xmlns:p14="http://schemas.microsoft.com/office/powerpoint/2010/main" val="75638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tavek in dve vsebini">
    <p:spTree>
      <p:nvGrpSpPr>
        <p:cNvPr id="1" name=""/>
        <p:cNvGrpSpPr/>
        <p:nvPr/>
      </p:nvGrpSpPr>
      <p:grpSpPr>
        <a:xfrm>
          <a:off x="0" y="0"/>
          <a:ext cx="0" cy="0"/>
          <a:chOff x="0" y="0"/>
          <a:chExt cx="0" cy="0"/>
        </a:xfrm>
      </p:grpSpPr>
      <p:sp>
        <p:nvSpPr>
          <p:cNvPr id="2" name="Title 1"/>
          <p:cNvSpPr>
            <a:spLocks noGrp="1"/>
          </p:cNvSpPr>
          <p:nvPr>
            <p:ph type="title"/>
          </p:nvPr>
        </p:nvSpPr>
        <p:spPr>
          <a:xfrm>
            <a:off x="856401" y="1109456"/>
            <a:ext cx="4964601" cy="701299"/>
          </a:xfrm>
        </p:spPr>
        <p:txBody>
          <a:bodyPr anchor="b">
            <a:normAutofit/>
          </a:bodyPr>
          <a:lstStyle>
            <a:lvl1pPr>
              <a:defRPr sz="3200" b="1">
                <a:solidFill>
                  <a:schemeClr val="accent5"/>
                </a:solidFill>
              </a:defRPr>
            </a:lvl1pPr>
          </a:lstStyle>
          <a:p>
            <a:r>
              <a:rPr lang="sl-SI"/>
              <a:t>Uredite slog naslova matrice</a:t>
            </a:r>
            <a:endParaRPr lang="en-US"/>
          </a:p>
        </p:txBody>
      </p:sp>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sp>
        <p:nvSpPr>
          <p:cNvPr id="3" name="Content Placeholder 2"/>
          <p:cNvSpPr>
            <a:spLocks noGrp="1"/>
          </p:cNvSpPr>
          <p:nvPr>
            <p:ph idx="1"/>
          </p:nvPr>
        </p:nvSpPr>
        <p:spPr>
          <a:xfrm>
            <a:off x="856402"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pic>
        <p:nvPicPr>
          <p:cNvPr id="13" name="Picture 12"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221" y="1892280"/>
            <a:ext cx="177800" cy="177800"/>
          </a:xfrm>
          <a:prstGeom prst="rect">
            <a:avLst/>
          </a:prstGeom>
        </p:spPr>
      </p:pic>
      <p:pic>
        <p:nvPicPr>
          <p:cNvPr id="14" name="Picture 13"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412" y="1892280"/>
            <a:ext cx="177800" cy="177800"/>
          </a:xfrm>
          <a:prstGeom prst="rect">
            <a:avLst/>
          </a:prstGeom>
        </p:spPr>
      </p:pic>
      <p:pic>
        <p:nvPicPr>
          <p:cNvPr id="15" name="Picture 14"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214" y="1892280"/>
            <a:ext cx="177800" cy="177800"/>
          </a:xfrm>
          <a:prstGeom prst="rect">
            <a:avLst/>
          </a:prstGeom>
        </p:spPr>
      </p:pic>
      <p:pic>
        <p:nvPicPr>
          <p:cNvPr id="16" name="Picture 15"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447" y="1892280"/>
            <a:ext cx="177800" cy="177800"/>
          </a:xfrm>
          <a:prstGeom prst="rect">
            <a:avLst/>
          </a:prstGeom>
        </p:spPr>
      </p:pic>
      <p:pic>
        <p:nvPicPr>
          <p:cNvPr id="19" name="Picture 18"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15" y="6075030"/>
            <a:ext cx="1117600" cy="406400"/>
          </a:xfrm>
          <a:prstGeom prst="rect">
            <a:avLst/>
          </a:prstGeom>
        </p:spPr>
      </p:pic>
      <p:sp>
        <p:nvSpPr>
          <p:cNvPr id="17" name="Content Placeholder 2"/>
          <p:cNvSpPr>
            <a:spLocks noGrp="1"/>
          </p:cNvSpPr>
          <p:nvPr>
            <p:ph idx="10"/>
          </p:nvPr>
        </p:nvSpPr>
        <p:spPr>
          <a:xfrm>
            <a:off x="6124228"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143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5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sl-SI"/>
              <a:t>Uredite slog naslova matrice</a:t>
            </a:r>
            <a:endParaRPr lang="en-US"/>
          </a:p>
        </p:txBody>
      </p:sp>
      <p:sp>
        <p:nvSpPr>
          <p:cNvPr id="3" name="Text Placeholder 2"/>
          <p:cNvSpPr>
            <a:spLocks noGrp="1"/>
          </p:cNvSpPr>
          <p:nvPr>
            <p:ph type="body" idx="1"/>
          </p:nvPr>
        </p:nvSpPr>
        <p:spPr>
          <a:xfrm>
            <a:off x="609441" y="1647233"/>
            <a:ext cx="10969943" cy="4525963"/>
          </a:xfrm>
          <a:prstGeom prst="rect">
            <a:avLst/>
          </a:prstGeom>
        </p:spPr>
        <p:txBody>
          <a:bodyPr vert="horz" lIns="91440" tIns="45720" rIns="91440" bIns="45720" rtlCol="0">
            <a:normAutofit/>
          </a:bodyPr>
          <a:lstStyle/>
          <a:p>
            <a:pPr lvl="0"/>
            <a:r>
              <a:rPr lang="sl-SI"/>
              <a:t>Click to edit Master text styles</a:t>
            </a:r>
          </a:p>
          <a:p>
            <a:pPr lvl="1"/>
            <a:r>
              <a:rPr lang="sl-SI"/>
              <a:t>Second level</a:t>
            </a:r>
          </a:p>
          <a:p>
            <a:pPr lvl="2"/>
            <a:r>
              <a:rPr lang="sl-SI"/>
              <a:t>Third level</a:t>
            </a:r>
          </a:p>
          <a:p>
            <a:pPr lvl="3"/>
            <a:r>
              <a:rPr lang="sl-SI"/>
              <a:t>Fourth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6B4B-4A22-DA4F-9BD6-6E6138007F15}" type="datetimeFigureOut">
              <a:t>25. 01. 2021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2B08D-B30C-F24C-AEB4-DA720080FCF1}" type="slidenum">
              <a:t>‹#›</a:t>
            </a:fld>
            <a:endParaRPr lang="en-US"/>
          </a:p>
        </p:txBody>
      </p:sp>
    </p:spTree>
    <p:extLst>
      <p:ext uri="{BB962C8B-B14F-4D97-AF65-F5344CB8AC3E}">
        <p14:creationId xmlns:p14="http://schemas.microsoft.com/office/powerpoint/2010/main" val="200914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65" r:id="rId5"/>
    <p:sldLayoutId id="2147483666" r:id="rId6"/>
    <p:sldLayoutId id="2147483659"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vetla-naslovnic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79" y="0"/>
            <a:ext cx="12188825" cy="6856214"/>
          </a:xfrm>
          <a:prstGeom prst="rect">
            <a:avLst/>
          </a:prstGeom>
        </p:spPr>
      </p:pic>
      <p:sp>
        <p:nvSpPr>
          <p:cNvPr id="3" name="TextBox 2"/>
          <p:cNvSpPr txBox="1"/>
          <p:nvPr/>
        </p:nvSpPr>
        <p:spPr>
          <a:xfrm>
            <a:off x="1311293" y="3489659"/>
            <a:ext cx="8972545" cy="2800767"/>
          </a:xfrm>
          <a:prstGeom prst="rect">
            <a:avLst/>
          </a:prstGeom>
          <a:noFill/>
        </p:spPr>
        <p:txBody>
          <a:bodyPr wrap="square" rtlCol="0">
            <a:spAutoFit/>
          </a:bodyPr>
          <a:lstStyle/>
          <a:p>
            <a:r>
              <a:rPr lang="sl-SI" sz="6000" dirty="0">
                <a:solidFill>
                  <a:schemeClr val="accent5"/>
                </a:solidFill>
                <a:latin typeface="Century Gothic"/>
                <a:cs typeface="Century Gothic"/>
              </a:rPr>
              <a:t>Center RS za poklicno izobraževanje</a:t>
            </a:r>
          </a:p>
          <a:p>
            <a:endParaRPr lang="sl-SI" sz="2800" dirty="0">
              <a:solidFill>
                <a:schemeClr val="accent5"/>
              </a:solidFill>
              <a:latin typeface="Century Gothic"/>
              <a:cs typeface="Century Gothic"/>
            </a:endParaRPr>
          </a:p>
          <a:p>
            <a:r>
              <a:rPr lang="sl-SI" sz="2800" dirty="0">
                <a:solidFill>
                  <a:schemeClr val="accent5"/>
                </a:solidFill>
                <a:latin typeface="Century Gothic"/>
                <a:cs typeface="Century Gothic"/>
              </a:rPr>
              <a:t>Klement Drofenik</a:t>
            </a:r>
            <a:endParaRPr lang="en-US" sz="2800" dirty="0">
              <a:solidFill>
                <a:schemeClr val="accent5"/>
              </a:solidFill>
              <a:latin typeface="Century Gothic"/>
              <a:cs typeface="Century Gothic"/>
            </a:endParaRPr>
          </a:p>
        </p:txBody>
      </p:sp>
    </p:spTree>
    <p:extLst>
      <p:ext uri="{BB962C8B-B14F-4D97-AF65-F5344CB8AC3E}">
        <p14:creationId xmlns:p14="http://schemas.microsoft.com/office/powerpoint/2010/main" val="144972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929F33-1592-4A9D-AA1B-7311E3919223}"/>
              </a:ext>
            </a:extLst>
          </p:cNvPr>
          <p:cNvSpPr>
            <a:spLocks noGrp="1"/>
          </p:cNvSpPr>
          <p:nvPr>
            <p:ph type="title"/>
          </p:nvPr>
        </p:nvSpPr>
        <p:spPr/>
        <p:txBody>
          <a:bodyPr/>
          <a:lstStyle/>
          <a:p>
            <a:r>
              <a:rPr lang="sl-SI" dirty="0"/>
              <a:t>Status revizije PS in KAT</a:t>
            </a:r>
          </a:p>
        </p:txBody>
      </p:sp>
      <p:graphicFrame>
        <p:nvGraphicFramePr>
          <p:cNvPr id="8" name="Označba mesta vsebine 7">
            <a:extLst>
              <a:ext uri="{FF2B5EF4-FFF2-40B4-BE49-F238E27FC236}">
                <a16:creationId xmlns:a16="http://schemas.microsoft.com/office/drawing/2014/main" id="{7C6E832A-0EED-4E62-97E8-BC2A7D006108}"/>
              </a:ext>
            </a:extLst>
          </p:cNvPr>
          <p:cNvGraphicFramePr>
            <a:graphicFrameLocks noGrp="1"/>
          </p:cNvGraphicFramePr>
          <p:nvPr>
            <p:ph idx="1"/>
            <p:extLst>
              <p:ext uri="{D42A27DB-BD31-4B8C-83A1-F6EECF244321}">
                <p14:modId xmlns:p14="http://schemas.microsoft.com/office/powerpoint/2010/main" val="269438148"/>
              </p:ext>
            </p:extLst>
          </p:nvPr>
        </p:nvGraphicFramePr>
        <p:xfrm>
          <a:off x="856401" y="1523460"/>
          <a:ext cx="10491612" cy="4181856"/>
        </p:xfrm>
        <a:graphic>
          <a:graphicData uri="http://schemas.openxmlformats.org/drawingml/2006/table">
            <a:tbl>
              <a:tblPr firstRow="1" firstCol="1" bandRow="1"/>
              <a:tblGrid>
                <a:gridCol w="5245806">
                  <a:extLst>
                    <a:ext uri="{9D8B030D-6E8A-4147-A177-3AD203B41FA5}">
                      <a16:colId xmlns:a16="http://schemas.microsoft.com/office/drawing/2014/main" val="3160030328"/>
                    </a:ext>
                  </a:extLst>
                </a:gridCol>
                <a:gridCol w="5245806">
                  <a:extLst>
                    <a:ext uri="{9D8B030D-6E8A-4147-A177-3AD203B41FA5}">
                      <a16:colId xmlns:a16="http://schemas.microsoft.com/office/drawing/2014/main" val="3592750314"/>
                    </a:ext>
                  </a:extLst>
                </a:gridCol>
              </a:tblGrid>
              <a:tr h="3967031">
                <a:tc>
                  <a:txBody>
                    <a:bodyPr/>
                    <a:lstStyle/>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lang="sl-SI" sz="2800" dirty="0">
                          <a:solidFill>
                            <a:srgbClr val="000000"/>
                          </a:solidFill>
                          <a:effectLst/>
                          <a:latin typeface="+mn-lt"/>
                          <a:ea typeface="Times New Roman" panose="02020603050405020304" pitchFamily="18" charset="0"/>
                          <a:cs typeface="Arial" panose="020B0604020202020204" pitchFamily="34" charset="0"/>
                        </a:rPr>
                        <a:t> </a:t>
                      </a:r>
                      <a:r>
                        <a:rPr kumimoji="0" lang="sl-SI" sz="2800" b="0" i="0" u="none" strike="noStrike" kern="1200" cap="none" spc="0" normalizeH="0" baseline="0" noProof="0" dirty="0">
                          <a:ln>
                            <a:noFill/>
                          </a:ln>
                          <a:solidFill>
                            <a:prstClr val="black"/>
                          </a:solidFill>
                          <a:effectLst/>
                          <a:uLnTx/>
                          <a:uFillTx/>
                          <a:latin typeface="+mn-lt"/>
                          <a:ea typeface="+mn-ea"/>
                          <a:cs typeface="+mn-cs"/>
                        </a:rPr>
                        <a:t>Varnostni menedžer</a:t>
                      </a:r>
                    </a:p>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Varnostnik telesni stražar</a:t>
                      </a:r>
                    </a:p>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Varnostnik nadzornik</a:t>
                      </a:r>
                    </a:p>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Operater VNC</a:t>
                      </a:r>
                    </a:p>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Varnostnik</a:t>
                      </a:r>
                    </a:p>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Varnostnik čuvaj</a:t>
                      </a:r>
                    </a:p>
                    <a:p>
                      <a:pPr algn="just">
                        <a:spcAft>
                          <a:spcPts val="0"/>
                        </a:spcAft>
                      </a:pPr>
                      <a:endParaRPr lang="sl-SI" sz="28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Pooblaščeni inženir varnostnih sistemov</a:t>
                      </a:r>
                    </a:p>
                    <a:p>
                      <a:pPr marL="342900" marR="0" lvl="0" indent="-342900" algn="l" defTabSz="457200" rtl="0" eaLnBrk="1" fontAlgn="auto" latinLnBrk="0" hangingPunct="1">
                        <a:lnSpc>
                          <a:spcPct val="130000"/>
                        </a:lnSpc>
                        <a:spcBef>
                          <a:spcPct val="20000"/>
                        </a:spcBef>
                        <a:spcAft>
                          <a:spcPts val="0"/>
                        </a:spcAft>
                        <a:buClrTx/>
                        <a:buSzTx/>
                        <a:buFont typeface="Lucida Grande"/>
                        <a:buChar char="-"/>
                        <a:tabLst/>
                        <a:defRPr/>
                      </a:pPr>
                      <a:r>
                        <a:rPr kumimoji="0" lang="sl-SI" sz="2800" b="0" i="0" u="none" strike="noStrike" kern="1200" cap="none" spc="0" normalizeH="0" baseline="0" noProof="0" dirty="0">
                          <a:ln>
                            <a:noFill/>
                          </a:ln>
                          <a:solidFill>
                            <a:prstClr val="black"/>
                          </a:solidFill>
                          <a:effectLst/>
                          <a:uLnTx/>
                          <a:uFillTx/>
                          <a:latin typeface="+mn-lt"/>
                          <a:ea typeface="+mn-ea"/>
                          <a:cs typeface="+mn-cs"/>
                        </a:rPr>
                        <a:t>Varnostni tehnik</a:t>
                      </a:r>
                    </a:p>
                    <a:p>
                      <a:pPr algn="just">
                        <a:spcAft>
                          <a:spcPts val="0"/>
                        </a:spcAft>
                      </a:pPr>
                      <a:endParaRPr lang="sl-SI" sz="28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75399"/>
                  </a:ext>
                </a:extLst>
              </a:tr>
            </a:tbl>
          </a:graphicData>
        </a:graphic>
      </p:graphicFrame>
      <p:pic>
        <p:nvPicPr>
          <p:cNvPr id="18" name="Slika 17">
            <a:extLst>
              <a:ext uri="{FF2B5EF4-FFF2-40B4-BE49-F238E27FC236}">
                <a16:creationId xmlns:a16="http://schemas.microsoft.com/office/drawing/2014/main" id="{6CC3BA66-E6DA-4AC2-8864-A07E3B9BD847}"/>
              </a:ext>
            </a:extLst>
          </p:cNvPr>
          <p:cNvPicPr>
            <a:picLocks noChangeAspect="1"/>
          </p:cNvPicPr>
          <p:nvPr/>
        </p:nvPicPr>
        <p:blipFill>
          <a:blip r:embed="rId2"/>
          <a:stretch>
            <a:fillRect/>
          </a:stretch>
        </p:blipFill>
        <p:spPr>
          <a:xfrm>
            <a:off x="4645140" y="3970620"/>
            <a:ext cx="1379158" cy="1613908"/>
          </a:xfrm>
          <a:prstGeom prst="rect">
            <a:avLst/>
          </a:prstGeom>
        </p:spPr>
      </p:pic>
      <p:pic>
        <p:nvPicPr>
          <p:cNvPr id="20" name="Slika 19">
            <a:extLst>
              <a:ext uri="{FF2B5EF4-FFF2-40B4-BE49-F238E27FC236}">
                <a16:creationId xmlns:a16="http://schemas.microsoft.com/office/drawing/2014/main" id="{01740DA3-F5C4-45A0-A5BB-092EB472291D}"/>
              </a:ext>
            </a:extLst>
          </p:cNvPr>
          <p:cNvPicPr>
            <a:picLocks noChangeAspect="1"/>
          </p:cNvPicPr>
          <p:nvPr/>
        </p:nvPicPr>
        <p:blipFill>
          <a:blip r:embed="rId3"/>
          <a:stretch>
            <a:fillRect/>
          </a:stretch>
        </p:blipFill>
        <p:spPr>
          <a:xfrm>
            <a:off x="9813037" y="3921070"/>
            <a:ext cx="1379158" cy="1663458"/>
          </a:xfrm>
          <a:prstGeom prst="rect">
            <a:avLst/>
          </a:prstGeom>
        </p:spPr>
      </p:pic>
    </p:spTree>
    <p:extLst>
      <p:ext uri="{BB962C8B-B14F-4D97-AF65-F5344CB8AC3E}">
        <p14:creationId xmlns:p14="http://schemas.microsoft.com/office/powerpoint/2010/main" val="212291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9423EF-E1DA-4D13-8321-866FE23E1105}"/>
              </a:ext>
            </a:extLst>
          </p:cNvPr>
          <p:cNvSpPr>
            <a:spLocks noGrp="1"/>
          </p:cNvSpPr>
          <p:nvPr>
            <p:ph type="title"/>
          </p:nvPr>
        </p:nvSpPr>
        <p:spPr/>
        <p:txBody>
          <a:bodyPr>
            <a:normAutofit/>
          </a:bodyPr>
          <a:lstStyle/>
          <a:p>
            <a:r>
              <a:rPr lang="sl-SI" dirty="0"/>
              <a:t>Skupne spremembe obeh PS in KAT</a:t>
            </a:r>
          </a:p>
        </p:txBody>
      </p:sp>
      <p:sp>
        <p:nvSpPr>
          <p:cNvPr id="3" name="Označba mesta vsebine 2">
            <a:extLst>
              <a:ext uri="{FF2B5EF4-FFF2-40B4-BE49-F238E27FC236}">
                <a16:creationId xmlns:a16="http://schemas.microsoft.com/office/drawing/2014/main" id="{B263556F-D889-4000-A54D-87DCDD5E6D1D}"/>
              </a:ext>
            </a:extLst>
          </p:cNvPr>
          <p:cNvSpPr>
            <a:spLocks noGrp="1"/>
          </p:cNvSpPr>
          <p:nvPr>
            <p:ph idx="1"/>
          </p:nvPr>
        </p:nvSpPr>
        <p:spPr>
          <a:xfrm>
            <a:off x="848605" y="1743445"/>
            <a:ext cx="10491613" cy="4533369"/>
          </a:xfrm>
        </p:spPr>
        <p:txBody>
          <a:bodyPr>
            <a:normAutofit fontScale="92500" lnSpcReduction="10000"/>
          </a:bodyPr>
          <a:lstStyle/>
          <a:p>
            <a:r>
              <a:rPr lang="sl-SI" sz="2400" dirty="0"/>
              <a:t>Pri obeh katalogih so dopolnjena </a:t>
            </a:r>
            <a:r>
              <a:rPr lang="sl-SI" sz="2400" b="1" dirty="0">
                <a:solidFill>
                  <a:srgbClr val="00B050"/>
                </a:solidFill>
              </a:rPr>
              <a:t>merila za preverjanje</a:t>
            </a:r>
            <a:r>
              <a:rPr lang="sl-SI" sz="2400" dirty="0"/>
              <a:t>, ki so usklajena z ostalimi že revidiranimi katalogi na področju zasebnega varovanja tako, da so kvalifikacije medsebojno usklajene in primerljive.  </a:t>
            </a:r>
          </a:p>
          <a:p>
            <a:r>
              <a:rPr lang="sl-SI" sz="2400" dirty="0"/>
              <a:t>Za oba kataloga je bila izdelana revizija </a:t>
            </a:r>
            <a:r>
              <a:rPr lang="sl-SI" sz="2400" b="1" dirty="0">
                <a:solidFill>
                  <a:srgbClr val="00B050"/>
                </a:solidFill>
              </a:rPr>
              <a:t>izločilnih meril</a:t>
            </a:r>
            <a:r>
              <a:rPr lang="sl-SI" sz="2400" dirty="0"/>
              <a:t>, največji poudarek je bil dan tistim znanjem, kjer lahko pričakujemo največ strokovnih napak in to na področju spoštovanja človekovih pravic in temeljenjih svoboščin, izločena pa so bila tista merila, ki nimajo večjega vpliva na javni interes na tem področju.</a:t>
            </a:r>
          </a:p>
          <a:p>
            <a:r>
              <a:rPr lang="sl-SI" sz="2400" dirty="0"/>
              <a:t>V obeh poklicnih standardih je bila izvedena revizija </a:t>
            </a:r>
            <a:r>
              <a:rPr lang="sl-SI" sz="2400" b="1" dirty="0">
                <a:solidFill>
                  <a:srgbClr val="00B050"/>
                </a:solidFill>
              </a:rPr>
              <a:t>poklicnih kompetenc</a:t>
            </a:r>
            <a:r>
              <a:rPr lang="sl-SI" sz="2400" dirty="0"/>
              <a:t>, ki so bile usklajene s revidiranimi </a:t>
            </a:r>
            <a:r>
              <a:rPr lang="sl-SI" sz="2400" b="1" dirty="0">
                <a:solidFill>
                  <a:srgbClr val="00B050"/>
                </a:solidFill>
              </a:rPr>
              <a:t>ključnimi deli</a:t>
            </a:r>
            <a:r>
              <a:rPr lang="sl-SI" sz="2400" dirty="0"/>
              <a:t>.</a:t>
            </a:r>
          </a:p>
          <a:p>
            <a:endParaRPr lang="sl-SI" sz="2400" dirty="0"/>
          </a:p>
          <a:p>
            <a:endParaRPr lang="sl-SI" sz="2400" dirty="0"/>
          </a:p>
          <a:p>
            <a:endParaRPr lang="sl-SI" sz="2400" dirty="0"/>
          </a:p>
        </p:txBody>
      </p:sp>
    </p:spTree>
    <p:extLst>
      <p:ext uri="{BB962C8B-B14F-4D97-AF65-F5344CB8AC3E}">
        <p14:creationId xmlns:p14="http://schemas.microsoft.com/office/powerpoint/2010/main" val="313773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1AC2D6-184E-44F4-87C6-E9F0F3DA3340}"/>
              </a:ext>
            </a:extLst>
          </p:cNvPr>
          <p:cNvSpPr>
            <a:spLocks noGrp="1"/>
          </p:cNvSpPr>
          <p:nvPr>
            <p:ph type="title"/>
          </p:nvPr>
        </p:nvSpPr>
        <p:spPr/>
        <p:txBody>
          <a:bodyPr>
            <a:normAutofit fontScale="90000"/>
          </a:bodyPr>
          <a:lstStyle/>
          <a:p>
            <a:r>
              <a:rPr lang="sl-SI" dirty="0"/>
              <a:t>Spremembe pri KAT za Varnostnega tehnika</a:t>
            </a:r>
          </a:p>
        </p:txBody>
      </p:sp>
      <p:sp>
        <p:nvSpPr>
          <p:cNvPr id="3" name="Označba mesta vsebine 2">
            <a:extLst>
              <a:ext uri="{FF2B5EF4-FFF2-40B4-BE49-F238E27FC236}">
                <a16:creationId xmlns:a16="http://schemas.microsoft.com/office/drawing/2014/main" id="{5E3A3C26-F278-4516-809B-771B5284CA70}"/>
              </a:ext>
            </a:extLst>
          </p:cNvPr>
          <p:cNvSpPr>
            <a:spLocks noGrp="1"/>
          </p:cNvSpPr>
          <p:nvPr>
            <p:ph idx="1"/>
          </p:nvPr>
        </p:nvSpPr>
        <p:spPr>
          <a:xfrm>
            <a:off x="639425" y="1703198"/>
            <a:ext cx="10491613" cy="4418632"/>
          </a:xfrm>
        </p:spPr>
        <p:txBody>
          <a:bodyPr>
            <a:normAutofit fontScale="25000" lnSpcReduction="20000"/>
          </a:bodyPr>
          <a:lstStyle/>
          <a:p>
            <a:r>
              <a:rPr lang="sl-SI" sz="8800" dirty="0"/>
              <a:t>Osrednja naloga varnostnega tehnika je vgradnja in vzdrževanje sistemov tehničnega varovanja, zato so bile </a:t>
            </a:r>
            <a:r>
              <a:rPr lang="sl-SI" sz="8800" b="1" dirty="0">
                <a:solidFill>
                  <a:srgbClr val="00B050"/>
                </a:solidFill>
              </a:rPr>
              <a:t>naloge v katalogu </a:t>
            </a:r>
            <a:r>
              <a:rPr lang="sl-SI" sz="8800" dirty="0"/>
              <a:t>razdeljene po logičnih sklopih od priprave, načrtovanja do same vgradnje in vzdrževanja. </a:t>
            </a:r>
          </a:p>
          <a:p>
            <a:r>
              <a:rPr lang="sl-SI" sz="8800" dirty="0"/>
              <a:t>Dodane so bile vsebine predpisov, ki so </a:t>
            </a:r>
            <a:r>
              <a:rPr lang="sl-SI" sz="8800" b="1" dirty="0">
                <a:solidFill>
                  <a:srgbClr val="00B050"/>
                </a:solidFill>
              </a:rPr>
              <a:t>zakonski in strokovni okvir </a:t>
            </a:r>
            <a:r>
              <a:rPr lang="sl-SI" sz="8800" dirty="0"/>
              <a:t>za delo na tem področju, kot so spremembe na področju varstva osebnih podatkov, poklicne skrivnosti, kritične infrastrukture, gradbene zakonodaje in spremembe na področju obveznih standardov opreme tehničnega varovanja, ki se sme vgrajevati. </a:t>
            </a:r>
          </a:p>
          <a:p>
            <a:r>
              <a:rPr lang="sl-SI" sz="8800" b="1" dirty="0">
                <a:solidFill>
                  <a:srgbClr val="00B050"/>
                </a:solidFill>
              </a:rPr>
              <a:t>Izločitev vstopnega pogoja </a:t>
            </a:r>
            <a:r>
              <a:rPr lang="sl-SI" sz="8800" dirty="0"/>
              <a:t>za NPK kandidate „delovne izkušenj pri imetniku licence za izvajanje sistemov tehničnega varovanja“</a:t>
            </a:r>
          </a:p>
          <a:p>
            <a:endParaRPr lang="sl-SI" dirty="0"/>
          </a:p>
        </p:txBody>
      </p:sp>
    </p:spTree>
    <p:extLst>
      <p:ext uri="{BB962C8B-B14F-4D97-AF65-F5344CB8AC3E}">
        <p14:creationId xmlns:p14="http://schemas.microsoft.com/office/powerpoint/2010/main" val="296252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9B75F2-FEBB-4976-96FE-24020AFEC389}"/>
              </a:ext>
            </a:extLst>
          </p:cNvPr>
          <p:cNvSpPr>
            <a:spLocks noGrp="1"/>
          </p:cNvSpPr>
          <p:nvPr>
            <p:ph type="title"/>
          </p:nvPr>
        </p:nvSpPr>
        <p:spPr/>
        <p:txBody>
          <a:bodyPr/>
          <a:lstStyle/>
          <a:p>
            <a:r>
              <a:rPr lang="sl-SI" dirty="0"/>
              <a:t>Formalna uveljavitev novih VT in PIVS </a:t>
            </a:r>
          </a:p>
        </p:txBody>
      </p:sp>
      <p:sp>
        <p:nvSpPr>
          <p:cNvPr id="3" name="Označba mesta vsebine 2">
            <a:extLst>
              <a:ext uri="{FF2B5EF4-FFF2-40B4-BE49-F238E27FC236}">
                <a16:creationId xmlns:a16="http://schemas.microsoft.com/office/drawing/2014/main" id="{E281613A-A884-4105-B089-F07B73A1E4DB}"/>
              </a:ext>
            </a:extLst>
          </p:cNvPr>
          <p:cNvSpPr>
            <a:spLocks noGrp="1"/>
          </p:cNvSpPr>
          <p:nvPr>
            <p:ph idx="1"/>
          </p:nvPr>
        </p:nvSpPr>
        <p:spPr>
          <a:xfrm>
            <a:off x="856401" y="1774442"/>
            <a:ext cx="10491613" cy="3761569"/>
          </a:xfrm>
        </p:spPr>
        <p:txBody>
          <a:bodyPr>
            <a:normAutofit fontScale="85000" lnSpcReduction="20000"/>
          </a:bodyPr>
          <a:lstStyle/>
          <a:p>
            <a:pPr marL="0" indent="0">
              <a:buNone/>
            </a:pPr>
            <a:r>
              <a:rPr lang="sl-SI" dirty="0"/>
              <a:t>Področni odbor za poklicne standarde VOJAŠČINA, VAROVANJE – </a:t>
            </a:r>
            <a:r>
              <a:rPr lang="sl-SI" b="1" dirty="0">
                <a:solidFill>
                  <a:srgbClr val="00B050"/>
                </a:solidFill>
              </a:rPr>
              <a:t>predvidoma december 2020</a:t>
            </a:r>
          </a:p>
          <a:p>
            <a:pPr marL="0" indent="0">
              <a:buNone/>
            </a:pPr>
            <a:endParaRPr lang="sl-SI" dirty="0"/>
          </a:p>
          <a:p>
            <a:pPr marL="0" indent="0">
              <a:buNone/>
            </a:pPr>
            <a:r>
              <a:rPr lang="sl-SI" dirty="0"/>
              <a:t>Strokovni svet RS za poklicno in strokovno izobraževanje - </a:t>
            </a:r>
            <a:r>
              <a:rPr lang="sl-SI" b="1" dirty="0">
                <a:solidFill>
                  <a:srgbClr val="00B050"/>
                </a:solidFill>
              </a:rPr>
              <a:t>predvidoma januar 2021</a:t>
            </a:r>
          </a:p>
          <a:p>
            <a:pPr marL="0" indent="0">
              <a:buNone/>
            </a:pPr>
            <a:endParaRPr lang="sl-SI" dirty="0"/>
          </a:p>
          <a:p>
            <a:pPr marL="0" indent="0">
              <a:buNone/>
            </a:pPr>
            <a:r>
              <a:rPr lang="sl-SI" dirty="0"/>
              <a:t>Uradna objava v Nacionalne informacijske središču (NRP) – </a:t>
            </a:r>
            <a:r>
              <a:rPr lang="sl-SI" b="1" dirty="0">
                <a:solidFill>
                  <a:srgbClr val="00B050"/>
                </a:solidFill>
              </a:rPr>
              <a:t>predvidoma februar 2021</a:t>
            </a:r>
          </a:p>
        </p:txBody>
      </p:sp>
    </p:spTree>
    <p:extLst>
      <p:ext uri="{BB962C8B-B14F-4D97-AF65-F5344CB8AC3E}">
        <p14:creationId xmlns:p14="http://schemas.microsoft.com/office/powerpoint/2010/main" val="99958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38B9F1-1533-44D2-99DA-1A5DD9BCDF85}"/>
              </a:ext>
            </a:extLst>
          </p:cNvPr>
          <p:cNvSpPr>
            <a:spLocks noGrp="1"/>
          </p:cNvSpPr>
          <p:nvPr>
            <p:ph type="title"/>
          </p:nvPr>
        </p:nvSpPr>
        <p:spPr>
          <a:xfrm>
            <a:off x="680936" y="361004"/>
            <a:ext cx="11264629" cy="1143000"/>
          </a:xfrm>
        </p:spPr>
        <p:txBody>
          <a:bodyPr>
            <a:normAutofit fontScale="90000"/>
          </a:bodyPr>
          <a:lstStyle/>
          <a:p>
            <a:r>
              <a:rPr lang="sl-SI" dirty="0"/>
              <a:t>Spremljava certifikatnega sistema – naloga CPI</a:t>
            </a:r>
          </a:p>
        </p:txBody>
      </p:sp>
      <p:sp>
        <p:nvSpPr>
          <p:cNvPr id="3" name="Označba mesta vsebine 2">
            <a:extLst>
              <a:ext uri="{FF2B5EF4-FFF2-40B4-BE49-F238E27FC236}">
                <a16:creationId xmlns:a16="http://schemas.microsoft.com/office/drawing/2014/main" id="{9692CB16-B567-4390-BBF9-FE025E11ABB3}"/>
              </a:ext>
            </a:extLst>
          </p:cNvPr>
          <p:cNvSpPr>
            <a:spLocks noGrp="1"/>
          </p:cNvSpPr>
          <p:nvPr>
            <p:ph idx="1"/>
          </p:nvPr>
        </p:nvSpPr>
        <p:spPr>
          <a:xfrm>
            <a:off x="856401" y="1929425"/>
            <a:ext cx="10491613" cy="4021924"/>
          </a:xfrm>
        </p:spPr>
        <p:txBody>
          <a:bodyPr>
            <a:normAutofit fontScale="70000" lnSpcReduction="20000"/>
          </a:bodyPr>
          <a:lstStyle/>
          <a:p>
            <a:pPr marL="0" indent="0">
              <a:buNone/>
            </a:pPr>
            <a:r>
              <a:rPr lang="sl-SI" dirty="0"/>
              <a:t>Evalvacija postopkov in obrazcev za vrednotenje osebne zbirne mape:</a:t>
            </a:r>
          </a:p>
          <a:p>
            <a:r>
              <a:rPr lang="sl-SI" b="1" dirty="0">
                <a:solidFill>
                  <a:srgbClr val="00B050"/>
                </a:solidFill>
              </a:rPr>
              <a:t>analiza in ocena primernosti obstoječih kriterijev </a:t>
            </a:r>
            <a:r>
              <a:rPr lang="sl-SI" dirty="0"/>
              <a:t>za presojo dokazil z vidika verodostojnosti, veljavnosti in ustreznosti </a:t>
            </a:r>
            <a:r>
              <a:rPr lang="sl-SI" b="1" dirty="0">
                <a:solidFill>
                  <a:srgbClr val="00B050"/>
                </a:solidFill>
              </a:rPr>
              <a:t>ter kriterijev za </a:t>
            </a:r>
            <a:r>
              <a:rPr lang="sl-SI" dirty="0"/>
              <a:t>presojo osebne zbirne mape kot celote z vidika zadostnosti, raznolikosti in kompleksnosti;</a:t>
            </a:r>
          </a:p>
          <a:p>
            <a:r>
              <a:rPr lang="sl-SI" dirty="0"/>
              <a:t>na podlagi analize </a:t>
            </a:r>
            <a:r>
              <a:rPr lang="sl-SI" b="1" dirty="0">
                <a:solidFill>
                  <a:srgbClr val="00B050"/>
                </a:solidFill>
              </a:rPr>
              <a:t>pripraviti posodobljene kriterije</a:t>
            </a:r>
            <a:r>
              <a:rPr lang="sl-SI" dirty="0"/>
              <a:t>, ki bodo članom komisij omogočili bolj strukturirano in objektivno vrednotenje dokazil zbirne mape.</a:t>
            </a:r>
          </a:p>
          <a:p>
            <a:endParaRPr lang="sl-SI" dirty="0"/>
          </a:p>
          <a:p>
            <a:r>
              <a:rPr lang="sl-SI" dirty="0">
                <a:solidFill>
                  <a:srgbClr val="FF0000"/>
                </a:solidFill>
              </a:rPr>
              <a:t>V letu 2020: </a:t>
            </a:r>
            <a:r>
              <a:rPr lang="sl-SI" dirty="0"/>
              <a:t>smo izvedli 24 intervjujev s člani komisij​</a:t>
            </a:r>
          </a:p>
          <a:p>
            <a:r>
              <a:rPr lang="sl-SI" dirty="0">
                <a:solidFill>
                  <a:srgbClr val="FF0000"/>
                </a:solidFill>
              </a:rPr>
              <a:t>V letu 2021: </a:t>
            </a:r>
            <a:r>
              <a:rPr lang="sl-SI" dirty="0"/>
              <a:t>analiza intervjujev, izvedba fokusne skupine, priprava novih kriterijev in testiranje​</a:t>
            </a:r>
          </a:p>
          <a:p>
            <a:endParaRPr lang="sl-SI" dirty="0"/>
          </a:p>
          <a:p>
            <a:endParaRPr lang="sl-SI" dirty="0"/>
          </a:p>
        </p:txBody>
      </p:sp>
    </p:spTree>
    <p:extLst>
      <p:ext uri="{BB962C8B-B14F-4D97-AF65-F5344CB8AC3E}">
        <p14:creationId xmlns:p14="http://schemas.microsoft.com/office/powerpoint/2010/main" val="284827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Prenova nacionalnega informacijskega središča - NRP</a:t>
            </a:r>
          </a:p>
        </p:txBody>
      </p:sp>
      <p:sp>
        <p:nvSpPr>
          <p:cNvPr id="3" name="Označba mesta vsebine 2"/>
          <p:cNvSpPr>
            <a:spLocks noGrp="1"/>
          </p:cNvSpPr>
          <p:nvPr>
            <p:ph idx="1"/>
          </p:nvPr>
        </p:nvSpPr>
        <p:spPr/>
        <p:txBody>
          <a:bodyPr vert="horz" lIns="91440" tIns="45720" rIns="91440" bIns="45720" rtlCol="0" anchor="t">
            <a:normAutofit/>
          </a:bodyPr>
          <a:lstStyle/>
          <a:p>
            <a:pPr>
              <a:buFont typeface="Arial"/>
              <a:buChar char="•"/>
            </a:pPr>
            <a:endParaRPr lang="sl-SI"/>
          </a:p>
          <a:p>
            <a:pPr>
              <a:buFont typeface="Arial"/>
              <a:buChar char="•"/>
            </a:pPr>
            <a:endParaRPr lang="sl-SI"/>
          </a:p>
        </p:txBody>
      </p:sp>
      <p:sp>
        <p:nvSpPr>
          <p:cNvPr id="5" name="Označba mesta vsebine 2">
            <a:extLst>
              <a:ext uri="{FF2B5EF4-FFF2-40B4-BE49-F238E27FC236}">
                <a16:creationId xmlns:a16="http://schemas.microsoft.com/office/drawing/2014/main" id="{16F53F12-8BAA-434B-A2B2-E80179F1F73C}"/>
              </a:ext>
            </a:extLst>
          </p:cNvPr>
          <p:cNvSpPr txBox="1">
            <a:spLocks/>
          </p:cNvSpPr>
          <p:nvPr/>
        </p:nvSpPr>
        <p:spPr>
          <a:xfrm>
            <a:off x="1008801" y="2081825"/>
            <a:ext cx="10491613" cy="3761569"/>
          </a:xfrm>
          <a:prstGeom prst="rect">
            <a:avLst/>
          </a:prstGeom>
        </p:spPr>
        <p:txBody>
          <a:bodyPr vert="horz" lIns="91440" tIns="45720" rIns="91440" bIns="45720" rtlCol="0" anchor="t">
            <a:normAutofit/>
          </a:bodyPr>
          <a:lst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a:t>Urejena dostopnost po Zakonu o dostopnosti spletišč in mobilnih aplikacij </a:t>
            </a:r>
          </a:p>
          <a:p>
            <a:r>
              <a:rPr lang="sl-SI"/>
              <a:t>Urejeno glede na GDPR odredbo</a:t>
            </a:r>
          </a:p>
          <a:p>
            <a:r>
              <a:rPr lang="sl-SI"/>
              <a:t>Vse informacije o certifikatnem sistemu na enem mestu</a:t>
            </a:r>
          </a:p>
          <a:p>
            <a:r>
              <a:rPr lang="sl-SI"/>
              <a:t>Več o novostih pa na...</a:t>
            </a:r>
          </a:p>
          <a:p>
            <a:endParaRPr lang="sl-SI"/>
          </a:p>
        </p:txBody>
      </p:sp>
    </p:spTree>
    <p:extLst>
      <p:ext uri="{BB962C8B-B14F-4D97-AF65-F5344CB8AC3E}">
        <p14:creationId xmlns:p14="http://schemas.microsoft.com/office/powerpoint/2010/main" val="110153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20 let sistema NPK napoved dogodka</a:t>
            </a:r>
          </a:p>
        </p:txBody>
      </p:sp>
      <p:sp>
        <p:nvSpPr>
          <p:cNvPr id="3" name="Označba mesta vsebine 2"/>
          <p:cNvSpPr>
            <a:spLocks noGrp="1"/>
          </p:cNvSpPr>
          <p:nvPr>
            <p:ph idx="1"/>
          </p:nvPr>
        </p:nvSpPr>
        <p:spPr/>
        <p:txBody>
          <a:bodyPr vert="horz" lIns="91440" tIns="45720" rIns="91440" bIns="45720" rtlCol="0" anchor="t">
            <a:normAutofit/>
          </a:bodyPr>
          <a:lstStyle/>
          <a:p>
            <a:r>
              <a:rPr lang="sl-SI" dirty="0"/>
              <a:t>10. 12. 2020 ob 10. uri v okolju </a:t>
            </a:r>
            <a:r>
              <a:rPr lang="sl-SI" dirty="0">
                <a:solidFill>
                  <a:schemeClr val="accent2"/>
                </a:solidFill>
              </a:rPr>
              <a:t>Zoom in prenosu na FB CPI</a:t>
            </a:r>
          </a:p>
          <a:p>
            <a:r>
              <a:rPr lang="sl-SI" dirty="0"/>
              <a:t>Nekaj besed ključnih akterjev certifikatnega sistema</a:t>
            </a:r>
          </a:p>
          <a:p>
            <a:r>
              <a:rPr lang="sl-SI" dirty="0"/>
              <a:t>Uradna otvoritev prenovljenega </a:t>
            </a:r>
            <a:r>
              <a:rPr lang="sl-SI"/>
              <a:t>NRP-ja in predstavitev </a:t>
            </a:r>
            <a:r>
              <a:rPr lang="sl-SI" dirty="0"/>
              <a:t>ključnih novosti</a:t>
            </a:r>
          </a:p>
          <a:p>
            <a:endParaRPr lang="sl-SI" dirty="0"/>
          </a:p>
        </p:txBody>
      </p:sp>
    </p:spTree>
    <p:extLst>
      <p:ext uri="{BB962C8B-B14F-4D97-AF65-F5344CB8AC3E}">
        <p14:creationId xmlns:p14="http://schemas.microsoft.com/office/powerpoint/2010/main" val="375799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4847" y="949235"/>
            <a:ext cx="5352811" cy="4589417"/>
          </a:xfrm>
        </p:spPr>
        <p:txBody>
          <a:bodyPr>
            <a:normAutofit/>
          </a:bodyPr>
          <a:lstStyle/>
          <a:p>
            <a:pPr algn="ctr"/>
            <a:r>
              <a:rPr lang="sl-SI"/>
              <a:t>HVALA ZA POZORNOST!</a:t>
            </a:r>
            <a:br>
              <a:rPr lang="sl-SI"/>
            </a:br>
            <a:r>
              <a:rPr lang="sl-SI" sz="1800"/>
              <a:t>Dodatne informacije</a:t>
            </a:r>
            <a:br>
              <a:rPr lang="sl-SI" sz="1800"/>
            </a:br>
            <a:r>
              <a:rPr lang="sl-SI" sz="1800"/>
              <a:t>www.cpi.si</a:t>
            </a:r>
          </a:p>
        </p:txBody>
      </p:sp>
      <p:pic>
        <p:nvPicPr>
          <p:cNvPr id="4" name="Označba mesta vsebin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2966" y="1010196"/>
            <a:ext cx="5409906" cy="4528456"/>
          </a:xfrm>
        </p:spPr>
      </p:pic>
    </p:spTree>
    <p:extLst>
      <p:ext uri="{BB962C8B-B14F-4D97-AF65-F5344CB8AC3E}">
        <p14:creationId xmlns:p14="http://schemas.microsoft.com/office/powerpoint/2010/main" val="2988337561"/>
      </p:ext>
    </p:extLst>
  </p:cSld>
  <p:clrMapOvr>
    <a:masterClrMapping/>
  </p:clrMapOvr>
</p:sld>
</file>

<file path=ppt/theme/theme1.xml><?xml version="1.0" encoding="utf-8"?>
<a:theme xmlns:a="http://schemas.openxmlformats.org/drawingml/2006/main" name="Default Theme">
  <a:themeElements>
    <a:clrScheme name="Custom 5">
      <a:dk1>
        <a:sysClr val="windowText" lastClr="000000"/>
      </a:dk1>
      <a:lt1>
        <a:sysClr val="window" lastClr="FFFFFF"/>
      </a:lt1>
      <a:dk2>
        <a:srgbClr val="645F59"/>
      </a:dk2>
      <a:lt2>
        <a:srgbClr val="B6B1A6"/>
      </a:lt2>
      <a:accent1>
        <a:srgbClr val="AD958C"/>
      </a:accent1>
      <a:accent2>
        <a:srgbClr val="F0863A"/>
      </a:accent2>
      <a:accent3>
        <a:srgbClr val="E8610B"/>
      </a:accent3>
      <a:accent4>
        <a:srgbClr val="545B6E"/>
      </a:accent4>
      <a:accent5>
        <a:srgbClr val="06385F"/>
      </a:accent5>
      <a:accent6>
        <a:srgbClr val="011E3B"/>
      </a:accent6>
      <a:hlink>
        <a:srgbClr val="06385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7C39D7A8A1CE54882BF726CB28FB4DA" ma:contentTypeVersion="8" ma:contentTypeDescription="Ustvari nov dokument." ma:contentTypeScope="" ma:versionID="c979d22562ea3834728539789dd11499">
  <xsd:schema xmlns:xsd="http://www.w3.org/2001/XMLSchema" xmlns:xs="http://www.w3.org/2001/XMLSchema" xmlns:p="http://schemas.microsoft.com/office/2006/metadata/properties" xmlns:ns2="48b2ae80-6862-4aa8-9915-198175461f47" xmlns:ns3="d9a7d68a-75e0-4e11-b28a-16ce25ac44c3" targetNamespace="http://schemas.microsoft.com/office/2006/metadata/properties" ma:root="true" ma:fieldsID="fd570878e717bad3225443859c84da62" ns2:_="" ns3:_="">
    <xsd:import namespace="48b2ae80-6862-4aa8-9915-198175461f47"/>
    <xsd:import namespace="d9a7d68a-75e0-4e11-b28a-16ce25ac44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2ae80-6862-4aa8-9915-198175461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a7d68a-75e0-4e11-b28a-16ce25ac44c3"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1CD02B-069B-4BE9-B4DD-574D8DF0D681}">
  <ds:schemaRefs>
    <ds:schemaRef ds:uri="http://schemas.microsoft.com/sharepoint/v3/contenttype/forms"/>
  </ds:schemaRefs>
</ds:datastoreItem>
</file>

<file path=customXml/itemProps2.xml><?xml version="1.0" encoding="utf-8"?>
<ds:datastoreItem xmlns:ds="http://schemas.openxmlformats.org/officeDocument/2006/customXml" ds:itemID="{E5FF789E-17C5-414A-8DD6-677DBC143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2ae80-6862-4aa8-9915-198175461f47"/>
    <ds:schemaRef ds:uri="d9a7d68a-75e0-4e11-b28a-16ce25ac4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A3874C-67CD-4CC4-9B5C-D495A4A59C7D}">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48b2ae80-6862-4aa8-9915-198175461f47"/>
    <ds:schemaRef ds:uri="http://schemas.openxmlformats.org/package/2006/metadata/core-properties"/>
    <ds:schemaRef ds:uri="d9a7d68a-75e0-4e11-b28a-16ce25ac44c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CPI_ppt_template_masters</Template>
  <TotalTime>480</TotalTime>
  <Words>481</Words>
  <Application>Microsoft Office PowerPoint</Application>
  <PresentationFormat>Po meri</PresentationFormat>
  <Paragraphs>51</Paragraphs>
  <Slides>9</Slides>
  <Notes>6</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9</vt:i4>
      </vt:variant>
    </vt:vector>
  </HeadingPairs>
  <TitlesOfParts>
    <vt:vector size="15" baseType="lpstr">
      <vt:lpstr>Arial</vt:lpstr>
      <vt:lpstr>Calibri</vt:lpstr>
      <vt:lpstr>Century Gothic</vt:lpstr>
      <vt:lpstr>Lucida Grande</vt:lpstr>
      <vt:lpstr>Times New Roman</vt:lpstr>
      <vt:lpstr>Default Theme</vt:lpstr>
      <vt:lpstr>PowerPointova predstavitev</vt:lpstr>
      <vt:lpstr>Status revizije PS in KAT</vt:lpstr>
      <vt:lpstr>Skupne spremembe obeh PS in KAT</vt:lpstr>
      <vt:lpstr>Spremembe pri KAT za Varnostnega tehnika</vt:lpstr>
      <vt:lpstr>Formalna uveljavitev novih VT in PIVS </vt:lpstr>
      <vt:lpstr>Spremljava certifikatnega sistema – naloga CPI</vt:lpstr>
      <vt:lpstr>Prenova nacionalnega informacijskega središča - NRP</vt:lpstr>
      <vt:lpstr>20 let sistema NPK napoved dogodka</vt:lpstr>
      <vt:lpstr>HVALA ZA POZORNOST! Dodatne informacije www.cpi.si</vt:lpstr>
    </vt:vector>
  </TitlesOfParts>
  <Company>CPI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Janez Damjan</dc:creator>
  <cp:lastModifiedBy>Klement Drofenik</cp:lastModifiedBy>
  <cp:revision>104</cp:revision>
  <cp:lastPrinted>2020-01-28T12:42:19Z</cp:lastPrinted>
  <dcterms:created xsi:type="dcterms:W3CDTF">2020-01-09T14:10:33Z</dcterms:created>
  <dcterms:modified xsi:type="dcterms:W3CDTF">2021-01-25T14:11:01Z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0x010100A7C39D7A8A1CE54882BF726CB28FB4DA</vt:lpwstr>
  </property>
</Properties>
</file>