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429" r:id="rId3"/>
    <p:sldId id="433" r:id="rId4"/>
    <p:sldId id="430" r:id="rId5"/>
    <p:sldId id="432" r:id="rId6"/>
    <p:sldId id="452" r:id="rId7"/>
    <p:sldId id="434" r:id="rId8"/>
    <p:sldId id="436" r:id="rId9"/>
    <p:sldId id="448" r:id="rId10"/>
    <p:sldId id="449" r:id="rId11"/>
    <p:sldId id="461" r:id="rId12"/>
    <p:sldId id="450" r:id="rId13"/>
    <p:sldId id="451" r:id="rId14"/>
    <p:sldId id="439" r:id="rId15"/>
    <p:sldId id="440" r:id="rId16"/>
    <p:sldId id="441" r:id="rId17"/>
    <p:sldId id="455" r:id="rId18"/>
    <p:sldId id="456" r:id="rId19"/>
    <p:sldId id="457" r:id="rId20"/>
    <p:sldId id="453" r:id="rId21"/>
    <p:sldId id="458" r:id="rId22"/>
    <p:sldId id="454" r:id="rId23"/>
    <p:sldId id="459" r:id="rId24"/>
    <p:sldId id="460" r:id="rId25"/>
    <p:sldId id="425" r:id="rId26"/>
    <p:sldId id="462" r:id="rId27"/>
    <p:sldId id="283" r:id="rId28"/>
    <p:sldId id="284" r:id="rId29"/>
    <p:sldId id="278" r:id="rId30"/>
  </p:sldIdLst>
  <p:sldSz cx="9144000" cy="6858000" type="screen4x3"/>
  <p:notesSz cx="6769100" cy="9906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3277" cy="495300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34257" y="1"/>
            <a:ext cx="2933277" cy="495300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555B475B-90E7-44F6-9F33-AC34FBD299CD}" type="datetimeFigureOut">
              <a:rPr lang="sl-SI" smtClean="0"/>
              <a:t>1.12.2020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33277" cy="495300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84BD61E3-A708-49E9-8616-E62301B526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9778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33478" cy="494762"/>
          </a:xfrm>
          <a:prstGeom prst="rect">
            <a:avLst/>
          </a:prstGeom>
        </p:spPr>
        <p:txBody>
          <a:bodyPr vert="horz" lIns="87956" tIns="43978" rIns="87956" bIns="43978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34109" y="1"/>
            <a:ext cx="2933478" cy="494762"/>
          </a:xfrm>
          <a:prstGeom prst="rect">
            <a:avLst/>
          </a:prstGeom>
        </p:spPr>
        <p:txBody>
          <a:bodyPr vert="horz" lIns="87956" tIns="43978" rIns="87956" bIns="43978" rtlCol="0"/>
          <a:lstStyle>
            <a:lvl1pPr algn="r">
              <a:defRPr sz="1200"/>
            </a:lvl1pPr>
          </a:lstStyle>
          <a:p>
            <a:fld id="{CEA5D6C8-ECC4-4A59-8F0F-014B64F43D68}" type="datetimeFigureOut">
              <a:rPr lang="sl-SI" smtClean="0"/>
              <a:t>1.12.2020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56" tIns="43978" rIns="87956" bIns="43978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76608" y="4704850"/>
            <a:ext cx="5415885" cy="4457470"/>
          </a:xfrm>
          <a:prstGeom prst="rect">
            <a:avLst/>
          </a:prstGeom>
        </p:spPr>
        <p:txBody>
          <a:bodyPr vert="horz" lIns="87956" tIns="43978" rIns="87956" bIns="43978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1" y="9409701"/>
            <a:ext cx="2933478" cy="494762"/>
          </a:xfrm>
          <a:prstGeom prst="rect">
            <a:avLst/>
          </a:prstGeom>
        </p:spPr>
        <p:txBody>
          <a:bodyPr vert="horz" lIns="87956" tIns="43978" rIns="87956" bIns="43978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34109" y="9409701"/>
            <a:ext cx="2933478" cy="494762"/>
          </a:xfrm>
          <a:prstGeom prst="rect">
            <a:avLst/>
          </a:prstGeom>
        </p:spPr>
        <p:txBody>
          <a:bodyPr vert="horz" lIns="87956" tIns="43978" rIns="87956" bIns="43978" rtlCol="0" anchor="b"/>
          <a:lstStyle>
            <a:lvl1pPr algn="r">
              <a:defRPr sz="1200"/>
            </a:lvl1pPr>
          </a:lstStyle>
          <a:p>
            <a:fld id="{0CCC625D-3706-4962-A523-EDA0C6A3FF1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5652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Predloga1sl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81388" cy="681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1413" y="1814513"/>
            <a:ext cx="5757862" cy="1470025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sl-SI" altLang="sl-SI" noProof="0" smtClean="0"/>
              <a:t>Uredite slog naslova matrice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08400" y="3500438"/>
            <a:ext cx="4064000" cy="1752600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sl-SI" altLang="sl-SI" noProof="0" smtClean="0"/>
              <a:t>Uredite slog podnaslova matrice</a:t>
            </a:r>
          </a:p>
        </p:txBody>
      </p:sp>
      <p:pic>
        <p:nvPicPr>
          <p:cNvPr id="3079" name="Picture 7" descr="LOGORIC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5888"/>
            <a:ext cx="2300287" cy="148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8316913" y="6237288"/>
          <a:ext cx="500062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8" name="CorelDRAW" r:id="rId5" imgW="500634" imgH="272034" progId="CorelDRAW.Graphic.11">
                  <p:embed/>
                </p:oleObj>
              </mc:Choice>
              <mc:Fallback>
                <p:oleObj name="CorelDRAW" r:id="rId5" imgW="500634" imgH="272034" progId="CorelDRAW.Graphic.11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6913" y="6237288"/>
                        <a:ext cx="500062" cy="271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545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1870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041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5343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024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3844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193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25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20732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7636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pic>
        <p:nvPicPr>
          <p:cNvPr id="1040" name="Picture 16" descr="Predloga2slo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5238"/>
            <a:ext cx="9144000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accent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accent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accent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file:///\\Ultima2\home\jelka\Delo\NPK-POSVETI\Posveti_2020\Letni_posvet_2020\4_Visio-LICENCA_OBNOVITEV_24_3_202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file:///\\Ultima2\home\jelka\Delo\NPK-POSVETI\Posveti_2020\Letni_posvet_2020\5_Visio-KOMISIJA_POSTOPEK_23_3_202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file:///\\Ultima2\home\jelka\Delo\NPK-POSVETI\Posveti_2020\Letni_posvet_2020\7_Visio-ETI&#268;NA_NACELA_23_3_202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ric.si/mma/Visio-1%20Pisno%20preverjanje%20priprava%20pisnega%20testa%20november%202020/2020111013461272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file:///\\Ultima2\home\jelka\Delo\NPK-POSVETI\Posveti_2020\Letni_posvet_2020\Visio-1_Pisno_preverjanje_priprava_pisnega_testa_november_202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file:///\\Ultima2\home\jelka\Delo\NPK-POSVETI\Posveti_2020\Letni_posvet_2020\Visio-2_PIisno_preverjanje_taksonomija_%20november_202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file:///\\Ultima2\home\jelka\Delo\NPK-POSVETI\Posveti_2020\Letni_posvet_2020\Visio-3_Pisno_preverjanje_tipi_nalog_november_202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file:///\\Ultima2\home\jelka\Delo\NPK-POSVETI\Posveti_2020\Letni_posvet_2020\Visio-4_Prakti&#269;no_preverjanje_priprava_naloge_november_202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ric.si/mma/Visio-5%20Ustno%20preverjanje%20priprava%20vpra%20%20anj%20november%202020/2020111013461672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file:///\\Ultima2\home\jelka\Delo\NPK-POSVETI\Posveti_2020\Letni_posvet_2020\Visio-5_Ustno_preverjanje_priprava_vpra&#353;anj_november_202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ic.si/kvalifikacije/clani_komisij/usposabljanje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c.si/kvalifikacije/certifikat/primeri_vprasanj/" TargetMode="External"/><Relationship Id="rId2" Type="http://schemas.openxmlformats.org/officeDocument/2006/relationships/hyperlink" Target="https://www.ric.si/kvalifikacije/clani_komisij/banka_nalo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ic.si/kvalifikacije/clani_komisij/banka_nalog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c.si/kvalifikacije/certifikat/primeri_vprasanj/" TargetMode="External"/><Relationship Id="rId7" Type="http://schemas.openxmlformats.org/officeDocument/2006/relationships/hyperlink" Target="http://www.ric.si/" TargetMode="External"/><Relationship Id="rId2" Type="http://schemas.openxmlformats.org/officeDocument/2006/relationships/hyperlink" Target="http://npk.ric.s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rpslo.org/" TargetMode="External"/><Relationship Id="rId5" Type="http://schemas.openxmlformats.org/officeDocument/2006/relationships/hyperlink" Target="http://www.ric.si/kvalifikacije/clani_komisij/usposabljanje/" TargetMode="External"/><Relationship Id="rId4" Type="http://schemas.openxmlformats.org/officeDocument/2006/relationships/hyperlink" Target="http://www.ric.si/kvalifikacije/clani_komisij/banka_nalo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c.si/" TargetMode="External"/><Relationship Id="rId2" Type="http://schemas.openxmlformats.org/officeDocument/2006/relationships/hyperlink" Target="http://www.nrpslo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://www.npk.si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jelka.kozjak-jezernik@ric.si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ric.si/kvalifikacije/clani_komisij/banka_nalo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ic.si/kvalifikacije/clani_komisij/banka_nalo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ic.si/kvalifikacije/clani_komisij/banka_nalo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file:///\\Ultima2\home\jelka\Delo\NPK-POSVETI\Posveti_2020\Letni_posvet_2020\7_Visio-ETI&#268;NA_NACELA_23_3_202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file:///\\Ultima2\home\jelka\Delo\NPK-POSVETI\Posveti_2020\Letni_posvet_2020\2_Visio-IZVAJALEC_23_3_202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file:///\\Ultima2\home\jelka\Delo\NPK-POSVETI\Posveti_2020\Letni_posvet_2020\3_Visio-LICENCA_24_3_202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1413" y="1814513"/>
            <a:ext cx="5757862" cy="1470025"/>
          </a:xfrm>
        </p:spPr>
        <p:txBody>
          <a:bodyPr/>
          <a:lstStyle/>
          <a:p>
            <a:r>
              <a:rPr lang="sl-SI" altLang="sl-SI" sz="2800" dirty="0" smtClean="0"/>
              <a:t/>
            </a:r>
            <a:br>
              <a:rPr lang="sl-SI" altLang="sl-SI" sz="2800" dirty="0" smtClean="0"/>
            </a:br>
            <a:r>
              <a:rPr lang="sl-SI" altLang="sl-SI" sz="2800" dirty="0"/>
              <a:t/>
            </a:r>
            <a:br>
              <a:rPr lang="sl-SI" altLang="sl-SI" sz="2800" dirty="0"/>
            </a:br>
            <a:r>
              <a:rPr lang="sl-SI" altLang="sl-SI" sz="2400" dirty="0" smtClean="0"/>
              <a:t>DELO DRŽAVNEGA IZPITNEGA CENTRA NA  PODROČJU PREVERJANJA IN POTRJEVANJA NPK  V 2020 </a:t>
            </a:r>
            <a:r>
              <a:rPr lang="sl-SI" altLang="sl-SI" sz="2800" dirty="0" smtClean="0"/>
              <a:t/>
            </a:r>
            <a:br>
              <a:rPr lang="sl-SI" altLang="sl-SI" sz="2800" dirty="0" smtClean="0"/>
            </a:br>
            <a:r>
              <a:rPr lang="sl-SI" altLang="sl-SI" dirty="0" smtClean="0"/>
              <a:t/>
            </a:r>
            <a:br>
              <a:rPr lang="sl-SI" altLang="sl-SI" dirty="0" smtClean="0"/>
            </a:br>
            <a:endParaRPr lang="sl-SI" altLang="sl-SI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sl-SI" altLang="sl-SI" dirty="0" smtClean="0"/>
          </a:p>
          <a:p>
            <a:endParaRPr lang="sl-SI" altLang="sl-SI" dirty="0"/>
          </a:p>
          <a:p>
            <a:endParaRPr lang="sl-SI" altLang="sl-SI" dirty="0" smtClean="0"/>
          </a:p>
          <a:p>
            <a:r>
              <a:rPr lang="sl-SI" altLang="sl-SI" sz="1600" dirty="0" smtClean="0"/>
              <a:t>Mag. Jelka Kozjak Jezernik</a:t>
            </a:r>
          </a:p>
          <a:p>
            <a:r>
              <a:rPr lang="sl-SI" altLang="sl-SI" sz="1600" smtClean="0"/>
              <a:t>Ljubljana, 1.12.2020</a:t>
            </a:r>
            <a:endParaRPr lang="sl-SI" altLang="sl-SI" sz="1600" dirty="0" smtClean="0"/>
          </a:p>
          <a:p>
            <a:endParaRPr lang="sl-SI" alt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.4. POSTOPEK OBNOVITVE LICENCE    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 action="ppaction://hlinkfile"/>
              </a:rPr>
              <a:t>ZLOŽENKA</a:t>
            </a:r>
            <a:r>
              <a:rPr lang="sl-SI" sz="2400" dirty="0" smtClean="0">
                <a:solidFill>
                  <a:srgbClr val="C00000"/>
                </a:solidFill>
                <a:hlinkClick r:id="rId2" action="ppaction://hlinkfile"/>
              </a:rPr>
              <a:t/>
            </a:r>
            <a:br>
              <a:rPr lang="sl-SI" sz="2400" dirty="0" smtClean="0">
                <a:solidFill>
                  <a:srgbClr val="C00000"/>
                </a:solidFill>
                <a:hlinkClick r:id="rId2" action="ppaction://hlinkfile"/>
              </a:rPr>
            </a:b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1984"/>
            <a:ext cx="6408712" cy="511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72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5.5. ZASEBNO VAROVANJE  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 </a:t>
            </a:r>
            <a:endParaRPr lang="sl-SI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6984776" cy="419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1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.5. POSTOPEK IMENOVANJA KOMISIJE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 action="ppaction://hlinkfile"/>
              </a:rPr>
              <a:t>ZLOŽENKA</a:t>
            </a:r>
            <a:br>
              <a:rPr lang="sl-SI" sz="1200" dirty="0" smtClean="0">
                <a:solidFill>
                  <a:srgbClr val="C00000"/>
                </a:solidFill>
                <a:hlinkClick r:id="rId2" action="ppaction://hlinkfile"/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42879"/>
            <a:ext cx="6624736" cy="521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0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.6. ETIČNA NAČELA ČLANOV KOMISIJ  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 action="ppaction://hlinkfile"/>
              </a:rPr>
              <a:t>ZLOŽENKA</a:t>
            </a:r>
            <a:r>
              <a:rPr lang="sl-SI" sz="1200" dirty="0">
                <a:solidFill>
                  <a:srgbClr val="C00000"/>
                </a:solidFill>
                <a:hlinkClick r:id="rId2" action="ppaction://hlinkfile"/>
              </a:rPr>
              <a:t/>
            </a:r>
            <a:br>
              <a:rPr lang="sl-SI" sz="1200" dirty="0">
                <a:solidFill>
                  <a:srgbClr val="C00000"/>
                </a:solidFill>
                <a:hlinkClick r:id="rId2" action="ppaction://hlinkfile"/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28268"/>
            <a:ext cx="6984776" cy="517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0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6. PRIPRAVA NOVIH ZLOŽENK ZA PRIPRAVO NALOG 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340768"/>
            <a:ext cx="8291264" cy="4785395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Državni izpitni center je v letu 2020 pripravil zloženke za pripravo nalog:</a:t>
            </a:r>
          </a:p>
          <a:p>
            <a:pPr marL="0" indent="0">
              <a:buNone/>
            </a:pPr>
            <a:endParaRPr lang="sl-SI" sz="2400" dirty="0" smtClean="0"/>
          </a:p>
          <a:p>
            <a:pPr>
              <a:buFontTx/>
              <a:buChar char="-"/>
            </a:pPr>
            <a:r>
              <a:rPr lang="sl-SI" dirty="0" smtClean="0"/>
              <a:t>Priprava pisnega preverjanja (3 zloženke),</a:t>
            </a:r>
          </a:p>
          <a:p>
            <a:pPr>
              <a:buFontTx/>
              <a:buChar char="-"/>
            </a:pPr>
            <a:r>
              <a:rPr lang="sl-SI" dirty="0" smtClean="0"/>
              <a:t>Priprava praktične naloge,</a:t>
            </a:r>
          </a:p>
          <a:p>
            <a:pPr>
              <a:buFontTx/>
              <a:buChar char="-"/>
            </a:pPr>
            <a:r>
              <a:rPr lang="sl-SI" dirty="0" smtClean="0"/>
              <a:t>Priprava vprašanj za ustni zagovor.</a:t>
            </a:r>
          </a:p>
          <a:p>
            <a:endParaRPr lang="sl-SI" sz="1600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8544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NAČINI PREVERJANJA </a:t>
            </a:r>
            <a:br>
              <a:rPr lang="sl-SI" dirty="0" smtClean="0">
                <a:solidFill>
                  <a:srgbClr val="C00000"/>
                </a:solidFill>
              </a:rPr>
            </a:br>
            <a:r>
              <a:rPr lang="sl-SI" dirty="0" smtClean="0">
                <a:solidFill>
                  <a:srgbClr val="C00000"/>
                </a:solidFill>
              </a:rPr>
              <a:t>PRIPRAVA NALOGE ZA PREVERJANJE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395536" y="4149080"/>
            <a:ext cx="83529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sz="2000" b="1" dirty="0" smtClean="0">
              <a:solidFill>
                <a:srgbClr val="333399"/>
              </a:solidFill>
            </a:endParaRPr>
          </a:p>
          <a:p>
            <a:endParaRPr lang="sl-SI" sz="2000" b="1" dirty="0">
              <a:solidFill>
                <a:srgbClr val="333399"/>
              </a:solidFill>
            </a:endParaRPr>
          </a:p>
          <a:p>
            <a:endParaRPr lang="sl-SI" sz="2000" b="1" dirty="0" smtClean="0">
              <a:solidFill>
                <a:srgbClr val="333399"/>
              </a:solidFill>
            </a:endParaRPr>
          </a:p>
          <a:p>
            <a:r>
              <a:rPr lang="sl-SI" sz="2000" b="1" dirty="0" smtClean="0">
                <a:solidFill>
                  <a:srgbClr val="333399"/>
                </a:solidFill>
              </a:rPr>
              <a:t>PISNO PREVERJANJE                                                               USTNO PREVERJANJE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7" y="3140968"/>
            <a:ext cx="232904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287" y="3140968"/>
            <a:ext cx="255361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Q:\Jelka\RICKO-tiskar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45" y="1772816"/>
            <a:ext cx="2236292" cy="159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2843808" y="3228944"/>
            <a:ext cx="3249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>
                <a:solidFill>
                  <a:srgbClr val="333399"/>
                </a:solidFill>
              </a:rPr>
              <a:t>  </a:t>
            </a:r>
          </a:p>
          <a:p>
            <a:r>
              <a:rPr lang="sl-SI" sz="2000" b="1" dirty="0">
                <a:solidFill>
                  <a:srgbClr val="333399"/>
                </a:solidFill>
              </a:rPr>
              <a:t> </a:t>
            </a:r>
            <a:r>
              <a:rPr lang="sl-SI" sz="2000" b="1" dirty="0" smtClean="0">
                <a:solidFill>
                  <a:srgbClr val="333399"/>
                </a:solidFill>
              </a:rPr>
              <a:t>  PRAKTIČNO </a:t>
            </a:r>
            <a:r>
              <a:rPr lang="sl-SI" sz="2000" b="1" dirty="0">
                <a:solidFill>
                  <a:srgbClr val="333399"/>
                </a:solidFill>
              </a:rPr>
              <a:t>PREVERJANJE</a:t>
            </a:r>
            <a:endParaRPr lang="sl-S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PISNO PREVERJANJE 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827585" y="4149080"/>
            <a:ext cx="7920880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>
                <a:solidFill>
                  <a:srgbClr val="333399"/>
                </a:solidFill>
              </a:rPr>
              <a:t>Se nanaša na preverjanje s pisnim testom. Pripraviti je potrebno </a:t>
            </a:r>
            <a:r>
              <a:rPr lang="sl-SI" sz="2000" b="1" dirty="0" smtClean="0">
                <a:solidFill>
                  <a:srgbClr val="C00000"/>
                </a:solidFill>
              </a:rPr>
              <a:t>pisni test</a:t>
            </a:r>
            <a:r>
              <a:rPr lang="sl-SI" sz="2000" b="1" dirty="0" smtClean="0">
                <a:solidFill>
                  <a:srgbClr val="333399"/>
                </a:solidFill>
              </a:rPr>
              <a:t>, ki vsebuje </a:t>
            </a:r>
            <a:r>
              <a:rPr lang="sl-SI" sz="2000" b="1" dirty="0" smtClean="0">
                <a:solidFill>
                  <a:srgbClr val="C00000"/>
                </a:solidFill>
              </a:rPr>
              <a:t>naloge za preverjanje </a:t>
            </a:r>
            <a:r>
              <a:rPr lang="sl-SI" sz="2000" b="1" dirty="0" smtClean="0">
                <a:solidFill>
                  <a:srgbClr val="333399"/>
                </a:solidFill>
              </a:rPr>
              <a:t>ključnih del, ki smo jih navedli v Zapisniku potrjevanja zbirne mape, razen če je v katalogu navedeno drugače.</a:t>
            </a:r>
          </a:p>
          <a:p>
            <a:pPr lvl="0">
              <a:spcBef>
                <a:spcPct val="20000"/>
              </a:spcBef>
            </a:pPr>
            <a:endParaRPr lang="sl-SI" sz="1600" b="1" kern="0" dirty="0" smtClean="0">
              <a:solidFill>
                <a:srgbClr val="333399"/>
              </a:solidFill>
              <a:latin typeface="Arial Narrow"/>
              <a:hlinkClick r:id="rId2"/>
            </a:endParaRPr>
          </a:p>
          <a:p>
            <a:endParaRPr lang="sl-SI" sz="2000" b="1" dirty="0" smtClean="0">
              <a:solidFill>
                <a:srgbClr val="333399"/>
              </a:solidFill>
            </a:endParaRPr>
          </a:p>
          <a:p>
            <a:endParaRPr lang="sl-SI" sz="2000" b="1" dirty="0">
              <a:solidFill>
                <a:srgbClr val="333399"/>
              </a:solidFill>
            </a:endParaRPr>
          </a:p>
          <a:p>
            <a:endParaRPr lang="sl-SI" sz="2000" b="1" dirty="0" smtClean="0">
              <a:solidFill>
                <a:srgbClr val="333399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6792"/>
            <a:ext cx="2658086" cy="205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34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6</a:t>
            </a:r>
            <a:r>
              <a:rPr lang="sl-SI" sz="2400" dirty="0" smtClean="0">
                <a:solidFill>
                  <a:srgbClr val="C00000"/>
                </a:solidFill>
              </a:rPr>
              <a:t>.1. PRIPRAVA PISNEGA TESTA             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 action="ppaction://hlinkfile"/>
              </a:rPr>
              <a:t>ZLOŽENKA</a:t>
            </a:r>
            <a:r>
              <a:rPr lang="sl-SI" sz="1200" dirty="0" smtClean="0">
                <a:solidFill>
                  <a:srgbClr val="C00000"/>
                </a:solidFill>
              </a:rPr>
              <a:t/>
            </a:r>
            <a:br>
              <a:rPr lang="sl-SI" sz="1200" dirty="0" smtClean="0">
                <a:solidFill>
                  <a:srgbClr val="C00000"/>
                </a:solidFill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1" y="476672"/>
            <a:ext cx="7193632" cy="566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5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6</a:t>
            </a:r>
            <a:r>
              <a:rPr lang="sl-SI" sz="2400" dirty="0" smtClean="0">
                <a:solidFill>
                  <a:srgbClr val="C00000"/>
                </a:solidFill>
              </a:rPr>
              <a:t>.2. PRIPRAVA NALOG ZA PISNI TEST GLEDE NA BLOOMOVO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    TAKSONOMIJO                                    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 action="ppaction://hlinkfile"/>
              </a:rPr>
              <a:t>ZLOŽENKA</a:t>
            </a:r>
            <a:r>
              <a:rPr lang="sl-SI" sz="2400" dirty="0">
                <a:solidFill>
                  <a:srgbClr val="C00000"/>
                </a:solidFill>
              </a:rPr>
              <a:t/>
            </a:r>
            <a:br>
              <a:rPr lang="sl-SI" sz="2400" dirty="0">
                <a:solidFill>
                  <a:srgbClr val="C00000"/>
                </a:solidFill>
              </a:rPr>
            </a:b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67" y="476672"/>
            <a:ext cx="7125207" cy="56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6</a:t>
            </a:r>
            <a:r>
              <a:rPr lang="sl-SI" sz="2400" dirty="0" smtClean="0">
                <a:solidFill>
                  <a:srgbClr val="C00000"/>
                </a:solidFill>
              </a:rPr>
              <a:t>.3. TIPI NALOG V PISNEM TESTU           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 action="ppaction://hlinkfile"/>
              </a:rPr>
              <a:t>ZLOŽENKA</a:t>
            </a:r>
            <a:r>
              <a:rPr lang="sl-SI" sz="1200" dirty="0" smtClean="0">
                <a:solidFill>
                  <a:srgbClr val="C00000"/>
                </a:solidFill>
              </a:rPr>
              <a:t/>
            </a:r>
            <a:br>
              <a:rPr lang="sl-SI" sz="1200" dirty="0" smtClean="0">
                <a:solidFill>
                  <a:srgbClr val="C00000"/>
                </a:solidFill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49" y="516895"/>
            <a:ext cx="7230631" cy="569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435280" cy="1008112"/>
          </a:xfrm>
        </p:spPr>
        <p:txBody>
          <a:bodyPr/>
          <a:lstStyle/>
          <a:p>
            <a:pPr algn="l"/>
            <a:r>
              <a:rPr lang="sl-SI" sz="2800" dirty="0" smtClean="0">
                <a:solidFill>
                  <a:srgbClr val="C00000"/>
                </a:solidFill>
              </a:rPr>
              <a:t>POSTOPKI PREVERJANJA IN POTRJEVANJA </a:t>
            </a:r>
            <a:br>
              <a:rPr lang="sl-SI" sz="2800" dirty="0" smtClean="0">
                <a:solidFill>
                  <a:srgbClr val="C00000"/>
                </a:solidFill>
              </a:rPr>
            </a:br>
            <a:r>
              <a:rPr lang="sl-SI" sz="2800" dirty="0" smtClean="0">
                <a:solidFill>
                  <a:srgbClr val="C00000"/>
                </a:solidFill>
              </a:rPr>
              <a:t>NPK IN COVID - 19</a:t>
            </a:r>
            <a:endParaRPr lang="sl-SI" sz="28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700810"/>
            <a:ext cx="8291264" cy="4425354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 smtClean="0"/>
              <a:t>Postopke preverjanja in potrjevanja NPK v 2020 je zaznamovala epidemiološka situacija v Sloveniji:</a:t>
            </a:r>
          </a:p>
          <a:p>
            <a:pPr marL="0" indent="0">
              <a:buNone/>
            </a:pPr>
            <a:endParaRPr lang="sl-SI" sz="2400" dirty="0" smtClean="0"/>
          </a:p>
          <a:p>
            <a:pPr>
              <a:buFontTx/>
              <a:buChar char="-"/>
            </a:pPr>
            <a:r>
              <a:rPr lang="sl-SI" sz="2400" dirty="0"/>
              <a:t>P</a:t>
            </a:r>
            <a:r>
              <a:rPr lang="sl-SI" sz="2400" dirty="0" smtClean="0"/>
              <a:t>reverjanja in potrjevanja NPK so se izvajala od 1.1.2020 do razglasitve epidemije 12.3.2020 (izdanih 127 sklepov).</a:t>
            </a:r>
          </a:p>
          <a:p>
            <a:pPr>
              <a:buFontTx/>
              <a:buChar char="-"/>
            </a:pPr>
            <a:r>
              <a:rPr lang="sl-SI" sz="2400" dirty="0"/>
              <a:t>I</a:t>
            </a:r>
            <a:r>
              <a:rPr lang="sl-SI" sz="2400" dirty="0" smtClean="0"/>
              <a:t>zdani sklepi o imenovanju komisije – ustavitev postopkov (19).</a:t>
            </a:r>
          </a:p>
          <a:p>
            <a:pPr>
              <a:buFontTx/>
              <a:buChar char="-"/>
            </a:pPr>
            <a:r>
              <a:rPr lang="sl-SI" sz="2400" dirty="0" smtClean="0"/>
              <a:t>Ric pripravi Priporočila za izvedbo postopkov preverjanja in potrjevanja NPK in jih uskladi z NIJZ.</a:t>
            </a:r>
          </a:p>
          <a:p>
            <a:pPr>
              <a:buFontTx/>
              <a:buChar char="-"/>
            </a:pPr>
            <a:r>
              <a:rPr lang="sl-SI" sz="2400" dirty="0" smtClean="0"/>
              <a:t>Postopki preverjanja in potrjevanja so se izvajali od 1.6.2020 do ponovne razglasitve epidemije 18.10.2020 – izdanih 244 sklepov, ustavitev postopkov (20).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 smtClean="0"/>
          </a:p>
          <a:p>
            <a:endParaRPr lang="sl-SI" sz="2400" dirty="0" smtClean="0"/>
          </a:p>
          <a:p>
            <a:endParaRPr lang="sl-SI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6633"/>
            <a:ext cx="211223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43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PRAKTIČNO PREVERJANJE Z ZAGOVOROM 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1115617" y="4149080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>
                <a:solidFill>
                  <a:srgbClr val="333399"/>
                </a:solidFill>
              </a:rPr>
              <a:t>Praktično preverjanje se lahko izvede kot </a:t>
            </a:r>
            <a:r>
              <a:rPr lang="sl-SI" sz="2000" b="1" dirty="0" smtClean="0">
                <a:solidFill>
                  <a:srgbClr val="C00000"/>
                </a:solidFill>
              </a:rPr>
              <a:t>storitev, opazovanje na delovnem mestu, igranje vlog, predstavitev praktične, strokovne projektne ali seminarske naloge z zagovorom.</a:t>
            </a:r>
          </a:p>
          <a:p>
            <a:endParaRPr lang="sl-SI" sz="2000" b="1" dirty="0" smtClean="0">
              <a:solidFill>
                <a:srgbClr val="002060"/>
              </a:solidFill>
            </a:endParaRPr>
          </a:p>
          <a:p>
            <a:r>
              <a:rPr lang="sl-SI" sz="2000" b="1" dirty="0" smtClean="0">
                <a:solidFill>
                  <a:srgbClr val="002060"/>
                </a:solidFill>
              </a:rPr>
              <a:t>Za praktično preverjanje je potrebno pripraviti nalogo z opredeljenimi merili. </a:t>
            </a:r>
            <a:r>
              <a:rPr lang="sl-SI" sz="2000" b="1" dirty="0" smtClean="0">
                <a:solidFill>
                  <a:srgbClr val="C00000"/>
                </a:solidFill>
              </a:rPr>
              <a:t>Zagovor se nanaša na nalogo!</a:t>
            </a:r>
          </a:p>
          <a:p>
            <a:endParaRPr lang="sl-SI" sz="2000" b="1" dirty="0">
              <a:solidFill>
                <a:srgbClr val="C00000"/>
              </a:solidFill>
            </a:endParaRPr>
          </a:p>
          <a:p>
            <a:endParaRPr lang="sl-SI" sz="2000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2776"/>
            <a:ext cx="2487384" cy="220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00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6</a:t>
            </a:r>
            <a:r>
              <a:rPr lang="sl-SI" sz="2400" dirty="0" smtClean="0">
                <a:solidFill>
                  <a:srgbClr val="C00000"/>
                </a:solidFill>
              </a:rPr>
              <a:t>.4. Priprava naloge za praktično preverjanje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 action="ppaction://hlinkfile"/>
              </a:rPr>
              <a:t>ZLOŽENKE</a:t>
            </a:r>
            <a:r>
              <a:rPr lang="sl-SI" sz="1200" dirty="0">
                <a:solidFill>
                  <a:srgbClr val="C00000"/>
                </a:solidFill>
              </a:rPr>
              <a:t/>
            </a:r>
            <a:br>
              <a:rPr lang="sl-SI" sz="1200" dirty="0">
                <a:solidFill>
                  <a:srgbClr val="C00000"/>
                </a:solidFill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3207"/>
            <a:ext cx="7265640" cy="5733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USTNO PREVERJANJE 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1043608" y="3645024"/>
            <a:ext cx="770485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>
                <a:solidFill>
                  <a:srgbClr val="333399"/>
                </a:solidFill>
              </a:rPr>
              <a:t>Ustno preverjanje se nanašajo na </a:t>
            </a:r>
            <a:r>
              <a:rPr lang="sl-SI" sz="2000" b="1" u="sng" dirty="0" smtClean="0">
                <a:solidFill>
                  <a:srgbClr val="333399"/>
                </a:solidFill>
              </a:rPr>
              <a:t>preverjanje vseh ključnih del, ki smo jih navedli v Zapisniku potrjevanja zbirne mape.</a:t>
            </a:r>
          </a:p>
          <a:p>
            <a:endParaRPr lang="sl-SI" sz="2000" b="1" dirty="0" smtClean="0">
              <a:solidFill>
                <a:srgbClr val="333399"/>
              </a:solidFill>
            </a:endParaRPr>
          </a:p>
          <a:p>
            <a:r>
              <a:rPr lang="sl-SI" sz="2000" b="1" dirty="0" smtClean="0">
                <a:solidFill>
                  <a:srgbClr val="333399"/>
                </a:solidFill>
              </a:rPr>
              <a:t>Za ustno preverjanje je potrebno pripraviti vprašanja s pravilnimi odgovori in merili. </a:t>
            </a:r>
          </a:p>
          <a:p>
            <a:endParaRPr lang="sl-SI" sz="2000" b="1" kern="0" dirty="0">
              <a:solidFill>
                <a:srgbClr val="333399"/>
              </a:solidFill>
              <a:latin typeface="Arial Narrow"/>
            </a:endParaRPr>
          </a:p>
          <a:p>
            <a:r>
              <a:rPr lang="sl-SI" sz="1600" b="1" kern="0" dirty="0" smtClean="0">
                <a:solidFill>
                  <a:srgbClr val="C00000"/>
                </a:solidFill>
                <a:latin typeface="Arial Narrow"/>
                <a:hlinkClick r:id="rId2"/>
              </a:rPr>
              <a:t>ZLOŽENKA </a:t>
            </a:r>
            <a:r>
              <a:rPr lang="sl-SI" sz="1600" b="1" kern="0" dirty="0">
                <a:solidFill>
                  <a:srgbClr val="C00000"/>
                </a:solidFill>
                <a:latin typeface="Arial Narrow"/>
                <a:hlinkClick r:id="rId2"/>
              </a:rPr>
              <a:t>5</a:t>
            </a:r>
            <a:endParaRPr lang="sl-SI" sz="2000" b="1" dirty="0">
              <a:solidFill>
                <a:srgbClr val="333399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2883658" cy="195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73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640960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6.5. USTNO PREVERJANJE – PRIPRAVA VPRAŠANJ                    </a:t>
            </a:r>
            <a:r>
              <a:rPr lang="sl-SI" sz="1200" dirty="0" smtClean="0">
                <a:solidFill>
                  <a:srgbClr val="C00000"/>
                </a:solidFill>
                <a:hlinkClick r:id="rId2" action="ppaction://hlinkfile"/>
              </a:rPr>
              <a:t>ZLOŽENKE</a:t>
            </a:r>
            <a:br>
              <a:rPr lang="sl-SI" sz="1200" dirty="0" smtClean="0">
                <a:solidFill>
                  <a:srgbClr val="C00000"/>
                </a:solidFill>
                <a:hlinkClick r:id="rId2" action="ppaction://hlinkfile"/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36" y="389910"/>
            <a:ext cx="7409656" cy="582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467544" y="548680"/>
            <a:ext cx="828092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 smtClean="0">
                <a:solidFill>
                  <a:srgbClr val="C00000"/>
                </a:solidFill>
              </a:rPr>
              <a:t>7. IZVAJANJE NADALJNJIH USPOSABLJANJ, STROKOVNIH DELOVNIH SREČANJ </a:t>
            </a:r>
          </a:p>
          <a:p>
            <a:endParaRPr lang="sl-SI" sz="2800" b="1" dirty="0">
              <a:solidFill>
                <a:srgbClr val="002060"/>
              </a:solidFill>
            </a:endParaRPr>
          </a:p>
          <a:p>
            <a:r>
              <a:rPr lang="sl-SI" sz="1600" b="1" dirty="0" smtClean="0">
                <a:solidFill>
                  <a:srgbClr val="C00000"/>
                </a:solidFill>
                <a:hlinkClick r:id="rId2"/>
              </a:rPr>
              <a:t>E-PRIJAVNICA</a:t>
            </a:r>
            <a:endParaRPr lang="sl-SI" sz="1600" b="1" dirty="0" smtClean="0">
              <a:solidFill>
                <a:srgbClr val="C00000"/>
              </a:solidFill>
            </a:endParaRPr>
          </a:p>
          <a:p>
            <a:endParaRPr lang="sl-SI" sz="2400" b="1" dirty="0" smtClean="0">
              <a:solidFill>
                <a:srgbClr val="333399"/>
              </a:solidFill>
            </a:endParaRPr>
          </a:p>
          <a:p>
            <a:r>
              <a:rPr lang="sl-SI" sz="2400" b="1" dirty="0" smtClean="0">
                <a:solidFill>
                  <a:srgbClr val="333399"/>
                </a:solidFill>
              </a:rPr>
              <a:t>Ric je v času razglašene epidemije nadaljnja usposabljanja izvajal preko aplikacije Microsoft </a:t>
            </a:r>
            <a:r>
              <a:rPr lang="sl-SI" sz="2400" b="1" dirty="0" err="1" smtClean="0">
                <a:solidFill>
                  <a:srgbClr val="333399"/>
                </a:solidFill>
              </a:rPr>
              <a:t>Teams</a:t>
            </a:r>
            <a:r>
              <a:rPr lang="sl-SI" sz="2400" b="1" dirty="0" smtClean="0">
                <a:solidFill>
                  <a:srgbClr val="333399"/>
                </a:solidFill>
              </a:rPr>
              <a:t>.</a:t>
            </a:r>
          </a:p>
          <a:p>
            <a:endParaRPr lang="sl-SI" sz="2400" b="1" dirty="0">
              <a:solidFill>
                <a:srgbClr val="333399"/>
              </a:solidFill>
            </a:endParaRPr>
          </a:p>
          <a:p>
            <a:r>
              <a:rPr lang="sl-SI" sz="2400" b="1" dirty="0" smtClean="0">
                <a:solidFill>
                  <a:srgbClr val="333399"/>
                </a:solidFill>
              </a:rPr>
              <a:t>Usposabljanja s področja izpolnjevanja obrazcev in priprave banke nalog se dobro izvajajo tudi preko videokonferenc.</a:t>
            </a:r>
          </a:p>
          <a:p>
            <a:endParaRPr lang="sl-SI" sz="2400" b="1" dirty="0" smtClean="0">
              <a:solidFill>
                <a:srgbClr val="333399"/>
              </a:solidFill>
            </a:endParaRPr>
          </a:p>
          <a:p>
            <a:r>
              <a:rPr lang="sl-SI" sz="2400" b="1" dirty="0" smtClean="0">
                <a:solidFill>
                  <a:srgbClr val="333399"/>
                </a:solidFill>
              </a:rPr>
              <a:t>Letne posvete smo zaradi omejitve gibanja letos izvedli preko aplikacije Microsoft </a:t>
            </a:r>
            <a:r>
              <a:rPr lang="sl-SI" sz="2400" b="1" dirty="0" err="1" smtClean="0">
                <a:solidFill>
                  <a:srgbClr val="333399"/>
                </a:solidFill>
              </a:rPr>
              <a:t>Teams</a:t>
            </a:r>
            <a:r>
              <a:rPr lang="sl-SI" sz="2400" b="1" dirty="0" smtClean="0">
                <a:solidFill>
                  <a:srgbClr val="333399"/>
                </a:solidFill>
              </a:rPr>
              <a:t>.</a:t>
            </a:r>
          </a:p>
          <a:p>
            <a:endParaRPr lang="sl-SI" sz="2400" b="1" dirty="0" smtClean="0">
              <a:solidFill>
                <a:srgbClr val="333399"/>
              </a:solidFill>
            </a:endParaRPr>
          </a:p>
          <a:p>
            <a:r>
              <a:rPr lang="sl-SI" sz="1600" b="1" dirty="0" smtClean="0">
                <a:solidFill>
                  <a:srgbClr val="C00000"/>
                </a:solidFill>
                <a:hlinkClick r:id="rId2"/>
              </a:rPr>
              <a:t>GRADIVA POSVETOV</a:t>
            </a:r>
            <a:endParaRPr lang="sl-SI" sz="1600" b="1" dirty="0" smtClean="0">
              <a:solidFill>
                <a:srgbClr val="C00000"/>
              </a:solidFill>
            </a:endParaRPr>
          </a:p>
          <a:p>
            <a:endParaRPr lang="sl-SI" sz="2800" b="1" dirty="0" smtClean="0">
              <a:solidFill>
                <a:srgbClr val="C00000"/>
              </a:solidFill>
            </a:endParaRPr>
          </a:p>
          <a:p>
            <a:endParaRPr lang="sl-SI" sz="2800" b="1" dirty="0" smtClean="0">
              <a:solidFill>
                <a:srgbClr val="C00000"/>
              </a:solidFill>
            </a:endParaRPr>
          </a:p>
          <a:p>
            <a:endParaRPr lang="sl-SI" dirty="0" smtClean="0">
              <a:solidFill>
                <a:srgbClr val="000000"/>
              </a:solidFill>
            </a:endParaRPr>
          </a:p>
          <a:p>
            <a:endParaRPr lang="sl-SI" dirty="0">
              <a:solidFill>
                <a:srgbClr val="000000"/>
              </a:solidFill>
            </a:endParaRPr>
          </a:p>
          <a:p>
            <a:endParaRPr lang="sl-SI" dirty="0" smtClean="0">
              <a:solidFill>
                <a:srgbClr val="000000"/>
              </a:solidFill>
            </a:endParaRPr>
          </a:p>
          <a:p>
            <a:endParaRPr lang="sl-S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6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8</a:t>
            </a:r>
            <a:r>
              <a:rPr lang="sl-SI" dirty="0" smtClean="0">
                <a:solidFill>
                  <a:srgbClr val="C00000"/>
                </a:solidFill>
              </a:rPr>
              <a:t>. BANKA NALOG 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11560" y="4149080"/>
            <a:ext cx="81369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>
                <a:solidFill>
                  <a:srgbClr val="333399"/>
                </a:solidFill>
              </a:rPr>
              <a:t>Dostop do e – </a:t>
            </a:r>
            <a:r>
              <a:rPr lang="sl-SI" sz="2000" b="1" dirty="0">
                <a:solidFill>
                  <a:srgbClr val="333399"/>
                </a:solidFill>
              </a:rPr>
              <a:t>bank: </a:t>
            </a:r>
            <a:r>
              <a:rPr lang="sl-SI" sz="1400" b="1" dirty="0">
                <a:solidFill>
                  <a:srgbClr val="333399"/>
                </a:solidFill>
                <a:hlinkClick r:id="rId2"/>
              </a:rPr>
              <a:t>https://www.ric.si/kvalifikacije/clani_komisij/banka_nalog</a:t>
            </a:r>
            <a:r>
              <a:rPr lang="sl-SI" sz="1400" b="1" dirty="0" smtClean="0">
                <a:solidFill>
                  <a:srgbClr val="333399"/>
                </a:solidFill>
                <a:hlinkClick r:id="rId2"/>
              </a:rPr>
              <a:t>/</a:t>
            </a:r>
            <a:endParaRPr lang="sl-SI" sz="1400" b="1" dirty="0" smtClean="0">
              <a:solidFill>
                <a:srgbClr val="333399"/>
              </a:solidFill>
            </a:endParaRPr>
          </a:p>
          <a:p>
            <a:endParaRPr lang="sl-SI" sz="1400" b="1" dirty="0">
              <a:solidFill>
                <a:srgbClr val="333399"/>
              </a:solidFill>
            </a:endParaRPr>
          </a:p>
          <a:p>
            <a:r>
              <a:rPr lang="sl-SI" sz="2000" b="1" dirty="0" smtClean="0">
                <a:solidFill>
                  <a:srgbClr val="333399"/>
                </a:solidFill>
              </a:rPr>
              <a:t>Dostop do primerov vprašanj in nalog: </a:t>
            </a:r>
            <a:r>
              <a:rPr lang="sl-SI" sz="1400" b="1" dirty="0" smtClean="0">
                <a:solidFill>
                  <a:srgbClr val="333399"/>
                </a:solidFill>
                <a:hlinkClick r:id="rId3"/>
              </a:rPr>
              <a:t>https</a:t>
            </a:r>
            <a:r>
              <a:rPr lang="sl-SI" sz="1400" b="1" dirty="0">
                <a:solidFill>
                  <a:srgbClr val="333399"/>
                </a:solidFill>
                <a:hlinkClick r:id="rId3"/>
              </a:rPr>
              <a:t>://www.ric.si/kvalifikacije/certifikat/primeri_vprasanj</a:t>
            </a:r>
            <a:r>
              <a:rPr lang="sl-SI" sz="1400" b="1" dirty="0" smtClean="0">
                <a:solidFill>
                  <a:srgbClr val="333399"/>
                </a:solidFill>
                <a:hlinkClick r:id="rId3"/>
              </a:rPr>
              <a:t>/</a:t>
            </a:r>
            <a:endParaRPr lang="sl-SI" sz="1400" b="1" dirty="0" smtClean="0">
              <a:solidFill>
                <a:srgbClr val="333399"/>
              </a:solidFill>
            </a:endParaRPr>
          </a:p>
          <a:p>
            <a:endParaRPr lang="sl-SI" sz="1600" b="1" dirty="0">
              <a:solidFill>
                <a:srgbClr val="333399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2883658" cy="195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74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8.1. BANKA NALOG – ZASEBNO VAROVANJE 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467544" y="1484784"/>
            <a:ext cx="8280921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rgbClr val="333399"/>
                </a:solidFill>
              </a:rPr>
              <a:t>Dostop do e – bank</a:t>
            </a:r>
            <a:r>
              <a:rPr lang="sl-SI" sz="2400" b="1" dirty="0">
                <a:solidFill>
                  <a:srgbClr val="333399"/>
                </a:solidFill>
              </a:rPr>
              <a:t>: </a:t>
            </a:r>
            <a:r>
              <a:rPr lang="sl-SI" sz="1400" b="1" dirty="0">
                <a:solidFill>
                  <a:srgbClr val="333399"/>
                </a:solidFill>
                <a:hlinkClick r:id="rId2"/>
              </a:rPr>
              <a:t>https://www.ric.si/kvalifikacije/clani_komisij/banka_nalog</a:t>
            </a:r>
            <a:r>
              <a:rPr lang="sl-SI" sz="1400" b="1" dirty="0" smtClean="0">
                <a:solidFill>
                  <a:srgbClr val="333399"/>
                </a:solidFill>
                <a:hlinkClick r:id="rId2"/>
              </a:rPr>
              <a:t>/</a:t>
            </a:r>
            <a:endParaRPr lang="sl-SI" sz="1400" b="1" dirty="0" smtClean="0">
              <a:solidFill>
                <a:srgbClr val="33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400" b="1" dirty="0">
              <a:solidFill>
                <a:srgbClr val="3333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b="1" dirty="0" smtClean="0">
              <a:solidFill>
                <a:srgbClr val="3333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rgbClr val="333399"/>
                </a:solidFill>
              </a:rPr>
              <a:t>Za vse NPK vzpostavljene banke nalog za pisno preverjanje.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b="1" dirty="0">
              <a:solidFill>
                <a:srgbClr val="3333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rgbClr val="333399"/>
                </a:solidFill>
              </a:rPr>
              <a:t>Pisni testi se pošiljajo predsedniku komisije.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b="1" dirty="0" smtClean="0">
              <a:solidFill>
                <a:srgbClr val="3333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rgbClr val="333399"/>
                </a:solidFill>
              </a:rPr>
              <a:t>Na e-banki  objavljene samo praktične naloge (vsi NPK razen Varnostni tehnik in PIVS).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b="1" dirty="0">
              <a:solidFill>
                <a:srgbClr val="3333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rgbClr val="333399"/>
                </a:solidFill>
              </a:rPr>
              <a:t>Snemanje nalog NPK varnostnik / prekinjeno marca in prekinjeno novembra zaradi epidemije.</a:t>
            </a:r>
          </a:p>
          <a:p>
            <a:endParaRPr lang="sl-SI" sz="24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5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562074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ZAGOTAVLJANJE KAKOVOSTI POSTOPKOV – RIC - ČLANI KOMISIJ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sl-SI" sz="2000" dirty="0" smtClean="0"/>
              <a:t>Forum NPK – oblikovanje banke </a:t>
            </a:r>
            <a:r>
              <a:rPr lang="sl-SI" sz="2000" dirty="0"/>
              <a:t>nalog </a:t>
            </a:r>
            <a:r>
              <a:rPr lang="sl-SI" sz="1400" dirty="0">
                <a:hlinkClick r:id="rId2"/>
              </a:rPr>
              <a:t>http://npk.ric.si</a:t>
            </a:r>
            <a:r>
              <a:rPr lang="sl-SI" sz="1400" dirty="0" smtClean="0">
                <a:hlinkClick r:id="rId2"/>
              </a:rPr>
              <a:t>/</a:t>
            </a:r>
            <a:endParaRPr lang="sl-SI" sz="2000" dirty="0" smtClean="0"/>
          </a:p>
          <a:p>
            <a:r>
              <a:rPr lang="sl-SI" sz="2000" dirty="0" smtClean="0"/>
              <a:t>Objavljeni primeri vprašanj in nalog za kandidate </a:t>
            </a:r>
            <a:r>
              <a:rPr lang="sl-SI" sz="2400" dirty="0" smtClean="0"/>
              <a:t> </a:t>
            </a:r>
            <a:r>
              <a:rPr lang="sl-SI" sz="1400" dirty="0" smtClean="0">
                <a:hlinkClick r:id="rId3"/>
              </a:rPr>
              <a:t>http</a:t>
            </a:r>
            <a:r>
              <a:rPr lang="sl-SI" sz="1400" dirty="0">
                <a:hlinkClick r:id="rId3"/>
              </a:rPr>
              <a:t>://www.ric.si/kvalifikacije/certifikat/primeri_vprasanj</a:t>
            </a:r>
            <a:r>
              <a:rPr lang="sl-SI" sz="1400" dirty="0" smtClean="0">
                <a:hlinkClick r:id="rId3"/>
              </a:rPr>
              <a:t>/</a:t>
            </a:r>
            <a:endParaRPr lang="sl-SI" sz="1400" dirty="0" smtClean="0"/>
          </a:p>
          <a:p>
            <a:pPr marL="0" indent="0">
              <a:buNone/>
            </a:pPr>
            <a:endParaRPr lang="sl-SI" sz="2000" dirty="0" smtClean="0"/>
          </a:p>
          <a:p>
            <a:r>
              <a:rPr lang="sl-SI" sz="2000" dirty="0" smtClean="0"/>
              <a:t>Navodila za izvedbo postopkov preverjanja in potrjevanja NPK </a:t>
            </a:r>
            <a:r>
              <a:rPr lang="sl-SI" sz="1400" dirty="0" smtClean="0">
                <a:hlinkClick r:id="rId4"/>
              </a:rPr>
              <a:t>http</a:t>
            </a:r>
            <a:r>
              <a:rPr lang="sl-SI" sz="1400" dirty="0">
                <a:hlinkClick r:id="rId4"/>
              </a:rPr>
              <a:t>://www.ric.si/kvalifikacije/clani_komisij/banka_nalog</a:t>
            </a:r>
            <a:r>
              <a:rPr lang="sl-SI" sz="1400" dirty="0" smtClean="0">
                <a:hlinkClick r:id="rId4"/>
              </a:rPr>
              <a:t>/</a:t>
            </a:r>
            <a:endParaRPr lang="sl-SI" sz="1400" dirty="0" smtClean="0"/>
          </a:p>
          <a:p>
            <a:pPr marL="0" indent="0">
              <a:buNone/>
            </a:pPr>
            <a:endParaRPr lang="sl-SI" sz="1400" dirty="0" smtClean="0"/>
          </a:p>
          <a:p>
            <a:r>
              <a:rPr lang="sl-SI" sz="2000" dirty="0" smtClean="0"/>
              <a:t>Posnetki dela komisije za preverjanje in potrjevanj </a:t>
            </a:r>
            <a:r>
              <a:rPr lang="sl-SI" sz="1400" dirty="0" smtClean="0">
                <a:hlinkClick r:id="rId5"/>
              </a:rPr>
              <a:t>http</a:t>
            </a:r>
            <a:r>
              <a:rPr lang="sl-SI" sz="1400" dirty="0">
                <a:hlinkClick r:id="rId5"/>
              </a:rPr>
              <a:t>://www.ric.si/kvalifikacije/clani_komisij/usposabljanje</a:t>
            </a:r>
            <a:r>
              <a:rPr lang="sl-SI" sz="1600" dirty="0" smtClean="0">
                <a:hlinkClick r:id="rId5"/>
              </a:rPr>
              <a:t>/</a:t>
            </a:r>
            <a:endParaRPr lang="sl-SI" sz="1600" dirty="0" smtClean="0"/>
          </a:p>
          <a:p>
            <a:pPr marL="0" indent="0">
              <a:buNone/>
            </a:pPr>
            <a:endParaRPr lang="sl-SI" sz="1600" dirty="0" smtClean="0"/>
          </a:p>
          <a:p>
            <a:pPr marL="0" indent="0">
              <a:buNone/>
            </a:pPr>
            <a:r>
              <a:rPr lang="sl-SI" sz="1600" dirty="0"/>
              <a:t> </a:t>
            </a:r>
            <a:r>
              <a:rPr lang="sl-SI" sz="1600" dirty="0" smtClean="0"/>
              <a:t>      </a:t>
            </a:r>
            <a:r>
              <a:rPr lang="sl-SI" sz="2000" dirty="0" smtClean="0">
                <a:solidFill>
                  <a:srgbClr val="C00000"/>
                </a:solidFill>
              </a:rPr>
              <a:t>Obvestila za člane komisij </a:t>
            </a:r>
            <a:r>
              <a:rPr lang="sl-SI" sz="1600" dirty="0" err="1" smtClean="0">
                <a:hlinkClick r:id="rId6"/>
              </a:rPr>
              <a:t>www.nrpslo.org</a:t>
            </a:r>
            <a:r>
              <a:rPr lang="sl-SI" sz="1600" dirty="0" smtClean="0"/>
              <a:t>, </a:t>
            </a:r>
            <a:r>
              <a:rPr lang="sl-SI" sz="1600" dirty="0" err="1" smtClean="0">
                <a:hlinkClick r:id="rId7"/>
              </a:rPr>
              <a:t>www.ric.si</a:t>
            </a:r>
            <a:endParaRPr lang="sl-SI" sz="1600" dirty="0" smtClean="0"/>
          </a:p>
          <a:p>
            <a:pPr marL="0" indent="0">
              <a:buNone/>
            </a:pPr>
            <a:endParaRPr lang="sl-SI" sz="2000" dirty="0" smtClean="0"/>
          </a:p>
          <a:p>
            <a:r>
              <a:rPr lang="sl-SI" sz="2000" dirty="0" smtClean="0">
                <a:solidFill>
                  <a:srgbClr val="C00000"/>
                </a:solidFill>
              </a:rPr>
              <a:t>Nadaljnja usposabljanja za člane komisij </a:t>
            </a:r>
            <a:r>
              <a:rPr lang="sl-SI" sz="2000" dirty="0" smtClean="0"/>
              <a:t>(izvaja ACS in RIC)</a:t>
            </a:r>
          </a:p>
          <a:p>
            <a:pPr marL="0" indent="0">
              <a:buNone/>
            </a:pPr>
            <a:r>
              <a:rPr lang="sl-SI" sz="2400" dirty="0" smtClean="0"/>
              <a:t>     </a:t>
            </a:r>
            <a:r>
              <a:rPr lang="sl-SI" sz="1400" dirty="0" smtClean="0">
                <a:hlinkClick r:id="rId5"/>
              </a:rPr>
              <a:t>http</a:t>
            </a:r>
            <a:r>
              <a:rPr lang="sl-SI" sz="1400" dirty="0">
                <a:hlinkClick r:id="rId5"/>
              </a:rPr>
              <a:t>://www.ric.si/kvalifikacije/clani_komisij/usposabljanje</a:t>
            </a:r>
            <a:r>
              <a:rPr lang="sl-SI" sz="1400" dirty="0" smtClean="0">
                <a:hlinkClick r:id="rId5"/>
              </a:rPr>
              <a:t>/</a:t>
            </a:r>
            <a:r>
              <a:rPr lang="sl-SI" sz="1400" dirty="0" smtClean="0"/>
              <a:t>, </a:t>
            </a:r>
            <a:r>
              <a:rPr lang="sl-SI" sz="1400" dirty="0" err="1" smtClean="0">
                <a:hlinkClick r:id="rId6"/>
              </a:rPr>
              <a:t>www.nrpslo.org</a:t>
            </a:r>
            <a:endParaRPr lang="sl-SI" sz="1400" dirty="0" smtClean="0"/>
          </a:p>
          <a:p>
            <a:pPr marL="0" indent="0">
              <a:buNone/>
            </a:pPr>
            <a:endParaRPr lang="sl-SI" sz="2000" dirty="0" smtClean="0"/>
          </a:p>
          <a:p>
            <a:pPr marL="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  Posveti po </a:t>
            </a:r>
            <a:r>
              <a:rPr lang="sl-SI" sz="2000" dirty="0"/>
              <a:t>področjih </a:t>
            </a:r>
            <a:r>
              <a:rPr lang="sl-SI" sz="1400" dirty="0" err="1" smtClean="0">
                <a:hlinkClick r:id="rId6"/>
              </a:rPr>
              <a:t>www.nrpslo.org</a:t>
            </a:r>
            <a:r>
              <a:rPr lang="sl-SI" sz="1400" dirty="0" smtClean="0"/>
              <a:t> , </a:t>
            </a:r>
            <a:r>
              <a:rPr lang="sl-SI" sz="1400" dirty="0" err="1" smtClean="0">
                <a:hlinkClick r:id="rId7"/>
              </a:rPr>
              <a:t>www.ric.si</a:t>
            </a:r>
            <a:endParaRPr lang="sl-SI" sz="1400" dirty="0" smtClean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sz="2400" dirty="0" smtClean="0"/>
              <a:t>	</a:t>
            </a:r>
            <a:r>
              <a:rPr lang="sl-SI" dirty="0" smtClean="0"/>
              <a:t>			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7730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Pomembni naslovi spletnih strani:</a:t>
            </a:r>
            <a:br>
              <a:rPr lang="sl-SI" dirty="0" smtClean="0">
                <a:solidFill>
                  <a:srgbClr val="C00000"/>
                </a:solidFill>
              </a:rPr>
            </a:b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>
                <a:hlinkClick r:id="rId2"/>
              </a:rPr>
              <a:t>www.nrpslo.org</a:t>
            </a:r>
            <a:r>
              <a:rPr lang="sl-SI" dirty="0" smtClean="0"/>
              <a:t> </a:t>
            </a:r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 err="1" smtClean="0">
                <a:hlinkClick r:id="rId3"/>
              </a:rPr>
              <a:t>www.ric.si</a:t>
            </a:r>
            <a:r>
              <a:rPr lang="sl-SI" dirty="0" smtClean="0"/>
              <a:t> </a:t>
            </a:r>
          </a:p>
          <a:p>
            <a:endParaRPr lang="sl-SI" dirty="0" smtClean="0"/>
          </a:p>
          <a:p>
            <a:r>
              <a:rPr lang="sl-SI" dirty="0" err="1" smtClean="0">
                <a:hlinkClick r:id="rId4"/>
              </a:rPr>
              <a:t>www.npk.si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55749"/>
            <a:ext cx="3082508" cy="385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3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827584" y="1844824"/>
            <a:ext cx="595840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sz="2800" b="1" dirty="0" smtClean="0">
                <a:solidFill>
                  <a:srgbClr val="00529B"/>
                </a:solidFill>
              </a:rPr>
              <a:t>                 Hvala </a:t>
            </a:r>
            <a:r>
              <a:rPr lang="sl-SI" altLang="sl-SI" sz="2800" b="1" dirty="0">
                <a:solidFill>
                  <a:srgbClr val="00529B"/>
                </a:solidFill>
              </a:rPr>
              <a:t>za vašo pozornost!</a:t>
            </a:r>
          </a:p>
          <a:p>
            <a:endParaRPr lang="sl-SI" altLang="sl-SI" sz="2800" b="1" dirty="0">
              <a:solidFill>
                <a:srgbClr val="00529B"/>
              </a:solidFill>
            </a:endParaRPr>
          </a:p>
          <a:p>
            <a:endParaRPr lang="sl-SI" altLang="sl-SI" b="1" dirty="0">
              <a:solidFill>
                <a:srgbClr val="00529B"/>
              </a:solidFill>
            </a:endParaRPr>
          </a:p>
          <a:p>
            <a:endParaRPr lang="sl-SI" altLang="sl-SI" b="1" dirty="0">
              <a:solidFill>
                <a:srgbClr val="00529B"/>
              </a:solidFill>
            </a:endParaRPr>
          </a:p>
          <a:p>
            <a:endParaRPr lang="sl-SI" altLang="sl-SI" b="1" dirty="0">
              <a:solidFill>
                <a:srgbClr val="00529B"/>
              </a:solidFill>
            </a:endParaRPr>
          </a:p>
          <a:p>
            <a:endParaRPr lang="sl-SI" altLang="sl-SI" b="1" dirty="0">
              <a:solidFill>
                <a:srgbClr val="00529B"/>
              </a:solidFill>
            </a:endParaRPr>
          </a:p>
          <a:p>
            <a:endParaRPr lang="sl-SI" altLang="sl-SI" b="1" dirty="0">
              <a:solidFill>
                <a:srgbClr val="00529B"/>
              </a:solidFill>
            </a:endParaRPr>
          </a:p>
          <a:p>
            <a:r>
              <a:rPr lang="sl-SI" altLang="sl-SI" sz="1600" b="1" dirty="0">
                <a:solidFill>
                  <a:srgbClr val="00529B"/>
                </a:solidFill>
              </a:rPr>
              <a:t>mag. Jelka Kozjak Jezernik,</a:t>
            </a:r>
          </a:p>
          <a:p>
            <a:r>
              <a:rPr lang="sl-SI" altLang="sl-SI" sz="1600" b="1" dirty="0" smtClean="0">
                <a:solidFill>
                  <a:srgbClr val="00529B"/>
                </a:solidFill>
              </a:rPr>
              <a:t>Vodja službe II</a:t>
            </a:r>
            <a:endParaRPr lang="sl-SI" altLang="sl-SI" sz="1600" b="1" dirty="0">
              <a:solidFill>
                <a:srgbClr val="00529B"/>
              </a:solidFill>
            </a:endParaRPr>
          </a:p>
          <a:p>
            <a:r>
              <a:rPr lang="sl-SI" altLang="sl-SI" sz="1600" b="1" dirty="0">
                <a:solidFill>
                  <a:srgbClr val="00529B"/>
                </a:solidFill>
              </a:rPr>
              <a:t>Državni izpitni center</a:t>
            </a:r>
          </a:p>
          <a:p>
            <a:r>
              <a:rPr lang="sl-SI" altLang="sl-SI" sz="1600" b="1" dirty="0" smtClean="0">
                <a:solidFill>
                  <a:srgbClr val="00529B"/>
                </a:solidFill>
              </a:rPr>
              <a:t>Kajuhova 32 U</a:t>
            </a:r>
            <a:endParaRPr lang="sl-SI" altLang="sl-SI" sz="1600" b="1" dirty="0">
              <a:solidFill>
                <a:srgbClr val="00529B"/>
              </a:solidFill>
            </a:endParaRPr>
          </a:p>
          <a:p>
            <a:r>
              <a:rPr lang="sl-SI" altLang="sl-SI" sz="1600" b="1" dirty="0">
                <a:solidFill>
                  <a:srgbClr val="00529B"/>
                </a:solidFill>
              </a:rPr>
              <a:t>1000 Ljubljana</a:t>
            </a:r>
          </a:p>
          <a:p>
            <a:r>
              <a:rPr lang="sl-SI" altLang="sl-SI" sz="1600" b="1" dirty="0">
                <a:solidFill>
                  <a:srgbClr val="00529B"/>
                </a:solidFill>
              </a:rPr>
              <a:t>Tel.: 01/548 46 36</a:t>
            </a:r>
          </a:p>
          <a:p>
            <a:r>
              <a:rPr lang="sl-SI" altLang="sl-SI" sz="1600" b="1" dirty="0">
                <a:solidFill>
                  <a:srgbClr val="00529B"/>
                </a:solidFill>
              </a:rPr>
              <a:t>E-pošta: </a:t>
            </a:r>
            <a:r>
              <a:rPr lang="sl-SI" altLang="sl-SI" sz="1600" b="1" dirty="0" err="1" smtClean="0">
                <a:solidFill>
                  <a:srgbClr val="00529B"/>
                </a:solidFill>
                <a:hlinkClick r:id="rId2"/>
              </a:rPr>
              <a:t>jelka.kozjak</a:t>
            </a:r>
            <a:r>
              <a:rPr lang="sl-SI" altLang="sl-SI" sz="1600" b="1" dirty="0" smtClean="0">
                <a:solidFill>
                  <a:srgbClr val="00529B"/>
                </a:solidFill>
                <a:hlinkClick r:id="rId2"/>
              </a:rPr>
              <a:t>-</a:t>
            </a:r>
            <a:r>
              <a:rPr lang="sl-SI" altLang="sl-SI" sz="1600" b="1" dirty="0" err="1" smtClean="0">
                <a:solidFill>
                  <a:srgbClr val="00529B"/>
                </a:solidFill>
                <a:hlinkClick r:id="rId2"/>
              </a:rPr>
              <a:t>jezernik@ric.si</a:t>
            </a:r>
            <a:endParaRPr lang="sl-SI" altLang="sl-SI" sz="1600" b="1" dirty="0" smtClean="0">
              <a:solidFill>
                <a:srgbClr val="00529B"/>
              </a:solidFill>
            </a:endParaRPr>
          </a:p>
          <a:p>
            <a:endParaRPr lang="sl-SI" altLang="sl-SI" sz="1600" b="1" dirty="0">
              <a:solidFill>
                <a:srgbClr val="005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138138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1. PRIPRAVA HIGIENSKIH PRIPOROČIL ZA IZVEDBO POSTOPKOV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PREVERJANJA IN POTRJEVANJA NPK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PO 1.6.2020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3140968"/>
            <a:ext cx="8291264" cy="2985195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endParaRPr lang="sl-SI" sz="2400" dirty="0"/>
          </a:p>
        </p:txBody>
      </p:sp>
      <p:sp>
        <p:nvSpPr>
          <p:cNvPr id="4" name="Pravokotnik 3"/>
          <p:cNvSpPr/>
          <p:nvPr/>
        </p:nvSpPr>
        <p:spPr>
          <a:xfrm>
            <a:off x="251520" y="1520788"/>
            <a:ext cx="8136904" cy="5558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Priporočila pripravil Ric v sodelovanju z NIJZ. 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Ric je posredoval priporočila vsem izvajalcem.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Po 1.6.2020 so se preverjanja izvajala do razglasitve epidemije v oktobru.</a:t>
            </a:r>
          </a:p>
          <a:p>
            <a:pPr>
              <a:spcBef>
                <a:spcPct val="20000"/>
              </a:spcBef>
            </a:pPr>
            <a:endParaRPr lang="sl-SI" sz="2400" b="1" kern="0" dirty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MDDSZ pridobil mnenje NIJZ in MNZ za izvajanje postopkov preverjanja in potrjevanja NPK po sprejetih ukrepih vlade v oktobru. (Ric obvestil izvajalce.)                                 </a:t>
            </a:r>
            <a:r>
              <a:rPr lang="sl-SI" sz="1600" b="1" kern="0" dirty="0" smtClean="0">
                <a:solidFill>
                  <a:srgbClr val="333399"/>
                </a:solidFill>
                <a:latin typeface="Arial Narrow"/>
                <a:hlinkClick r:id="rId2"/>
              </a:rPr>
              <a:t>PRIPOROČILA</a:t>
            </a:r>
            <a:endParaRPr lang="sl-SI" sz="16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79" y="764704"/>
            <a:ext cx="2509555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554339"/>
            <a:ext cx="6043859" cy="130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8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498178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3. POSREDOVANA POBUDA ZA SPREMEMBO PROGRAMA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TEMELJNEGA USPOSABLJANJA ZA KANDIDATE ZA ČLANE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KOMISIJ NA STROKOVNI SVET ZA POKLICNO IZOBRAŽEVANJE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3140968"/>
            <a:ext cx="8291264" cy="2985195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endParaRPr lang="sl-SI" sz="2400" dirty="0"/>
          </a:p>
        </p:txBody>
      </p:sp>
      <p:sp>
        <p:nvSpPr>
          <p:cNvPr id="4" name="Pravokotnik 3"/>
          <p:cNvSpPr/>
          <p:nvPr/>
        </p:nvSpPr>
        <p:spPr>
          <a:xfrm>
            <a:off x="539552" y="1988840"/>
            <a:ext cx="7848872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>
                <a:solidFill>
                  <a:srgbClr val="333399"/>
                </a:solidFill>
                <a:latin typeface="Arial Narrow"/>
              </a:rPr>
              <a:t>P</a:t>
            </a: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ri pripravi sprememb programa so sodelovali MDDSZ, CPI, ACS, RIC.</a:t>
            </a:r>
          </a:p>
          <a:p>
            <a:pPr lvl="0"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Program omogoča izvedbo usposabljanja kandidatov za člane komisij na daljavo.</a:t>
            </a:r>
          </a:p>
          <a:p>
            <a:pPr lvl="0"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Prva izvedba usposabljanja na daljavo potekala v novembru preko videokonferenčnega sistema </a:t>
            </a:r>
            <a:r>
              <a:rPr lang="sl-SI" sz="2400" b="1" kern="0" dirty="0" err="1" smtClean="0">
                <a:solidFill>
                  <a:srgbClr val="333399"/>
                </a:solidFill>
                <a:latin typeface="Arial Narrow"/>
              </a:rPr>
              <a:t>Zoom</a:t>
            </a: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. </a:t>
            </a:r>
            <a:endParaRPr lang="sl-SI" sz="2400" b="1" kern="0" dirty="0">
              <a:solidFill>
                <a:srgbClr val="333399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0220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498178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4</a:t>
            </a:r>
            <a:r>
              <a:rPr lang="sl-SI" sz="2400" dirty="0" smtClean="0">
                <a:solidFill>
                  <a:srgbClr val="C00000"/>
                </a:solidFill>
              </a:rPr>
              <a:t>. PRIPRAVA PRIPOROČIL ZA IZVEDBO POSTOPKOV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PREVERJANJA IN POTRJEVANJE NPK ZA KANDIDATE S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POSEBNIMI POTREBAMI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3140968"/>
            <a:ext cx="8291264" cy="2985195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endParaRPr lang="sl-SI" sz="2400" dirty="0"/>
          </a:p>
        </p:txBody>
      </p:sp>
      <p:sp>
        <p:nvSpPr>
          <p:cNvPr id="4" name="Pravokotnik 3"/>
          <p:cNvSpPr/>
          <p:nvPr/>
        </p:nvSpPr>
        <p:spPr>
          <a:xfrm>
            <a:off x="539552" y="1988840"/>
            <a:ext cx="7848872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Pripravil Ric v sodelovanju s CPI. </a:t>
            </a:r>
          </a:p>
          <a:p>
            <a:pPr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Priporočila za izvedbo postopka!</a:t>
            </a:r>
          </a:p>
          <a:p>
            <a:pPr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Vloga za izvedbo postopka!</a:t>
            </a:r>
          </a:p>
          <a:p>
            <a:pPr>
              <a:spcBef>
                <a:spcPct val="20000"/>
              </a:spcBef>
            </a:pPr>
            <a:endParaRPr lang="sl-SI" sz="2400" b="1" kern="0" dirty="0">
              <a:solidFill>
                <a:srgbClr val="333399"/>
              </a:solidFill>
              <a:latin typeface="Arial Narrow"/>
            </a:endParaRPr>
          </a:p>
          <a:p>
            <a:pPr>
              <a:spcBef>
                <a:spcPct val="20000"/>
              </a:spcBef>
            </a:pPr>
            <a:endParaRPr lang="sl-SI" sz="2400" b="1" kern="0" dirty="0">
              <a:solidFill>
                <a:srgbClr val="333399"/>
              </a:solidFill>
              <a:latin typeface="Arial Narrow"/>
            </a:endParaRPr>
          </a:p>
          <a:p>
            <a:pPr>
              <a:spcBef>
                <a:spcPct val="20000"/>
              </a:spcBef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						</a:t>
            </a:r>
            <a:r>
              <a:rPr lang="sl-SI" b="1" kern="0" dirty="0" smtClean="0">
                <a:solidFill>
                  <a:srgbClr val="333399"/>
                </a:solidFill>
                <a:latin typeface="Arial Narrow"/>
                <a:hlinkClick r:id="rId2"/>
              </a:rPr>
              <a:t>PRIPOROČILA</a:t>
            </a:r>
            <a:endParaRPr lang="sl-SI" b="1" kern="0" dirty="0">
              <a:solidFill>
                <a:srgbClr val="333399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4020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5</a:t>
            </a:r>
            <a:r>
              <a:rPr lang="sl-SI" sz="2400" dirty="0" smtClean="0">
                <a:solidFill>
                  <a:srgbClr val="C00000"/>
                </a:solidFill>
              </a:rPr>
              <a:t>. PRIPRAVA NOVIH ZLOŽENK ZA POSAMEZNE POSTOPKE V 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 smtClean="0"/>
              <a:t>Državni izpitni center je v letu 2020 prenovil in pripravil  zloženke posameznih postopkov:</a:t>
            </a:r>
          </a:p>
          <a:p>
            <a:pPr marL="0" indent="0">
              <a:buNone/>
            </a:pPr>
            <a:endParaRPr lang="sl-SI" sz="2400" dirty="0" smtClean="0"/>
          </a:p>
          <a:p>
            <a:pPr>
              <a:buFontTx/>
              <a:buChar char="-"/>
            </a:pPr>
            <a:r>
              <a:rPr lang="sl-SI" sz="2400" dirty="0" smtClean="0"/>
              <a:t>Pridobitev certifikata,</a:t>
            </a:r>
          </a:p>
          <a:p>
            <a:pPr>
              <a:buFontTx/>
              <a:buChar char="-"/>
            </a:pPr>
            <a:r>
              <a:rPr lang="sl-SI" sz="2400" dirty="0" smtClean="0"/>
              <a:t>Pridobitev licence za člana komisije,</a:t>
            </a:r>
          </a:p>
          <a:p>
            <a:pPr>
              <a:buFontTx/>
              <a:buChar char="-"/>
            </a:pPr>
            <a:r>
              <a:rPr lang="sl-SI" sz="2400" dirty="0" smtClean="0"/>
              <a:t>Obnovitev licence za člana komisije,</a:t>
            </a:r>
          </a:p>
          <a:p>
            <a:pPr>
              <a:buFontTx/>
              <a:buChar char="-"/>
            </a:pPr>
            <a:r>
              <a:rPr lang="sl-SI" sz="2400" dirty="0" smtClean="0"/>
              <a:t>Imenovanje komisij za preverjanje in potrjevanje NPK,</a:t>
            </a:r>
          </a:p>
          <a:p>
            <a:pPr>
              <a:buFontTx/>
              <a:buChar char="-"/>
            </a:pPr>
            <a:r>
              <a:rPr lang="sl-SI" sz="2400" dirty="0" smtClean="0"/>
              <a:t>Vpis izvajalca v register izvajalcev.</a:t>
            </a:r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 smtClean="0"/>
              <a:t>Zloženke so objavljene na strani:</a:t>
            </a:r>
          </a:p>
          <a:p>
            <a:pPr marL="0" indent="0">
              <a:buNone/>
            </a:pPr>
            <a:r>
              <a:rPr lang="sl-SI" sz="1600" dirty="0">
                <a:hlinkClick r:id="rId2"/>
              </a:rPr>
              <a:t>https://www.ric.si/kvalifikacije/clani_komisij/banka_nalog</a:t>
            </a:r>
            <a:r>
              <a:rPr lang="sl-SI" sz="1600" dirty="0" smtClean="0">
                <a:hlinkClick r:id="rId2"/>
              </a:rPr>
              <a:t>/</a:t>
            </a:r>
            <a:endParaRPr lang="sl-SI" sz="1600" dirty="0" smtClean="0"/>
          </a:p>
          <a:p>
            <a:pPr marL="0" indent="0">
              <a:buNone/>
            </a:pPr>
            <a:endParaRPr lang="sl-SI" sz="16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 </a:t>
            </a:r>
            <a:endParaRPr lang="sl-SI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8821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.1</a:t>
            </a:r>
            <a:r>
              <a:rPr lang="sl-SI" sz="2400" dirty="0">
                <a:solidFill>
                  <a:srgbClr val="C00000"/>
                </a:solidFill>
              </a:rPr>
              <a:t>. </a:t>
            </a:r>
            <a:r>
              <a:rPr lang="sl-SI" sz="2400" dirty="0" smtClean="0">
                <a:solidFill>
                  <a:srgbClr val="C00000"/>
                </a:solidFill>
              </a:rPr>
              <a:t>POSTOPEK PREVERJANJA IN POTRJEVANJA NPK          </a:t>
            </a:r>
            <a:r>
              <a:rPr lang="sl-SI" sz="1200" dirty="0" smtClean="0">
                <a:solidFill>
                  <a:srgbClr val="C00000"/>
                </a:solidFill>
                <a:hlinkClick r:id="rId2" action="ppaction://hlinkfile"/>
              </a:rPr>
              <a:t>ZLOŽENKA</a:t>
            </a:r>
            <a:r>
              <a:rPr lang="sl-SI" sz="2400" dirty="0" smtClean="0">
                <a:solidFill>
                  <a:srgbClr val="C00000"/>
                </a:solidFill>
                <a:hlinkClick r:id="rId2" action="ppaction://hlinkfile"/>
              </a:rPr>
              <a:t/>
            </a:r>
            <a:br>
              <a:rPr lang="sl-SI" sz="2400" dirty="0" smtClean="0">
                <a:solidFill>
                  <a:srgbClr val="C00000"/>
                </a:solidFill>
                <a:hlinkClick r:id="rId2" action="ppaction://hlinkfile"/>
              </a:rPr>
            </a:b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839788"/>
            <a:ext cx="75596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53550"/>
            <a:ext cx="7078190" cy="495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41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.2</a:t>
            </a:r>
            <a:r>
              <a:rPr lang="sl-SI" sz="2400" dirty="0">
                <a:solidFill>
                  <a:srgbClr val="C00000"/>
                </a:solidFill>
              </a:rPr>
              <a:t>. </a:t>
            </a:r>
            <a:r>
              <a:rPr lang="sl-SI" sz="2400" dirty="0" smtClean="0">
                <a:solidFill>
                  <a:srgbClr val="C00000"/>
                </a:solidFill>
              </a:rPr>
              <a:t>POSTOPEK VPISA IZVAJALCA V REGISTER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 action="ppaction://hlinkfile"/>
              </a:rPr>
              <a:t>ZLOŽENKA</a:t>
            </a: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29678"/>
            <a:ext cx="6930001" cy="47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89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.3. POSTOPEK PRIDOBITVE LICENCE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 action="ppaction://hlinkfile"/>
              </a:rPr>
              <a:t>ZLOŽENKA</a:t>
            </a:r>
            <a:r>
              <a:rPr lang="sl-SI" sz="2400" dirty="0" smtClean="0">
                <a:solidFill>
                  <a:srgbClr val="C00000"/>
                </a:solidFill>
                <a:hlinkClick r:id="rId2" action="ppaction://hlinkfile"/>
              </a:rPr>
              <a:t/>
            </a:r>
            <a:br>
              <a:rPr lang="sl-SI" sz="2400" dirty="0" smtClean="0">
                <a:solidFill>
                  <a:srgbClr val="C00000"/>
                </a:solidFill>
                <a:hlinkClick r:id="rId2" action="ppaction://hlinkfile"/>
              </a:rPr>
            </a:b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5" y="669972"/>
            <a:ext cx="6768752" cy="533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7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_RIC _SLO2">
  <a:themeElements>
    <a:clrScheme name="powerp_RIC _SLO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_RIC _SLO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_RIC _SLO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_RIC _SLO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_RIC _SLO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_RIC _SLO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_RIC _SLO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_RIC _SLO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powerp_RIC _SLO2</Template>
  <TotalTime>2197</TotalTime>
  <Words>825</Words>
  <Application>Microsoft Office PowerPoint</Application>
  <PresentationFormat>Diaprojekcija na zaslonu (4:3)</PresentationFormat>
  <Paragraphs>184</Paragraphs>
  <Slides>29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29</vt:i4>
      </vt:variant>
    </vt:vector>
  </HeadingPairs>
  <TitlesOfParts>
    <vt:vector size="31" baseType="lpstr">
      <vt:lpstr>powerp_RIC _SLO2</vt:lpstr>
      <vt:lpstr>CorelDRAW</vt:lpstr>
      <vt:lpstr>  DELO DRŽAVNEGA IZPITNEGA CENTRA NA  PODROČJU PREVERJANJA IN POTRJEVANJA NPK  V 2020   </vt:lpstr>
      <vt:lpstr>POSTOPKI PREVERJANJA IN POTRJEVANJA  NPK IN COVID - 19</vt:lpstr>
      <vt:lpstr>1. PRIPRAVA HIGIENSKIH PRIPOROČIL ZA IZVEDBO POSTOPKOV      PREVERJANJA IN POTRJEVANJA NPK      PO 1.6.2020</vt:lpstr>
      <vt:lpstr>3. POSREDOVANA POBUDA ZA SPREMEMBO PROGRAMA      TEMELJNEGA USPOSABLJANJA ZA KANDIDATE ZA ČLANE      KOMISIJ NA STROKOVNI SVET ZA POKLICNO IZOBRAŽEVANJE</vt:lpstr>
      <vt:lpstr>4. PRIPRAVA PRIPOROČIL ZA IZVEDBO POSTOPKOV      PREVERJANJA IN POTRJEVANJE NPK ZA KANDIDATE S      POSEBNIMI POTREBAMI</vt:lpstr>
      <vt:lpstr>5. PRIPRAVA NOVIH ZLOŽENK ZA POSAMEZNE POSTOPKE V </vt:lpstr>
      <vt:lpstr> 5.1. POSTOPEK PREVERJANJA IN POTRJEVANJA NPK          ZLOŽENKA </vt:lpstr>
      <vt:lpstr> 5.2. POSTOPEK VPISA IZVAJALCA V REGISTER                      ZLOŽENKA</vt:lpstr>
      <vt:lpstr> 5.3. POSTOPEK PRIDOBITVE LICENCE                                  ZLOŽENKA </vt:lpstr>
      <vt:lpstr> 5.4. POSTOPEK OBNOVITVE LICENCE                                       ZLOŽENKA </vt:lpstr>
      <vt:lpstr>5.5. ZASEBNO VAROVANJE  </vt:lpstr>
      <vt:lpstr> 5.5. POSTOPEK IMENOVANJA KOMISIJE                                   ZLOŽENKA </vt:lpstr>
      <vt:lpstr> 5.6. ETIČNA NAČELA ČLANOV KOMISIJ                                     ZLOŽENKA </vt:lpstr>
      <vt:lpstr>6. PRIPRAVA NOVIH ZLOŽENK ZA PRIPRAVO NALOG </vt:lpstr>
      <vt:lpstr>NAČINI PREVERJANJA  PRIPRAVA NALOGE ZA PREVERJANJE</vt:lpstr>
      <vt:lpstr>PISNO PREVERJANJE </vt:lpstr>
      <vt:lpstr> 6.1. PRIPRAVA PISNEGA TESTA                                                ZLOŽENKA </vt:lpstr>
      <vt:lpstr> 6.2. PRIPRAVA NALOG ZA PISNI TEST GLEDE NA BLOOMOVO         TAKSONOMIJO                                                                       ZLOŽENKA </vt:lpstr>
      <vt:lpstr> 6.3. TIPI NALOG V PISNEM TESTU                                              ZLOŽENKA </vt:lpstr>
      <vt:lpstr>PRAKTIČNO PREVERJANJE Z ZAGOVOROM </vt:lpstr>
      <vt:lpstr> 6.4. Priprava naloge za praktično preverjanje                             ZLOŽENKE </vt:lpstr>
      <vt:lpstr>USTNO PREVERJANJE </vt:lpstr>
      <vt:lpstr> 6.5. USTNO PREVERJANJE – PRIPRAVA VPRAŠANJ                    ZLOŽENKE </vt:lpstr>
      <vt:lpstr>PowerPointova predstavitev</vt:lpstr>
      <vt:lpstr>8. BANKA NALOG </vt:lpstr>
      <vt:lpstr>8.1. BANKA NALOG – ZASEBNO VAROVANJE </vt:lpstr>
      <vt:lpstr>ZAGOTAVLJANJE KAKOVOSTI POSTOPKOV – RIC - ČLANI KOMISIJ</vt:lpstr>
      <vt:lpstr>Pomembni naslovi spletnih strani: 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USPOSABLJANJE ČLANOV KOMISIJ  PREVERJANJE IN POTRJEVANJE NPK</dc:title>
  <dc:creator>Jelka Kozjak Jezernik</dc:creator>
  <cp:lastModifiedBy>Jelka Kozjak Jezernik</cp:lastModifiedBy>
  <cp:revision>164</cp:revision>
  <cp:lastPrinted>2017-05-12T07:58:38Z</cp:lastPrinted>
  <dcterms:created xsi:type="dcterms:W3CDTF">2015-03-05T09:39:50Z</dcterms:created>
  <dcterms:modified xsi:type="dcterms:W3CDTF">2020-12-01T08:39:50Z</dcterms:modified>
</cp:coreProperties>
</file>