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365" r:id="rId3"/>
    <p:sldId id="400" r:id="rId4"/>
    <p:sldId id="402" r:id="rId5"/>
    <p:sldId id="404" r:id="rId6"/>
    <p:sldId id="406" r:id="rId7"/>
    <p:sldId id="339" r:id="rId8"/>
    <p:sldId id="360" r:id="rId9"/>
    <p:sldId id="359" r:id="rId10"/>
    <p:sldId id="340" r:id="rId11"/>
    <p:sldId id="408" r:id="rId12"/>
    <p:sldId id="407" r:id="rId13"/>
    <p:sldId id="376" r:id="rId14"/>
    <p:sldId id="305" r:id="rId15"/>
  </p:sldIdLst>
  <p:sldSz cx="9144000" cy="6858000" type="screen4x3"/>
  <p:notesSz cx="6794500" cy="9906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AC75D5"/>
    <a:srgbClr val="D8EEC0"/>
    <a:srgbClr val="9FE6FF"/>
    <a:srgbClr val="FF00FF"/>
    <a:srgbClr val="00529B"/>
    <a:srgbClr val="79869A"/>
    <a:srgbClr val="F68B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0" autoAdjust="0"/>
    <p:restoredTop sz="94670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28477690288715"/>
          <c:y val="4.0796998031496064E-2"/>
          <c:w val="0.86871522309711291"/>
          <c:h val="0.83584867125984252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Stolpec1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diamond"/>
            <c:size val="5"/>
          </c:marker>
          <c:dLbls>
            <c:dLbl>
              <c:idx val="0"/>
              <c:layout>
                <c:manualLayout>
                  <c:x val="-8.4406332020997371E-2"/>
                  <c:y val="-5.6832269182379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8572998687664037E-2"/>
                  <c:y val="4.7654991742243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3989665354330714E-2"/>
                  <c:y val="6.14062500000000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List1!$A$2:$A$6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567</c:v>
                </c:pt>
                <c:pt idx="1">
                  <c:v>566</c:v>
                </c:pt>
                <c:pt idx="2">
                  <c:v>500</c:v>
                </c:pt>
                <c:pt idx="3">
                  <c:v>507</c:v>
                </c:pt>
                <c:pt idx="4">
                  <c:v>536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87200"/>
        <c:axId val="101414016"/>
      </c:lineChart>
      <c:catAx>
        <c:axId val="638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1414016"/>
        <c:crosses val="autoZero"/>
        <c:auto val="1"/>
        <c:lblAlgn val="ctr"/>
        <c:lblOffset val="100"/>
        <c:noMultiLvlLbl val="0"/>
      </c:catAx>
      <c:valAx>
        <c:axId val="101414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387200"/>
        <c:crosses val="autoZero"/>
        <c:crossBetween val="between"/>
      </c:valAx>
      <c:spPr>
        <a:ln>
          <a:solidFill>
            <a:srgbClr val="002060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dirty="0"/>
              <a:t>Uspešnost </a:t>
            </a:r>
            <a:r>
              <a:rPr lang="pl-PL" dirty="0" smtClean="0"/>
              <a:t>kandidatov pri NPK </a:t>
            </a:r>
            <a:r>
              <a:rPr lang="pl-PL" dirty="0"/>
              <a:t>varnostnik </a:t>
            </a:r>
            <a:r>
              <a:rPr lang="pl-PL" dirty="0" smtClean="0"/>
              <a:t>leta</a:t>
            </a:r>
            <a:r>
              <a:rPr lang="pl-PL" baseline="0" dirty="0" smtClean="0"/>
              <a:t> </a:t>
            </a:r>
            <a:r>
              <a:rPr lang="pl-PL" dirty="0" smtClean="0"/>
              <a:t>2019</a:t>
            </a:r>
            <a:endParaRPr lang="pl-PL" dirty="0"/>
          </a:p>
        </c:rich>
      </c:tx>
      <c:layout>
        <c:manualLayout>
          <c:xMode val="edge"/>
          <c:yMode val="edge"/>
          <c:x val="0.17023065145539384"/>
          <c:y val="1.582029145461351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34196836925527"/>
          <c:y val="0.2272385556696748"/>
          <c:w val="0.47582168635170602"/>
          <c:h val="0.7137325295275590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Uspešnost NPK varnostnik od 2013-2016</c:v>
                </c:pt>
              </c:strCache>
            </c:strRef>
          </c:tx>
          <c:explosion val="26"/>
          <c:dLbls>
            <c:dLbl>
              <c:idx val="0"/>
              <c:layout>
                <c:manualLayout>
                  <c:x val="9.6716781496062998E-2"/>
                  <c:y val="-9.4355561023622053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4.7902952912639317E-2"/>
                  <c:y val="1.4930036733388019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uspešni</c:v>
                </c:pt>
                <c:pt idx="1">
                  <c:v>neuspešni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735</c:v>
                </c:pt>
                <c:pt idx="1">
                  <c:v>106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Delež preverjanj in potrjevanj  NPK v letu 2014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Pt>
            <c:idx val="2"/>
            <c:bubble3D val="0"/>
            <c:spPr>
              <a:solidFill>
                <a:srgbClr val="00B0F0"/>
              </a:solidFill>
            </c:spPr>
          </c:dPt>
          <c:dPt>
            <c:idx val="3"/>
            <c:bubble3D val="0"/>
            <c:spPr>
              <a:solidFill>
                <a:srgbClr val="FF0000"/>
              </a:solidFill>
            </c:spPr>
          </c:dPt>
          <c:dPt>
            <c:idx val="4"/>
            <c:bubble3D val="0"/>
            <c:spPr>
              <a:solidFill>
                <a:srgbClr val="7030A0"/>
              </a:solidFill>
            </c:spPr>
          </c:dPt>
          <c:dPt>
            <c:idx val="5"/>
            <c:bubble3D val="0"/>
            <c:spPr>
              <a:solidFill>
                <a:srgbClr val="00FFFF"/>
              </a:solidFill>
            </c:spPr>
          </c:dPt>
          <c:dPt>
            <c:idx val="6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List1!$A$2:$A$8</c:f>
              <c:strCache>
                <c:ptCount val="7"/>
                <c:pt idx="0">
                  <c:v>Varovanje 96</c:v>
                </c:pt>
                <c:pt idx="1">
                  <c:v>Gozdarstvo 71</c:v>
                </c:pt>
                <c:pt idx="2">
                  <c:v>Operater pri prevozu nevarnega blaga 49</c:v>
                </c:pt>
                <c:pt idx="3">
                  <c:v>Gradbeništvo 45</c:v>
                </c:pt>
                <c:pt idx="4">
                  <c:v>Socialni oskrbovalec na domu 29</c:v>
                </c:pt>
                <c:pt idx="5">
                  <c:v>Kozmetika 25</c:v>
                </c:pt>
                <c:pt idx="6">
                  <c:v>Ostale NPK 221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96</c:v>
                </c:pt>
                <c:pt idx="1">
                  <c:v>71</c:v>
                </c:pt>
                <c:pt idx="2">
                  <c:v>49</c:v>
                </c:pt>
                <c:pt idx="3">
                  <c:v>45</c:v>
                </c:pt>
                <c:pt idx="4">
                  <c:v>29</c:v>
                </c:pt>
                <c:pt idx="5">
                  <c:v>25</c:v>
                </c:pt>
                <c:pt idx="6">
                  <c:v>221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66006244741846309"/>
          <c:y val="0.14944445155687247"/>
          <c:w val="0.30959448352811458"/>
          <c:h val="0.79715269327634397"/>
        </c:manualLayout>
      </c:layout>
      <c:overlay val="0"/>
      <c:txPr>
        <a:bodyPr/>
        <a:lstStyle/>
        <a:p>
          <a:pPr>
            <a:defRPr sz="1200"/>
          </a:pPr>
          <a:endParaRPr lang="sl-SI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12710312888892"/>
          <c:y val="7.5820374015748038E-2"/>
          <c:w val="0.89505036089238843"/>
          <c:h val="0.83932529527559041"/>
        </c:manualLayout>
      </c:layout>
      <c:lineChart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Stolpec2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dLbls>
            <c:dLbl>
              <c:idx val="0"/>
              <c:layout>
                <c:manualLayout>
                  <c:x val="-7.6319203599785418E-2"/>
                  <c:y val="4.57812500000000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0225181223990297"/>
                  <c:y val="4.6249999999999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340642711079268E-3"/>
                  <c:y val="5.87499999999999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5817092411766212E-2"/>
                  <c:y val="-7.56249999999999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8958333333333335E-2"/>
                  <c:y val="-6.62500000000000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1145833333333333E-2"/>
                  <c:y val="-5.68750000000000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9.7302165354330714E-2"/>
                  <c:y val="4.31249999999999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List1!$A$2:$A$6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4759</c:v>
                </c:pt>
                <c:pt idx="1">
                  <c:v>4674</c:v>
                </c:pt>
                <c:pt idx="2">
                  <c:v>3996</c:v>
                </c:pt>
                <c:pt idx="3">
                  <c:v>4528</c:v>
                </c:pt>
                <c:pt idx="4">
                  <c:v>4688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297728"/>
        <c:axId val="34299264"/>
      </c:lineChart>
      <c:catAx>
        <c:axId val="34297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299264"/>
        <c:crosses val="autoZero"/>
        <c:auto val="1"/>
        <c:lblAlgn val="ctr"/>
        <c:lblOffset val="100"/>
        <c:noMultiLvlLbl val="0"/>
      </c:catAx>
      <c:valAx>
        <c:axId val="34299264"/>
        <c:scaling>
          <c:orientation val="minMax"/>
          <c:min val="38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297728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Delež preverjanj in potrjevanj  NPK v letu 2011</c:v>
                </c:pt>
              </c:strCache>
            </c:strRef>
          </c:tx>
          <c:spPr>
            <a:solidFill>
              <a:srgbClr val="FFC000"/>
            </a:solidFill>
          </c:spPr>
          <c:explosion val="25"/>
          <c:dPt>
            <c:idx val="0"/>
            <c:bubble3D val="0"/>
          </c:dPt>
          <c:dPt>
            <c:idx val="1"/>
            <c:bubble3D val="0"/>
            <c:spPr>
              <a:solidFill>
                <a:srgbClr val="009E47"/>
              </a:solidFill>
            </c:spPr>
          </c:dPt>
          <c:dPt>
            <c:idx val="2"/>
            <c:bubble3D val="0"/>
            <c:spPr>
              <a:solidFill>
                <a:srgbClr val="7030A0"/>
              </a:solidFill>
            </c:spPr>
          </c:dPt>
          <c:dPt>
            <c:idx val="3"/>
            <c:bubble3D val="0"/>
            <c:spPr>
              <a:solidFill>
                <a:srgbClr val="92D050"/>
              </a:solidFill>
            </c:spPr>
          </c:dPt>
          <c:dPt>
            <c:idx val="4"/>
            <c:bubble3D val="0"/>
            <c:spPr>
              <a:solidFill>
                <a:srgbClr val="00B0F0"/>
              </a:solidFill>
            </c:spPr>
          </c:dPt>
          <c:dPt>
            <c:idx val="5"/>
            <c:bubble3D val="0"/>
            <c:spPr>
              <a:solidFill>
                <a:srgbClr val="FF0000"/>
              </a:solidFill>
            </c:spPr>
          </c:dPt>
          <c:dPt>
            <c:idx val="6"/>
            <c:bubble3D val="0"/>
            <c:spPr>
              <a:solidFill>
                <a:srgbClr val="00FFFF"/>
              </a:solidFill>
            </c:spPr>
          </c:dPt>
          <c:dPt>
            <c:idx val="7"/>
            <c:bubble3D val="0"/>
            <c:spPr>
              <a:solidFill>
                <a:srgbClr val="FFFF00"/>
              </a:solidFill>
            </c:spPr>
          </c:dPt>
          <c:dLbls>
            <c:txPr>
              <a:bodyPr/>
              <a:lstStyle/>
              <a:p>
                <a:pPr>
                  <a:defRPr sz="1100"/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List1!$A$2:$A$9</c:f>
              <c:strCache>
                <c:ptCount val="8"/>
                <c:pt idx="0">
                  <c:v>Varovanje 854</c:v>
                </c:pt>
                <c:pt idx="1">
                  <c:v>Operater pri prevozu nevarnega blaga 739</c:v>
                </c:pt>
                <c:pt idx="2">
                  <c:v>Gozdarstvo 692</c:v>
                </c:pt>
                <c:pt idx="3">
                  <c:v>Gradbeništvo 409</c:v>
                </c:pt>
                <c:pt idx="4">
                  <c:v>Socialni oskrbovalec 282</c:v>
                </c:pt>
                <c:pt idx="5">
                  <c:v>Kmetijstvo 173</c:v>
                </c:pt>
                <c:pt idx="6">
                  <c:v>Posrednik za nepremičnine 142</c:v>
                </c:pt>
                <c:pt idx="7">
                  <c:v>Ostale NPK 1397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854</c:v>
                </c:pt>
                <c:pt idx="1">
                  <c:v>739</c:v>
                </c:pt>
                <c:pt idx="2">
                  <c:v>692</c:v>
                </c:pt>
                <c:pt idx="3">
                  <c:v>409</c:v>
                </c:pt>
                <c:pt idx="4">
                  <c:v>282</c:v>
                </c:pt>
                <c:pt idx="5">
                  <c:v>173</c:v>
                </c:pt>
                <c:pt idx="6">
                  <c:v>142</c:v>
                </c:pt>
                <c:pt idx="7">
                  <c:v>1397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Delež preverjanj in potrjevanj  NPK v letu 2012</c:v>
                </c:pt>
              </c:strCache>
            </c:strRef>
          </c:tx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cat>
            <c:strRef>
              <c:f>List1!$A$2:$A$9</c:f>
              <c:strCache>
                <c:ptCount val="8"/>
                <c:pt idx="0">
                  <c:v>Varovanje 854</c:v>
                </c:pt>
                <c:pt idx="1">
                  <c:v>Operater pri prevozu nevarnega blaga 739</c:v>
                </c:pt>
                <c:pt idx="2">
                  <c:v>Gozdarstvo 692</c:v>
                </c:pt>
                <c:pt idx="3">
                  <c:v>Gradbeništvo 409</c:v>
                </c:pt>
                <c:pt idx="4">
                  <c:v>Socialni oskrbovalec 282</c:v>
                </c:pt>
                <c:pt idx="5">
                  <c:v>Kmetijstvo 173</c:v>
                </c:pt>
                <c:pt idx="6">
                  <c:v>Posrednik za nepremičnine 142</c:v>
                </c:pt>
                <c:pt idx="7">
                  <c:v>Ostale NPK 1397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66119099011674443"/>
          <c:y val="5.9253860702945894E-2"/>
          <c:w val="0.33475461343297458"/>
          <c:h val="0.87441568134501313"/>
        </c:manualLayout>
      </c:layout>
      <c:overlay val="0"/>
      <c:txPr>
        <a:bodyPr/>
        <a:lstStyle/>
        <a:p>
          <a:pPr>
            <a:defRPr sz="1200"/>
          </a:pPr>
          <a:endParaRPr lang="sl-SI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34727690288713"/>
          <c:y val="8.7026329150092785E-2"/>
          <c:w val="0.67311566591610839"/>
          <c:h val="0.74680647770251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Sklepi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600" baseline="0"/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spPr>
              <a:ln>
                <a:solidFill>
                  <a:srgbClr val="00B0F0"/>
                </a:solidFill>
              </a:ln>
            </c:spPr>
            <c:trendlineType val="linear"/>
            <c:dispRSqr val="0"/>
            <c:dispEq val="0"/>
          </c:trendline>
          <c:trendline>
            <c:trendlineType val="linear"/>
            <c:dispRSqr val="0"/>
            <c:dispEq val="0"/>
          </c:trendline>
          <c:cat>
            <c:numRef>
              <c:f>List1!$A$2:$A$6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59</c:v>
                </c:pt>
                <c:pt idx="1">
                  <c:v>70</c:v>
                </c:pt>
                <c:pt idx="2">
                  <c:v>76</c:v>
                </c:pt>
                <c:pt idx="3">
                  <c:v>78</c:v>
                </c:pt>
                <c:pt idx="4">
                  <c:v>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94208"/>
        <c:axId val="6116480"/>
      </c:barChart>
      <c:catAx>
        <c:axId val="6094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16480"/>
        <c:crosses val="autoZero"/>
        <c:auto val="1"/>
        <c:lblAlgn val="ctr"/>
        <c:lblOffset val="100"/>
        <c:noMultiLvlLbl val="0"/>
      </c:catAx>
      <c:valAx>
        <c:axId val="6116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94208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78153706243860688"/>
          <c:y val="0.26005471116751194"/>
          <c:w val="0.20623932324351202"/>
          <c:h val="0.4037829905415648"/>
        </c:manualLayout>
      </c:layout>
      <c:overlay val="0"/>
      <c:spPr>
        <a:noFill/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34727690288713"/>
          <c:y val="8.7026329150092785E-2"/>
          <c:w val="0.65390712913086668"/>
          <c:h val="0.74680647770251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Certifikati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txPr>
              <a:bodyPr/>
              <a:lstStyle/>
              <a:p>
                <a:pPr>
                  <a:defRPr sz="1600" baseline="0"/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spPr>
              <a:ln>
                <a:solidFill>
                  <a:srgbClr val="00B0F0"/>
                </a:solidFill>
              </a:ln>
            </c:spPr>
            <c:trendlineType val="linear"/>
            <c:dispRSqr val="0"/>
            <c:dispEq val="0"/>
          </c:trendline>
          <c:cat>
            <c:numRef>
              <c:f>List1!$A$2:$A$6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395</c:v>
                </c:pt>
                <c:pt idx="1">
                  <c:v>577</c:v>
                </c:pt>
                <c:pt idx="2">
                  <c:v>610</c:v>
                </c:pt>
                <c:pt idx="3">
                  <c:v>665</c:v>
                </c:pt>
                <c:pt idx="4">
                  <c:v>854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05440"/>
        <c:axId val="6206976"/>
      </c:barChart>
      <c:catAx>
        <c:axId val="6205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206976"/>
        <c:crosses val="autoZero"/>
        <c:auto val="1"/>
        <c:lblAlgn val="ctr"/>
        <c:lblOffset val="100"/>
        <c:noMultiLvlLbl val="0"/>
      </c:catAx>
      <c:valAx>
        <c:axId val="6206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05440"/>
        <c:crosses val="autoZero"/>
        <c:crossBetween val="between"/>
      </c:valAx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76058229503652508"/>
          <c:y val="0.32702938783611385"/>
          <c:w val="0.23417901311295447"/>
          <c:h val="0.3794285626620732"/>
        </c:manualLayout>
      </c:layout>
      <c:overlay val="0"/>
      <c:spPr>
        <a:noFill/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34727690288713"/>
          <c:y val="8.7026329150092785E-2"/>
          <c:w val="0.64660923419410421"/>
          <c:h val="0.74680647770251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do 1.12.2019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600" baseline="0"/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List1!$A$2:$A$5</c:f>
              <c:strCache>
                <c:ptCount val="4"/>
                <c:pt idx="0">
                  <c:v>zasebno varovanje</c:v>
                </c:pt>
                <c:pt idx="1">
                  <c:v>varnostnik</c:v>
                </c:pt>
                <c:pt idx="2">
                  <c:v>varnostni men.</c:v>
                </c:pt>
                <c:pt idx="3">
                  <c:v>operater VNC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87</c:v>
                </c:pt>
                <c:pt idx="1">
                  <c:v>52</c:v>
                </c:pt>
                <c:pt idx="2">
                  <c:v>10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do 1.12.2020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txPr>
              <a:bodyPr/>
              <a:lstStyle/>
              <a:p>
                <a:pPr>
                  <a:defRPr sz="1500" baseline="0"/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List1!$A$2:$A$5</c:f>
              <c:strCache>
                <c:ptCount val="4"/>
                <c:pt idx="0">
                  <c:v>zasebno varovanje</c:v>
                </c:pt>
                <c:pt idx="1">
                  <c:v>varnostnik</c:v>
                </c:pt>
                <c:pt idx="2">
                  <c:v>varnostni men.</c:v>
                </c:pt>
                <c:pt idx="3">
                  <c:v>operater VNC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76</c:v>
                </c:pt>
                <c:pt idx="1">
                  <c:v>51</c:v>
                </c:pt>
                <c:pt idx="2">
                  <c:v>7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332864"/>
        <c:axId val="35334400"/>
      </c:barChart>
      <c:catAx>
        <c:axId val="35332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5334400"/>
        <c:crosses val="autoZero"/>
        <c:auto val="1"/>
        <c:lblAlgn val="ctr"/>
        <c:lblOffset val="100"/>
        <c:noMultiLvlLbl val="0"/>
      </c:catAx>
      <c:valAx>
        <c:axId val="35334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3328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336676427985994"/>
          <c:y val="0.24728126747301302"/>
          <c:w val="0.24314083026414257"/>
          <c:h val="0.39180619275453915"/>
        </c:manualLayout>
      </c:layout>
      <c:overlay val="0"/>
      <c:spPr>
        <a:noFill/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06487285085389"/>
          <c:y val="8.5228751840365352E-2"/>
          <c:w val="0.69092769292428269"/>
          <c:h val="0.752895084672387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do 1.12.2019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600" baseline="0"/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List1!$A$2:$A$5</c:f>
              <c:strCache>
                <c:ptCount val="4"/>
                <c:pt idx="0">
                  <c:v>zasebno varovanje</c:v>
                </c:pt>
                <c:pt idx="1">
                  <c:v>varnostnik</c:v>
                </c:pt>
                <c:pt idx="2">
                  <c:v>varnostni men.</c:v>
                </c:pt>
                <c:pt idx="3">
                  <c:v>operater VNC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738</c:v>
                </c:pt>
                <c:pt idx="1">
                  <c:v>627</c:v>
                </c:pt>
                <c:pt idx="2">
                  <c:v>21</c:v>
                </c:pt>
                <c:pt idx="3">
                  <c:v>18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do 1.12.2020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5.7081792677396324E-3"/>
                  <c:y val="-2.89129987378451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1648282087999867E-3"/>
                  <c:y val="-2.89129987378451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aseline="0"/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List1!$A$2:$A$5</c:f>
              <c:strCache>
                <c:ptCount val="4"/>
                <c:pt idx="0">
                  <c:v>zasebno varovanje</c:v>
                </c:pt>
                <c:pt idx="1">
                  <c:v>varnostnik</c:v>
                </c:pt>
                <c:pt idx="2">
                  <c:v>varnostni men.</c:v>
                </c:pt>
                <c:pt idx="3">
                  <c:v>operater VNC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602</c:v>
                </c:pt>
                <c:pt idx="1">
                  <c:v>515</c:v>
                </c:pt>
                <c:pt idx="2">
                  <c:v>12</c:v>
                </c:pt>
                <c:pt idx="3">
                  <c:v>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55744"/>
        <c:axId val="6257280"/>
      </c:barChart>
      <c:catAx>
        <c:axId val="6255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257280"/>
        <c:crosses val="autoZero"/>
        <c:auto val="1"/>
        <c:lblAlgn val="ctr"/>
        <c:lblOffset val="100"/>
        <c:noMultiLvlLbl val="0"/>
      </c:catAx>
      <c:valAx>
        <c:axId val="6257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55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370179295770071"/>
          <c:y val="0.22930557806873916"/>
          <c:w val="0.20389813328882753"/>
          <c:h val="0.415960204481310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022681223665534"/>
          <c:y val="3.0460803770776482E-2"/>
          <c:w val="0.66455571152873116"/>
          <c:h val="0.8583277674942274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2020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00206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002060"/>
                </a:solidFill>
              </a:ln>
            </c:spPr>
          </c:dPt>
          <c:dLbls>
            <c:dLbl>
              <c:idx val="0"/>
              <c:layout>
                <c:manualLayout>
                  <c:x val="-1.4216693756744534E-2"/>
                  <c:y val="-1.7007895949174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5752208624943465E-2"/>
                  <c:y val="8.50394797458725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List1!$A$2:$A$4</c:f>
              <c:strCache>
                <c:ptCount val="3"/>
                <c:pt idx="0">
                  <c:v>certifikati</c:v>
                </c:pt>
                <c:pt idx="2">
                  <c:v>sklepi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3096</c:v>
                </c:pt>
                <c:pt idx="2">
                  <c:v>383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-3.5541734391861335E-3"/>
                  <c:y val="-1.7007895949174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List1!$A$2:$A$4</c:f>
              <c:strCache>
                <c:ptCount val="3"/>
                <c:pt idx="0">
                  <c:v>certifikati</c:v>
                </c:pt>
                <c:pt idx="2">
                  <c:v>sklepi</c:v>
                </c:pt>
              </c:strCache>
            </c:strRef>
          </c:cat>
          <c:val>
            <c:numRef>
              <c:f>List1!$C$2:$C$4</c:f>
              <c:numCache>
                <c:formatCode>General</c:formatCode>
                <c:ptCount val="3"/>
                <c:pt idx="0">
                  <c:v>4688</c:v>
                </c:pt>
                <c:pt idx="2">
                  <c:v>536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5296000"/>
        <c:axId val="35297920"/>
        <c:axId val="44801088"/>
      </c:bar3DChart>
      <c:catAx>
        <c:axId val="35296000"/>
        <c:scaling>
          <c:orientation val="minMax"/>
        </c:scaling>
        <c:delete val="0"/>
        <c:axPos val="b"/>
        <c:majorTickMark val="out"/>
        <c:minorTickMark val="none"/>
        <c:tickLblPos val="nextTo"/>
        <c:crossAx val="35297920"/>
        <c:crosses val="autoZero"/>
        <c:auto val="1"/>
        <c:lblAlgn val="ctr"/>
        <c:lblOffset val="100"/>
        <c:noMultiLvlLbl val="0"/>
      </c:catAx>
      <c:valAx>
        <c:axId val="35297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296000"/>
        <c:crosses val="autoZero"/>
        <c:crossBetween val="between"/>
      </c:valAx>
      <c:serAx>
        <c:axId val="44801088"/>
        <c:scaling>
          <c:orientation val="minMax"/>
        </c:scaling>
        <c:delete val="0"/>
        <c:axPos val="b"/>
        <c:majorTickMark val="out"/>
        <c:minorTickMark val="none"/>
        <c:tickLblPos val="nextTo"/>
        <c:crossAx val="35297920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4485" cy="49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49" tIns="43975" rIns="87949" bIns="43975" numCol="1" anchor="t" anchorCtr="0" compatLnSpc="1">
            <a:prstTxWarp prst="textNoShape">
              <a:avLst/>
            </a:prstTxWarp>
          </a:bodyPr>
          <a:lstStyle>
            <a:lvl1pPr defTabSz="878912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496" y="1"/>
            <a:ext cx="2944485" cy="49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49" tIns="43975" rIns="87949" bIns="43975" numCol="1" anchor="t" anchorCtr="0" compatLnSpc="1">
            <a:prstTxWarp prst="textNoShape">
              <a:avLst/>
            </a:prstTxWarp>
          </a:bodyPr>
          <a:lstStyle>
            <a:lvl1pPr algn="r" defTabSz="878912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09701"/>
            <a:ext cx="2944485" cy="49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49" tIns="43975" rIns="87949" bIns="43975" numCol="1" anchor="b" anchorCtr="0" compatLnSpc="1">
            <a:prstTxWarp prst="textNoShape">
              <a:avLst/>
            </a:prstTxWarp>
          </a:bodyPr>
          <a:lstStyle>
            <a:lvl1pPr defTabSz="878912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496" y="9409701"/>
            <a:ext cx="2944485" cy="49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49" tIns="43975" rIns="87949" bIns="43975" numCol="1" anchor="b" anchorCtr="0" compatLnSpc="1">
            <a:prstTxWarp prst="textNoShape">
              <a:avLst/>
            </a:prstTxWarp>
          </a:bodyPr>
          <a:lstStyle>
            <a:lvl1pPr algn="r" defTabSz="878912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6D3313-F0CC-48D7-907C-8C9B7908D51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7770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Kliknite, če želite urediti slog podnaslova matrice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5E91-CE7E-49A2-AD6C-8251AC0636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C9F93-4653-41F5-BF4C-19DC46BAEEE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DB7E8-926D-4910-8A25-78B489ED9E1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besedilo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09843-2B26-4917-A1EF-0ABA57C2798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E197F-6743-4830-A40C-9449D6D7850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073BC-B241-419D-BFA0-7AD95508AAD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32D72-32BC-4A8E-B010-2FE187A7F5D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919A0-4B03-4BE3-AACC-35DB2679FB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559E0-15A1-44BC-AF5D-A627339C1AD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8FF4C-5958-4FCB-90CF-229DE658B33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859B3-38C1-4180-84E5-7D2D217F1A9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C86F2-C802-4751-A0BC-5EC11F92F63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9D49DAC-33E7-43FB-B25C-C4D69CAAE3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ivan.arnic@ric.s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.si/kvalifikacije/izvajalci/javni_razpis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1556793"/>
            <a:ext cx="7848600" cy="1944216"/>
          </a:xfrm>
        </p:spPr>
        <p:txBody>
          <a:bodyPr/>
          <a:lstStyle/>
          <a:p>
            <a:pPr algn="l" eaLnBrk="1" hangingPunct="1"/>
            <a:r>
              <a:rPr lang="sl-SI" sz="2800" b="1" dirty="0" smtClean="0">
                <a:solidFill>
                  <a:schemeClr val="accent2"/>
                </a:solidFill>
                <a:latin typeface="Arial Narrow" pitchFamily="34" charset="0"/>
              </a:rPr>
              <a:t>Register izvajalcev </a:t>
            </a:r>
            <a:br>
              <a:rPr lang="sl-SI" sz="2800" b="1" dirty="0" smtClean="0">
                <a:solidFill>
                  <a:schemeClr val="accent2"/>
                </a:solidFill>
                <a:latin typeface="Arial Narrow" pitchFamily="34" charset="0"/>
              </a:rPr>
            </a:br>
            <a:r>
              <a:rPr lang="sl-SI" sz="2800" b="1" dirty="0" smtClean="0">
                <a:solidFill>
                  <a:schemeClr val="accent2"/>
                </a:solidFill>
                <a:latin typeface="Arial Narrow" pitchFamily="34" charset="0"/>
              </a:rPr>
              <a:t>Statistika na področju zasebnega varovanja</a:t>
            </a:r>
            <a:br>
              <a:rPr lang="sl-SI" sz="2800" b="1" dirty="0" smtClean="0">
                <a:solidFill>
                  <a:schemeClr val="accent2"/>
                </a:solidFill>
                <a:latin typeface="Arial Narrow" pitchFamily="34" charset="0"/>
              </a:rPr>
            </a:br>
            <a:endParaRPr lang="sl-SI" sz="2800" b="1" dirty="0" smtClean="0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3500438"/>
            <a:ext cx="5329237" cy="2952750"/>
          </a:xfrm>
        </p:spPr>
        <p:txBody>
          <a:bodyPr/>
          <a:lstStyle/>
          <a:p>
            <a:pPr algn="r" eaLnBrk="1" hangingPunct="1"/>
            <a:r>
              <a:rPr lang="sl-SI" sz="2400" b="1" dirty="0" smtClean="0">
                <a:solidFill>
                  <a:schemeClr val="accent2"/>
                </a:solidFill>
                <a:latin typeface="Arial Narrow" pitchFamily="34" charset="0"/>
              </a:rPr>
              <a:t>		</a:t>
            </a:r>
          </a:p>
          <a:p>
            <a:pPr algn="r" eaLnBrk="1" hangingPunct="1"/>
            <a:endParaRPr lang="sl-SI" sz="1400" b="1" dirty="0" smtClean="0">
              <a:solidFill>
                <a:schemeClr val="accent2"/>
              </a:solidFill>
              <a:latin typeface="Arial Narrow" pitchFamily="34" charset="0"/>
            </a:endParaRPr>
          </a:p>
          <a:p>
            <a:pPr algn="r" eaLnBrk="1" hangingPunct="1"/>
            <a:r>
              <a:rPr lang="sl-SI" sz="1400" b="1" dirty="0" smtClean="0">
                <a:solidFill>
                  <a:schemeClr val="accent2"/>
                </a:solidFill>
                <a:latin typeface="Arial Narrow" pitchFamily="34" charset="0"/>
              </a:rPr>
              <a:t>		Ljubljana, </a:t>
            </a:r>
            <a:r>
              <a:rPr lang="sl-SI" sz="1400" b="1" dirty="0" smtClean="0">
                <a:solidFill>
                  <a:schemeClr val="accent2"/>
                </a:solidFill>
                <a:latin typeface="Arial Narrow" pitchFamily="34" charset="0"/>
              </a:rPr>
              <a:t>2020</a:t>
            </a:r>
            <a:endParaRPr lang="sl-SI" sz="1400" b="1" dirty="0" smtClean="0">
              <a:solidFill>
                <a:schemeClr val="accent2"/>
              </a:solidFill>
              <a:latin typeface="Arial Narrow" pitchFamily="34" charset="0"/>
            </a:endParaRPr>
          </a:p>
          <a:p>
            <a:pPr algn="r" eaLnBrk="1" hangingPunct="1"/>
            <a:r>
              <a:rPr lang="sl-SI" sz="1400" b="1" dirty="0" smtClean="0">
                <a:solidFill>
                  <a:schemeClr val="accent2"/>
                </a:solidFill>
                <a:latin typeface="Arial Narrow" pitchFamily="34" charset="0"/>
              </a:rPr>
              <a:t>Ivan Arnič</a:t>
            </a:r>
            <a:r>
              <a:rPr lang="sl-SI" sz="1600" dirty="0" smtClean="0">
                <a:solidFill>
                  <a:schemeClr val="accent2"/>
                </a:solidFill>
                <a:latin typeface="Arial Narrow" pitchFamily="34" charset="0"/>
              </a:rPr>
              <a:t>       </a:t>
            </a:r>
            <a:r>
              <a:rPr lang="sl-SI" dirty="0" smtClean="0">
                <a:solidFill>
                  <a:schemeClr val="accent2"/>
                </a:solidFill>
                <a:latin typeface="Arial Narrow" pitchFamily="34" charset="0"/>
              </a:rPr>
              <a:t>      </a:t>
            </a: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5372100"/>
            <a:ext cx="12446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ric_glava_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7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6888" name="Text Box 5"/>
          <p:cNvSpPr txBox="1">
            <a:spLocks noChangeArrowheads="1"/>
          </p:cNvSpPr>
          <p:nvPr/>
        </p:nvSpPr>
        <p:spPr bwMode="auto">
          <a:xfrm>
            <a:off x="1115616" y="620688"/>
            <a:ext cx="5976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 smtClean="0"/>
              <a:t>Število podeljenih certifikatov leta 2019 in 2020</a:t>
            </a:r>
            <a:endParaRPr lang="sl-SI" sz="1800" b="0" dirty="0">
              <a:latin typeface="Arial" charset="0"/>
            </a:endParaRPr>
          </a:p>
        </p:txBody>
      </p:sp>
      <p:sp>
        <p:nvSpPr>
          <p:cNvPr id="36889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6891" name="Picture 6" descr="ric_glava_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Grafikon 1"/>
          <p:cNvGraphicFramePr/>
          <p:nvPr>
            <p:extLst>
              <p:ext uri="{D42A27DB-BD31-4B8C-83A1-F6EECF244321}">
                <p14:modId xmlns:p14="http://schemas.microsoft.com/office/powerpoint/2010/main" val="562054311"/>
              </p:ext>
            </p:extLst>
          </p:nvPr>
        </p:nvGraphicFramePr>
        <p:xfrm>
          <a:off x="1128514" y="1340768"/>
          <a:ext cx="7777261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oljeZBesedilom 2"/>
          <p:cNvSpPr txBox="1"/>
          <p:nvPr/>
        </p:nvSpPr>
        <p:spPr>
          <a:xfrm>
            <a:off x="899592" y="587727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/>
              <a:t>Zaradi epidemije je bilo v letu 2020 izdanih </a:t>
            </a:r>
            <a:r>
              <a:rPr lang="sl-SI" b="0" dirty="0" smtClean="0"/>
              <a:t>13% </a:t>
            </a:r>
            <a:r>
              <a:rPr lang="sl-SI" b="0" dirty="0"/>
              <a:t>manj sklepov in podeljenih </a:t>
            </a:r>
            <a:r>
              <a:rPr lang="sl-SI" b="0" dirty="0" smtClean="0"/>
              <a:t>19% </a:t>
            </a:r>
            <a:r>
              <a:rPr lang="sl-SI" b="0" dirty="0"/>
              <a:t>manj </a:t>
            </a:r>
            <a:r>
              <a:rPr lang="sl-SI" b="0" dirty="0" smtClean="0"/>
              <a:t>certifikatov na področju zasebnega varovanja.</a:t>
            </a:r>
            <a:endParaRPr lang="sl-SI" b="0" dirty="0"/>
          </a:p>
        </p:txBody>
      </p:sp>
    </p:spTree>
    <p:extLst>
      <p:ext uri="{BB962C8B-B14F-4D97-AF65-F5344CB8AC3E}">
        <p14:creationId xmlns:p14="http://schemas.microsoft.com/office/powerpoint/2010/main" val="347263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ChangeArrowheads="1"/>
          </p:cNvSpPr>
          <p:nvPr/>
        </p:nvSpPr>
        <p:spPr bwMode="auto">
          <a:xfrm>
            <a:off x="0" y="13345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7890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7892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Grafikon 2"/>
          <p:cNvGraphicFramePr/>
          <p:nvPr>
            <p:extLst>
              <p:ext uri="{D42A27DB-BD31-4B8C-83A1-F6EECF244321}">
                <p14:modId xmlns:p14="http://schemas.microsoft.com/office/powerpoint/2010/main" val="1048052007"/>
              </p:ext>
            </p:extLst>
          </p:nvPr>
        </p:nvGraphicFramePr>
        <p:xfrm>
          <a:off x="1115616" y="1397000"/>
          <a:ext cx="7272808" cy="41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1331640" y="692696"/>
            <a:ext cx="4517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Primerjava med letoma 2019 in 2020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331640" y="5517232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Zaradi epidemije je bilo v letu 2020 izdanih 29% manj sklepov in podeljenih 34% manj certifikatov.</a:t>
            </a:r>
            <a:endParaRPr lang="sl-SI" b="0" dirty="0"/>
          </a:p>
        </p:txBody>
      </p:sp>
    </p:spTree>
    <p:extLst>
      <p:ext uri="{BB962C8B-B14F-4D97-AF65-F5344CB8AC3E}">
        <p14:creationId xmlns:p14="http://schemas.microsoft.com/office/powerpoint/2010/main" val="417897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8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9" name="Rectangle 7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0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1" name="Rectangle 9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2" name="Rectangle 11"/>
          <p:cNvSpPr>
            <a:spLocks noGrp="1" noChangeArrowheads="1"/>
          </p:cNvSpPr>
          <p:nvPr>
            <p:ph type="title"/>
          </p:nvPr>
        </p:nvSpPr>
        <p:spPr>
          <a:xfrm>
            <a:off x="1042988" y="620688"/>
            <a:ext cx="7489452" cy="5168776"/>
          </a:xfrm>
        </p:spPr>
        <p:txBody>
          <a:bodyPr/>
          <a:lstStyle/>
          <a:p>
            <a:pPr algn="l" eaLnBrk="1" hangingPunct="1"/>
            <a:r>
              <a:rPr lang="sl-SI" sz="1400" b="1" dirty="0" smtClean="0">
                <a:solidFill>
                  <a:srgbClr val="00529B"/>
                </a:solidFill>
              </a:rPr>
              <a:t/>
            </a:r>
            <a:br>
              <a:rPr lang="sl-SI" sz="1400" b="1" dirty="0" smtClean="0">
                <a:solidFill>
                  <a:srgbClr val="00529B"/>
                </a:solidFill>
              </a:rPr>
            </a:br>
            <a:r>
              <a:rPr lang="sl-SI" sz="1400" b="1" dirty="0" smtClean="0">
                <a:solidFill>
                  <a:srgbClr val="00529B"/>
                </a:solidFill>
              </a:rPr>
              <a:t>     </a:t>
            </a:r>
            <a:br>
              <a:rPr lang="sl-SI" sz="1400" b="1" dirty="0" smtClean="0">
                <a:solidFill>
                  <a:srgbClr val="00529B"/>
                </a:solidFill>
              </a:rPr>
            </a:br>
            <a:r>
              <a:rPr lang="sl-SI" sz="1400" b="1" dirty="0" smtClean="0">
                <a:solidFill>
                  <a:srgbClr val="00529B"/>
                </a:solidFill>
              </a:rPr>
              <a:t>                                                                                  </a:t>
            </a:r>
            <a:endParaRPr lang="sl-SI" sz="2400" b="1" dirty="0" smtClean="0">
              <a:solidFill>
                <a:srgbClr val="00529B"/>
              </a:solidFill>
              <a:latin typeface="Arial Narrow" pitchFamily="34" charset="0"/>
            </a:endParaRPr>
          </a:p>
        </p:txBody>
      </p:sp>
      <p:pic>
        <p:nvPicPr>
          <p:cNvPr id="55304" name="Picture 6" descr="ric_glava_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Grafikon 1"/>
          <p:cNvGraphicFramePr/>
          <p:nvPr>
            <p:extLst>
              <p:ext uri="{D42A27DB-BD31-4B8C-83A1-F6EECF244321}">
                <p14:modId xmlns:p14="http://schemas.microsoft.com/office/powerpoint/2010/main" val="3536703396"/>
              </p:ext>
            </p:extLst>
          </p:nvPr>
        </p:nvGraphicFramePr>
        <p:xfrm>
          <a:off x="1349376" y="1060673"/>
          <a:ext cx="6912768" cy="4816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oljeZBesedilom 2"/>
          <p:cNvSpPr txBox="1"/>
          <p:nvPr/>
        </p:nvSpPr>
        <p:spPr>
          <a:xfrm>
            <a:off x="900113" y="5877272"/>
            <a:ext cx="7992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Uspešnost za vsa preverjanja NPK v obdobju 2015-2020 je 84%.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512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4274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4275" name="Rectangle 7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4276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4277" name="Rectangle 11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54281" name="Picture 6" descr="ric_glava_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jeZBesedilom 2"/>
          <p:cNvSpPr txBox="1"/>
          <p:nvPr/>
        </p:nvSpPr>
        <p:spPr>
          <a:xfrm>
            <a:off x="900114" y="981075"/>
            <a:ext cx="68618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OPAŽANJA PRI USKLAJEVANJU KOMISIJ</a:t>
            </a:r>
          </a:p>
          <a:p>
            <a:endParaRPr lang="sl-SI" dirty="0"/>
          </a:p>
          <a:p>
            <a:pPr marL="342900" indent="-342900">
              <a:buFontTx/>
              <a:buChar char="-"/>
            </a:pPr>
            <a:r>
              <a:rPr lang="sl-SI" b="0" dirty="0" smtClean="0"/>
              <a:t>Poskušanje vplivanja na imenovanje komisij,.</a:t>
            </a:r>
          </a:p>
          <a:p>
            <a:pPr marL="342900" indent="-342900">
              <a:buFontTx/>
              <a:buChar char="-"/>
            </a:pPr>
            <a:endParaRPr lang="sl-SI" b="0" dirty="0" smtClean="0"/>
          </a:p>
          <a:p>
            <a:pPr marL="342900" indent="-342900">
              <a:buFontTx/>
              <a:buChar char="-"/>
            </a:pPr>
            <a:r>
              <a:rPr lang="sl-SI" b="0" dirty="0" smtClean="0"/>
              <a:t>Težave pri usklajevanju dopoldanskih terminov.</a:t>
            </a:r>
          </a:p>
          <a:p>
            <a:pPr marL="342900" indent="-342900">
              <a:buFontTx/>
              <a:buChar char="-"/>
            </a:pPr>
            <a:endParaRPr lang="sl-SI" b="0" dirty="0" smtClean="0"/>
          </a:p>
          <a:p>
            <a:pPr marL="342900" indent="-342900">
              <a:buFontTx/>
              <a:buChar char="-"/>
            </a:pPr>
            <a:r>
              <a:rPr lang="sl-SI" b="0" dirty="0" smtClean="0"/>
              <a:t>Težave pri usklajevanju, kadar več izvajalcev v istem obdobju razpiše roke.</a:t>
            </a:r>
          </a:p>
          <a:p>
            <a:pPr marL="342900" indent="-342900">
              <a:buFontTx/>
              <a:buChar char="-"/>
            </a:pPr>
            <a:endParaRPr lang="sl-SI" b="0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1171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2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3" name="Rectangle 7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4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5" name="Rectangle 9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6" name="Rectangle 11"/>
          <p:cNvSpPr>
            <a:spLocks noGrp="1" noChangeArrowheads="1"/>
          </p:cNvSpPr>
          <p:nvPr>
            <p:ph type="title"/>
          </p:nvPr>
        </p:nvSpPr>
        <p:spPr>
          <a:xfrm>
            <a:off x="1042988" y="549275"/>
            <a:ext cx="4392612" cy="1008063"/>
          </a:xfrm>
        </p:spPr>
        <p:txBody>
          <a:bodyPr/>
          <a:lstStyle/>
          <a:p>
            <a:pPr algn="l" eaLnBrk="1" hangingPunct="1"/>
            <a:r>
              <a:rPr lang="sl-SI" sz="2400" b="1" smtClean="0">
                <a:solidFill>
                  <a:srgbClr val="00529B"/>
                </a:solidFill>
                <a:latin typeface="Arial Narrow" pitchFamily="34" charset="0"/>
              </a:rPr>
              <a:t/>
            </a:r>
            <a:br>
              <a:rPr lang="sl-SI" sz="2400" b="1" smtClean="0">
                <a:solidFill>
                  <a:srgbClr val="00529B"/>
                </a:solidFill>
                <a:latin typeface="Arial Narrow" pitchFamily="34" charset="0"/>
              </a:rPr>
            </a:br>
            <a:endParaRPr lang="sl-SI" sz="2400" b="1" smtClean="0">
              <a:solidFill>
                <a:srgbClr val="00529B"/>
              </a:solidFill>
              <a:latin typeface="Arial Narrow" pitchFamily="34" charset="0"/>
            </a:endParaRPr>
          </a:p>
        </p:txBody>
      </p:sp>
      <p:sp>
        <p:nvSpPr>
          <p:cNvPr id="56327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1785938" y="1412776"/>
            <a:ext cx="5665787" cy="187220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2400" b="1" dirty="0" smtClean="0">
                <a:solidFill>
                  <a:srgbClr val="00529B"/>
                </a:solidFill>
                <a:latin typeface="Arial Narrow" pitchFamily="34" charset="0"/>
              </a:rPr>
              <a:t>HVALA ZA VAŠO POZORNOST.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400" b="1" dirty="0" smtClean="0">
              <a:solidFill>
                <a:srgbClr val="00529B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2400" b="1" dirty="0" err="1" smtClean="0">
                <a:solidFill>
                  <a:srgbClr val="00529B"/>
                </a:solidFill>
                <a:latin typeface="Arial Narrow" pitchFamily="34" charset="0"/>
                <a:hlinkClick r:id="rId2"/>
              </a:rPr>
              <a:t>ivan.arnic@ric.si</a:t>
            </a:r>
            <a:r>
              <a:rPr lang="sl-SI" sz="2400" b="1" dirty="0" smtClean="0">
                <a:solidFill>
                  <a:srgbClr val="00529B"/>
                </a:solidFill>
                <a:latin typeface="Arial Narrow" pitchFamily="34" charset="0"/>
              </a:rPr>
              <a:t>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400" b="1" dirty="0" smtClean="0">
              <a:solidFill>
                <a:srgbClr val="00529B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sl-SI" sz="2400" dirty="0" smtClean="0">
              <a:latin typeface="Arial Narrow" pitchFamily="34" charset="0"/>
            </a:endParaRPr>
          </a:p>
        </p:txBody>
      </p:sp>
      <p:pic>
        <p:nvPicPr>
          <p:cNvPr id="56328" name="Picture 6" descr="ric_glava_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64904"/>
            <a:ext cx="664994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6" descr="ric_glava_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" name="PoljeZBesedilom 3"/>
          <p:cNvSpPr txBox="1"/>
          <p:nvPr/>
        </p:nvSpPr>
        <p:spPr>
          <a:xfrm>
            <a:off x="1259632" y="1196752"/>
            <a:ext cx="71747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REGISTER IZVAJALCEV</a:t>
            </a:r>
          </a:p>
          <a:p>
            <a:endParaRPr lang="sl-SI" b="0" dirty="0"/>
          </a:p>
          <a:p>
            <a:r>
              <a:rPr lang="sl-SI" b="0" dirty="0" smtClean="0"/>
              <a:t>V register izvajalcev  za preverjanje in potrjevanje NPK je vpisanih 115 izvajalcev.</a:t>
            </a:r>
          </a:p>
          <a:p>
            <a:endParaRPr lang="sl-SI" b="0" dirty="0" smtClean="0"/>
          </a:p>
          <a:p>
            <a:r>
              <a:rPr lang="sl-SI" b="0" dirty="0" smtClean="0"/>
              <a:t>Na  področju zasebnega varovanja je vpisanih 7 izvajalcev.</a:t>
            </a:r>
          </a:p>
          <a:p>
            <a:r>
              <a:rPr lang="sl-SI" b="0" dirty="0" smtClean="0"/>
              <a:t>Preverjanje in potrjevanje izvaja 6 izvajalcev.</a:t>
            </a:r>
          </a:p>
          <a:p>
            <a:endParaRPr lang="sl-SI" b="0" dirty="0"/>
          </a:p>
          <a:p>
            <a:r>
              <a:rPr lang="sl-SI" b="0" dirty="0" smtClean="0"/>
              <a:t>Vpis v register se opravi na podlagi predloga za vpis(javni poziv) ali na podlagi izbora na javnem razpisu.</a:t>
            </a:r>
          </a:p>
          <a:p>
            <a:endParaRPr lang="sl-SI" b="0" dirty="0"/>
          </a:p>
          <a:p>
            <a:r>
              <a:rPr lang="sl-SI" b="0" dirty="0">
                <a:hlinkClick r:id="rId3"/>
              </a:rPr>
              <a:t>http://www.ric.si/kvalifikacije/izvajalci/javni_razpis</a:t>
            </a:r>
            <a:r>
              <a:rPr lang="sl-SI" b="0" dirty="0" smtClean="0">
                <a:hlinkClick r:id="rId3"/>
              </a:rPr>
              <a:t>/</a:t>
            </a:r>
            <a:endParaRPr lang="sl-SI" b="0" dirty="0" smtClean="0"/>
          </a:p>
          <a:p>
            <a:endParaRPr lang="sl-SI" b="0" dirty="0"/>
          </a:p>
          <a:p>
            <a:endParaRPr lang="sl-SI" b="0" dirty="0"/>
          </a:p>
        </p:txBody>
      </p:sp>
    </p:spTree>
    <p:extLst>
      <p:ext uri="{BB962C8B-B14F-4D97-AF65-F5344CB8AC3E}">
        <p14:creationId xmlns:p14="http://schemas.microsoft.com/office/powerpoint/2010/main" val="272570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5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56" name="Text Box 5"/>
          <p:cNvSpPr txBox="1">
            <a:spLocks noChangeArrowheads="1"/>
          </p:cNvSpPr>
          <p:nvPr/>
        </p:nvSpPr>
        <p:spPr bwMode="auto">
          <a:xfrm>
            <a:off x="971550" y="2205038"/>
            <a:ext cx="6840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1800" b="0">
              <a:latin typeface="Arial" charset="0"/>
            </a:endParaRPr>
          </a:p>
        </p:txBody>
      </p:sp>
      <p:sp>
        <p:nvSpPr>
          <p:cNvPr id="30758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59" name="Rectangle 9"/>
          <p:cNvSpPr>
            <a:spLocks noChangeArrowheads="1"/>
          </p:cNvSpPr>
          <p:nvPr/>
        </p:nvSpPr>
        <p:spPr bwMode="auto">
          <a:xfrm>
            <a:off x="0" y="4700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800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0761" name="Picture 6" descr="ric_glava_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Grafikon 3"/>
          <p:cNvGraphicFramePr/>
          <p:nvPr>
            <p:extLst>
              <p:ext uri="{D42A27DB-BD31-4B8C-83A1-F6EECF244321}">
                <p14:modId xmlns:p14="http://schemas.microsoft.com/office/powerpoint/2010/main" val="149578191"/>
              </p:ext>
            </p:extLst>
          </p:nvPr>
        </p:nvGraphicFramePr>
        <p:xfrm>
          <a:off x="1524000" y="1556792"/>
          <a:ext cx="6096000" cy="3904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oljeZBesedilom 1"/>
          <p:cNvSpPr txBox="1"/>
          <p:nvPr/>
        </p:nvSpPr>
        <p:spPr>
          <a:xfrm>
            <a:off x="1259632" y="66035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ŠTEVILO PREVERJANJ IN POTRJEVANJ NPK OD 2015-2020</a:t>
            </a:r>
            <a:endParaRPr lang="sl-SI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1403648" y="5949280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Do leta 2020 je bilo izdanih 7514 sklepov.</a:t>
            </a:r>
            <a:endParaRPr lang="sl-SI" b="0" dirty="0"/>
          </a:p>
        </p:txBody>
      </p:sp>
    </p:spTree>
    <p:extLst>
      <p:ext uri="{BB962C8B-B14F-4D97-AF65-F5344CB8AC3E}">
        <p14:creationId xmlns:p14="http://schemas.microsoft.com/office/powerpoint/2010/main" val="167086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6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17" name="Text Box 5"/>
          <p:cNvSpPr txBox="1">
            <a:spLocks noChangeArrowheads="1"/>
          </p:cNvSpPr>
          <p:nvPr/>
        </p:nvSpPr>
        <p:spPr bwMode="auto">
          <a:xfrm>
            <a:off x="1043608" y="908720"/>
            <a:ext cx="75608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sl-SI" dirty="0">
                <a:latin typeface="Arial" charset="0"/>
              </a:rPr>
              <a:t>DELEŽI PREVERJANJ IN </a:t>
            </a:r>
          </a:p>
          <a:p>
            <a:pPr marL="342900" indent="-342900">
              <a:spcBef>
                <a:spcPct val="50000"/>
              </a:spcBef>
            </a:pPr>
            <a:r>
              <a:rPr lang="sl-SI" dirty="0" smtClean="0">
                <a:latin typeface="Arial" charset="0"/>
              </a:rPr>
              <a:t>POTRJEVANJ </a:t>
            </a:r>
            <a:r>
              <a:rPr lang="sl-SI" dirty="0">
                <a:latin typeface="Arial" charset="0"/>
              </a:rPr>
              <a:t>NPK V LETU </a:t>
            </a:r>
            <a:r>
              <a:rPr lang="sl-SI" dirty="0" smtClean="0">
                <a:latin typeface="Arial" charset="0"/>
              </a:rPr>
              <a:t>2019</a:t>
            </a:r>
            <a:endParaRPr lang="sl-SI" dirty="0">
              <a:latin typeface="Arial" charset="0"/>
            </a:endParaRPr>
          </a:p>
        </p:txBody>
      </p:sp>
      <p:sp>
        <p:nvSpPr>
          <p:cNvPr id="20518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19" name="AutoShape 2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0" name="AutoShape 4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1" name="AutoShape 6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2" name="AutoShape 8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3" name="AutoShape 10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4" name="AutoShape 12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2" name="Object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2688381"/>
              </p:ext>
            </p:extLst>
          </p:nvPr>
        </p:nvGraphicFramePr>
        <p:xfrm>
          <a:off x="1763688" y="2132856"/>
          <a:ext cx="6696744" cy="3574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25" name="PoljeZBesedilom 2"/>
          <p:cNvSpPr txBox="1">
            <a:spLocks noChangeArrowheads="1"/>
          </p:cNvSpPr>
          <p:nvPr/>
        </p:nvSpPr>
        <p:spPr bwMode="auto">
          <a:xfrm>
            <a:off x="1560513" y="5949950"/>
            <a:ext cx="45488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b="0" dirty="0"/>
              <a:t>V letu </a:t>
            </a:r>
            <a:r>
              <a:rPr lang="sl-SI" b="0" dirty="0" smtClean="0"/>
              <a:t>2019 je bilo izdanih 536 sklepov.</a:t>
            </a:r>
            <a:endParaRPr lang="sl-SI" b="0" dirty="0"/>
          </a:p>
        </p:txBody>
      </p:sp>
      <p:pic>
        <p:nvPicPr>
          <p:cNvPr id="20526" name="Picture 6" descr="ric_glava_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865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5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56" name="Text Box 5"/>
          <p:cNvSpPr txBox="1">
            <a:spLocks noChangeArrowheads="1"/>
          </p:cNvSpPr>
          <p:nvPr/>
        </p:nvSpPr>
        <p:spPr bwMode="auto">
          <a:xfrm>
            <a:off x="971550" y="2205038"/>
            <a:ext cx="6840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1800" b="0">
              <a:latin typeface="Arial" charset="0"/>
            </a:endParaRPr>
          </a:p>
        </p:txBody>
      </p:sp>
      <p:sp>
        <p:nvSpPr>
          <p:cNvPr id="30757" name="Text Box 6"/>
          <p:cNvSpPr txBox="1">
            <a:spLocks noChangeArrowheads="1"/>
          </p:cNvSpPr>
          <p:nvPr/>
        </p:nvSpPr>
        <p:spPr bwMode="auto">
          <a:xfrm>
            <a:off x="879153" y="538956"/>
            <a:ext cx="64291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sl-SI" sz="2800" dirty="0"/>
              <a:t>    </a:t>
            </a:r>
            <a:r>
              <a:rPr lang="sl-SI" dirty="0"/>
              <a:t>ŠTEVILO </a:t>
            </a:r>
            <a:r>
              <a:rPr lang="sl-SI" dirty="0" smtClean="0"/>
              <a:t>IZDANIH CERTIFIKATOV OD 2015-20</a:t>
            </a:r>
            <a:endParaRPr lang="sl-SI" dirty="0"/>
          </a:p>
        </p:txBody>
      </p:sp>
      <p:sp>
        <p:nvSpPr>
          <p:cNvPr id="30758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59" name="Rectangle 9"/>
          <p:cNvSpPr>
            <a:spLocks noChangeArrowheads="1"/>
          </p:cNvSpPr>
          <p:nvPr/>
        </p:nvSpPr>
        <p:spPr bwMode="auto">
          <a:xfrm>
            <a:off x="0" y="4700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60" name="Text Box 10"/>
          <p:cNvSpPr txBox="1">
            <a:spLocks noChangeArrowheads="1"/>
          </p:cNvSpPr>
          <p:nvPr/>
        </p:nvSpPr>
        <p:spPr bwMode="auto">
          <a:xfrm>
            <a:off x="1475656" y="5589239"/>
            <a:ext cx="70645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l-SI" b="0" dirty="0">
                <a:latin typeface="Arial" charset="0"/>
              </a:rPr>
              <a:t>Do leta </a:t>
            </a:r>
            <a:r>
              <a:rPr lang="sl-SI" b="0" dirty="0" smtClean="0">
                <a:latin typeface="Arial" charset="0"/>
              </a:rPr>
              <a:t>2020 </a:t>
            </a:r>
            <a:r>
              <a:rPr lang="sl-SI" b="0" dirty="0">
                <a:latin typeface="Arial" charset="0"/>
              </a:rPr>
              <a:t>je bilo </a:t>
            </a:r>
            <a:r>
              <a:rPr lang="sl-SI" b="0" dirty="0" smtClean="0">
                <a:latin typeface="Arial" charset="0"/>
              </a:rPr>
              <a:t>izdanih 101393 certifikatov</a:t>
            </a:r>
            <a:r>
              <a:rPr lang="sl-SI" b="0" dirty="0" smtClean="0">
                <a:solidFill>
                  <a:schemeClr val="tx1"/>
                </a:solidFill>
                <a:latin typeface="Arial" charset="0"/>
              </a:rPr>
              <a:t>.</a:t>
            </a:r>
            <a:endParaRPr lang="sl-SI" b="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0761" name="Picture 6" descr="ric_glava_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Grafikon 2"/>
          <p:cNvGraphicFramePr/>
          <p:nvPr>
            <p:extLst>
              <p:ext uri="{D42A27DB-BD31-4B8C-83A1-F6EECF244321}">
                <p14:modId xmlns:p14="http://schemas.microsoft.com/office/powerpoint/2010/main" val="1065882076"/>
              </p:ext>
            </p:extLst>
          </p:nvPr>
        </p:nvGraphicFramePr>
        <p:xfrm>
          <a:off x="1524000" y="1397000"/>
          <a:ext cx="657639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496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7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6888" name="Text Box 5"/>
          <p:cNvSpPr txBox="1">
            <a:spLocks noChangeArrowheads="1"/>
          </p:cNvSpPr>
          <p:nvPr/>
        </p:nvSpPr>
        <p:spPr bwMode="auto">
          <a:xfrm>
            <a:off x="1042988" y="908050"/>
            <a:ext cx="4537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/>
              <a:t>DELEŽ CERTIFIKATOV V LETU </a:t>
            </a:r>
            <a:r>
              <a:rPr lang="sl-SI" dirty="0" smtClean="0"/>
              <a:t>2019</a:t>
            </a:r>
            <a:endParaRPr lang="sl-SI" sz="1800" b="0" dirty="0">
              <a:latin typeface="Arial" charset="0"/>
            </a:endParaRPr>
          </a:p>
        </p:txBody>
      </p:sp>
      <p:sp>
        <p:nvSpPr>
          <p:cNvPr id="36889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2" name="Objec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159498"/>
              </p:ext>
            </p:extLst>
          </p:nvPr>
        </p:nvGraphicFramePr>
        <p:xfrm>
          <a:off x="1187624" y="1556793"/>
          <a:ext cx="727280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890" name="PoljeZBesedilom 2"/>
          <p:cNvSpPr txBox="1">
            <a:spLocks noChangeArrowheads="1"/>
          </p:cNvSpPr>
          <p:nvPr/>
        </p:nvSpPr>
        <p:spPr bwMode="auto">
          <a:xfrm>
            <a:off x="2019463" y="5732463"/>
            <a:ext cx="65161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b="0" dirty="0">
                <a:latin typeface="+mj-lt"/>
              </a:rPr>
              <a:t>V </a:t>
            </a:r>
            <a:r>
              <a:rPr lang="sl-SI" b="0" dirty="0">
                <a:latin typeface="Arial" panose="020B0604020202020204" pitchFamily="34" charset="0"/>
                <a:cs typeface="Arial" panose="020B0604020202020204" pitchFamily="34" charset="0"/>
              </a:rPr>
              <a:t>letu</a:t>
            </a:r>
            <a:r>
              <a:rPr lang="sl-SI" b="0" dirty="0">
                <a:latin typeface="+mj-lt"/>
              </a:rPr>
              <a:t> </a:t>
            </a:r>
            <a:r>
              <a:rPr lang="sl-SI" b="0" dirty="0" smtClean="0">
                <a:latin typeface="+mj-lt"/>
              </a:rPr>
              <a:t>2019 </a:t>
            </a:r>
            <a:r>
              <a:rPr lang="sl-SI" b="0" dirty="0">
                <a:latin typeface="+mj-lt"/>
              </a:rPr>
              <a:t>je bilo </a:t>
            </a:r>
            <a:r>
              <a:rPr lang="sl-SI" b="0" dirty="0" smtClean="0">
                <a:latin typeface="+mj-lt"/>
              </a:rPr>
              <a:t>podeljenih 4688 </a:t>
            </a:r>
            <a:r>
              <a:rPr lang="sl-SI" b="0" dirty="0">
                <a:latin typeface="+mj-lt"/>
              </a:rPr>
              <a:t>certifikatov.</a:t>
            </a:r>
          </a:p>
        </p:txBody>
      </p:sp>
      <p:pic>
        <p:nvPicPr>
          <p:cNvPr id="36891" name="Picture 6" descr="ric_glava_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050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7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6888" name="Text Box 5"/>
          <p:cNvSpPr txBox="1">
            <a:spLocks noChangeArrowheads="1"/>
          </p:cNvSpPr>
          <p:nvPr/>
        </p:nvSpPr>
        <p:spPr bwMode="auto">
          <a:xfrm>
            <a:off x="1042988" y="908050"/>
            <a:ext cx="60492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 smtClean="0"/>
              <a:t>Izdani sklepi na področju zasebnega varovanja</a:t>
            </a:r>
            <a:endParaRPr lang="sl-SI" sz="1800" b="0" dirty="0">
              <a:latin typeface="Arial" charset="0"/>
            </a:endParaRPr>
          </a:p>
        </p:txBody>
      </p:sp>
      <p:sp>
        <p:nvSpPr>
          <p:cNvPr id="36889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6891" name="Picture 6" descr="ric_glava_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Grafikon 1"/>
          <p:cNvGraphicFramePr/>
          <p:nvPr>
            <p:extLst>
              <p:ext uri="{D42A27DB-BD31-4B8C-83A1-F6EECF244321}">
                <p14:modId xmlns:p14="http://schemas.microsoft.com/office/powerpoint/2010/main" val="1939458203"/>
              </p:ext>
            </p:extLst>
          </p:nvPr>
        </p:nvGraphicFramePr>
        <p:xfrm>
          <a:off x="1475656" y="1844824"/>
          <a:ext cx="727280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270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7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6888" name="Text Box 5"/>
          <p:cNvSpPr txBox="1">
            <a:spLocks noChangeArrowheads="1"/>
          </p:cNvSpPr>
          <p:nvPr/>
        </p:nvSpPr>
        <p:spPr bwMode="auto">
          <a:xfrm>
            <a:off x="1042988" y="908050"/>
            <a:ext cx="7219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 smtClean="0"/>
              <a:t>Podeljeni certifikati na področju zasebnega varovanja</a:t>
            </a:r>
            <a:endParaRPr lang="sl-SI" sz="1800" b="0" dirty="0">
              <a:latin typeface="Arial" charset="0"/>
            </a:endParaRPr>
          </a:p>
        </p:txBody>
      </p:sp>
      <p:sp>
        <p:nvSpPr>
          <p:cNvPr id="36889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6891" name="Picture 6" descr="ric_glava_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Grafikon 1"/>
          <p:cNvGraphicFramePr/>
          <p:nvPr>
            <p:extLst>
              <p:ext uri="{D42A27DB-BD31-4B8C-83A1-F6EECF244321}">
                <p14:modId xmlns:p14="http://schemas.microsoft.com/office/powerpoint/2010/main" val="1157026057"/>
              </p:ext>
            </p:extLst>
          </p:nvPr>
        </p:nvGraphicFramePr>
        <p:xfrm>
          <a:off x="1259632" y="1772816"/>
          <a:ext cx="727280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148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7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6888" name="Text Box 5"/>
          <p:cNvSpPr txBox="1">
            <a:spLocks noChangeArrowheads="1"/>
          </p:cNvSpPr>
          <p:nvPr/>
        </p:nvSpPr>
        <p:spPr bwMode="auto">
          <a:xfrm>
            <a:off x="1042988" y="908050"/>
            <a:ext cx="60492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 smtClean="0"/>
              <a:t>Število izdanih </a:t>
            </a:r>
            <a:r>
              <a:rPr lang="sl-SI" dirty="0" smtClean="0"/>
              <a:t>sklepov v letu 2019 in 2020 </a:t>
            </a:r>
            <a:endParaRPr lang="sl-SI" sz="1800" b="0" dirty="0">
              <a:latin typeface="Arial" charset="0"/>
            </a:endParaRPr>
          </a:p>
        </p:txBody>
      </p:sp>
      <p:sp>
        <p:nvSpPr>
          <p:cNvPr id="36889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6891" name="Picture 6" descr="ric_glava_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Grafikon 1"/>
          <p:cNvGraphicFramePr/>
          <p:nvPr>
            <p:extLst>
              <p:ext uri="{D42A27DB-BD31-4B8C-83A1-F6EECF244321}">
                <p14:modId xmlns:p14="http://schemas.microsoft.com/office/powerpoint/2010/main" val="4189280969"/>
              </p:ext>
            </p:extLst>
          </p:nvPr>
        </p:nvGraphicFramePr>
        <p:xfrm>
          <a:off x="1115616" y="1772816"/>
          <a:ext cx="763284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728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l-SI" sz="2400" b="1" i="0" u="none" strike="noStrike" cap="none" normalizeH="0" baseline="0" smtClean="0">
            <a:ln>
              <a:noFill/>
            </a:ln>
            <a:solidFill>
              <a:srgbClr val="00529B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l-SI" sz="2400" b="1" i="0" u="none" strike="noStrike" cap="none" normalizeH="0" baseline="0" smtClean="0">
            <a:ln>
              <a:noFill/>
            </a:ln>
            <a:solidFill>
              <a:srgbClr val="00529B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3486</TotalTime>
  <Words>267</Words>
  <Application>Microsoft Office PowerPoint</Application>
  <PresentationFormat>Diaprojekcija na zaslonu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5" baseType="lpstr">
      <vt:lpstr>Default Design</vt:lpstr>
      <vt:lpstr>Register izvajalcev  Statistika na področju zasebnega varovanja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                                                                                         </vt:lpstr>
      <vt:lpstr>PowerPointova predstavitev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pc</dc:creator>
  <cp:lastModifiedBy>Ivan Arnic</cp:lastModifiedBy>
  <cp:revision>248</cp:revision>
  <cp:lastPrinted>2019-04-17T05:23:50Z</cp:lastPrinted>
  <dcterms:created xsi:type="dcterms:W3CDTF">2008-10-10T10:46:51Z</dcterms:created>
  <dcterms:modified xsi:type="dcterms:W3CDTF">2020-11-30T07:59:28Z</dcterms:modified>
</cp:coreProperties>
</file>