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365" r:id="rId3"/>
    <p:sldId id="400" r:id="rId4"/>
    <p:sldId id="402" r:id="rId5"/>
    <p:sldId id="404" r:id="rId6"/>
    <p:sldId id="406" r:id="rId7"/>
    <p:sldId id="339" r:id="rId8"/>
    <p:sldId id="360" r:id="rId9"/>
    <p:sldId id="359" r:id="rId10"/>
    <p:sldId id="340" r:id="rId11"/>
    <p:sldId id="408" r:id="rId12"/>
    <p:sldId id="407" r:id="rId13"/>
    <p:sldId id="376" r:id="rId14"/>
    <p:sldId id="305" r:id="rId15"/>
  </p:sldIdLst>
  <p:sldSz cx="9144000" cy="6858000" type="screen4x3"/>
  <p:notesSz cx="6794500" cy="9906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AC75D5"/>
    <a:srgbClr val="D8EEC0"/>
    <a:srgbClr val="9FE6FF"/>
    <a:srgbClr val="FF00FF"/>
    <a:srgbClr val="00529B"/>
    <a:srgbClr val="79869A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7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8477690288715"/>
          <c:y val="4.0796998031496064E-2"/>
          <c:w val="0.86871522309711291"/>
          <c:h val="0.8358486712598425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Stolpec1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8.4406332020997371E-2"/>
                  <c:y val="-5.683226918237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572998687664037E-2"/>
                  <c:y val="4.76549917422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989665354330714E-2"/>
                  <c:y val="6.140625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567</c:v>
                </c:pt>
                <c:pt idx="1">
                  <c:v>566</c:v>
                </c:pt>
                <c:pt idx="2">
                  <c:v>500</c:v>
                </c:pt>
                <c:pt idx="3">
                  <c:v>507</c:v>
                </c:pt>
                <c:pt idx="4">
                  <c:v>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7200"/>
        <c:axId val="101414016"/>
      </c:lineChart>
      <c:catAx>
        <c:axId val="638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414016"/>
        <c:crosses val="autoZero"/>
        <c:auto val="1"/>
        <c:lblAlgn val="ctr"/>
        <c:lblOffset val="100"/>
        <c:noMultiLvlLbl val="0"/>
      </c:catAx>
      <c:valAx>
        <c:axId val="10141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87200"/>
        <c:crosses val="autoZero"/>
        <c:crossBetween val="between"/>
      </c:valAx>
      <c:spPr>
        <a:ln>
          <a:solidFill>
            <a:srgbClr val="00206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Uspešnost </a:t>
            </a:r>
            <a:r>
              <a:rPr lang="pl-PL" dirty="0" smtClean="0"/>
              <a:t>kandidatov pri NPK </a:t>
            </a:r>
            <a:r>
              <a:rPr lang="pl-PL" dirty="0"/>
              <a:t>varnostnik </a:t>
            </a:r>
            <a:r>
              <a:rPr lang="pl-PL" dirty="0" smtClean="0"/>
              <a:t>leta</a:t>
            </a:r>
            <a:r>
              <a:rPr lang="pl-PL" baseline="0" dirty="0" smtClean="0"/>
              <a:t> </a:t>
            </a:r>
            <a:r>
              <a:rPr lang="pl-PL" dirty="0" smtClean="0"/>
              <a:t>2019</a:t>
            </a:r>
            <a:endParaRPr lang="pl-PL" dirty="0"/>
          </a:p>
        </c:rich>
      </c:tx>
      <c:layout>
        <c:manualLayout>
          <c:xMode val="edge"/>
          <c:yMode val="edge"/>
          <c:x val="0.17023065145539384"/>
          <c:y val="1.5820291454613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4196836925527"/>
          <c:y val="0.2272385556696748"/>
          <c:w val="0.47582168635170602"/>
          <c:h val="0.7137325295275590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Uspešnost NPK varnostnik od 2013-2016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9.6716781496062998E-2"/>
                  <c:y val="-9.43555610236220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902952912639317E-2"/>
                  <c:y val="1.49300367333880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uspešni</c:v>
                </c:pt>
                <c:pt idx="1">
                  <c:v>neuspešni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735</c:v>
                </c:pt>
                <c:pt idx="1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Delež preverjanj in potrjevanj  NPK v letu 2014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00FFFF"/>
              </a:solidFill>
            </c:spPr>
          </c:dPt>
          <c:dPt>
            <c:idx val="6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Varovanje 96</c:v>
                </c:pt>
                <c:pt idx="1">
                  <c:v>Gozdarstvo 71</c:v>
                </c:pt>
                <c:pt idx="2">
                  <c:v>Operater pri prevozu nevarnega blaga 49</c:v>
                </c:pt>
                <c:pt idx="3">
                  <c:v>Gradbeništvo 45</c:v>
                </c:pt>
                <c:pt idx="4">
                  <c:v>Socialni oskrbovalec na domu 29</c:v>
                </c:pt>
                <c:pt idx="5">
                  <c:v>Kozmetika 25</c:v>
                </c:pt>
                <c:pt idx="6">
                  <c:v>Ostale NPK 221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96</c:v>
                </c:pt>
                <c:pt idx="1">
                  <c:v>71</c:v>
                </c:pt>
                <c:pt idx="2">
                  <c:v>49</c:v>
                </c:pt>
                <c:pt idx="3">
                  <c:v>45</c:v>
                </c:pt>
                <c:pt idx="4">
                  <c:v>29</c:v>
                </c:pt>
                <c:pt idx="5">
                  <c:v>25</c:v>
                </c:pt>
                <c:pt idx="6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6006244741846309"/>
          <c:y val="0.14944445155687247"/>
          <c:w val="0.30959448352811458"/>
          <c:h val="0.79715269327634397"/>
        </c:manualLayout>
      </c:layout>
      <c:overlay val="0"/>
      <c:txPr>
        <a:bodyPr/>
        <a:lstStyle/>
        <a:p>
          <a:pPr>
            <a:defRPr sz="1200"/>
          </a:pPr>
          <a:endParaRPr lang="sl-SI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2710312888892"/>
          <c:y val="7.5820374015748038E-2"/>
          <c:w val="0.89505036089238843"/>
          <c:h val="0.83932529527559041"/>
        </c:manualLayout>
      </c:layout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Stolpec2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-7.6319203599785418E-2"/>
                  <c:y val="4.578125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225181223990297"/>
                  <c:y val="4.62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40642711079268E-3"/>
                  <c:y val="5.87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817092411766212E-2"/>
                  <c:y val="-7.5624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958333333333335E-2"/>
                  <c:y val="-6.6250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145833333333333E-2"/>
                  <c:y val="-5.687500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7302165354330714E-2"/>
                  <c:y val="4.312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4759</c:v>
                </c:pt>
                <c:pt idx="1">
                  <c:v>4674</c:v>
                </c:pt>
                <c:pt idx="2">
                  <c:v>3996</c:v>
                </c:pt>
                <c:pt idx="3">
                  <c:v>4528</c:v>
                </c:pt>
                <c:pt idx="4">
                  <c:v>4688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97728"/>
        <c:axId val="34299264"/>
      </c:lineChart>
      <c:catAx>
        <c:axId val="342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299264"/>
        <c:crosses val="autoZero"/>
        <c:auto val="1"/>
        <c:lblAlgn val="ctr"/>
        <c:lblOffset val="100"/>
        <c:noMultiLvlLbl val="0"/>
      </c:catAx>
      <c:valAx>
        <c:axId val="34299264"/>
        <c:scaling>
          <c:orientation val="minMax"/>
          <c:min val="3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977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Delež preverjanj in potrjevanj  NPK v letu 2011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009E47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FFFF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Varovanje 854</c:v>
                </c:pt>
                <c:pt idx="1">
                  <c:v>Operater pri prevozu nevarnega blaga 739</c:v>
                </c:pt>
                <c:pt idx="2">
                  <c:v>Gozdarstvo 692</c:v>
                </c:pt>
                <c:pt idx="3">
                  <c:v>Gradbeništvo 409</c:v>
                </c:pt>
                <c:pt idx="4">
                  <c:v>Socialni oskrbovalec 282</c:v>
                </c:pt>
                <c:pt idx="5">
                  <c:v>Kmetijstvo 173</c:v>
                </c:pt>
                <c:pt idx="6">
                  <c:v>Posrednik za nepremičnine 142</c:v>
                </c:pt>
                <c:pt idx="7">
                  <c:v>Ostale NPK 1397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854</c:v>
                </c:pt>
                <c:pt idx="1">
                  <c:v>739</c:v>
                </c:pt>
                <c:pt idx="2">
                  <c:v>692</c:v>
                </c:pt>
                <c:pt idx="3">
                  <c:v>409</c:v>
                </c:pt>
                <c:pt idx="4">
                  <c:v>282</c:v>
                </c:pt>
                <c:pt idx="5">
                  <c:v>173</c:v>
                </c:pt>
                <c:pt idx="6">
                  <c:v>142</c:v>
                </c:pt>
                <c:pt idx="7">
                  <c:v>1397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Delež preverjanj in potrjevanj  NPK v letu 2012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cat>
            <c:strRef>
              <c:f>List1!$A$2:$A$9</c:f>
              <c:strCache>
                <c:ptCount val="8"/>
                <c:pt idx="0">
                  <c:v>Varovanje 854</c:v>
                </c:pt>
                <c:pt idx="1">
                  <c:v>Operater pri prevozu nevarnega blaga 739</c:v>
                </c:pt>
                <c:pt idx="2">
                  <c:v>Gozdarstvo 692</c:v>
                </c:pt>
                <c:pt idx="3">
                  <c:v>Gradbeništvo 409</c:v>
                </c:pt>
                <c:pt idx="4">
                  <c:v>Socialni oskrbovalec 282</c:v>
                </c:pt>
                <c:pt idx="5">
                  <c:v>Kmetijstvo 173</c:v>
                </c:pt>
                <c:pt idx="6">
                  <c:v>Posrednik za nepremičnine 142</c:v>
                </c:pt>
                <c:pt idx="7">
                  <c:v>Ostale NPK 1397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6119099011674443"/>
          <c:y val="5.9253860702945894E-2"/>
          <c:w val="0.33475461343297458"/>
          <c:h val="0.87441568134501313"/>
        </c:manualLayout>
      </c:layout>
      <c:overlay val="0"/>
      <c:txPr>
        <a:bodyPr/>
        <a:lstStyle/>
        <a:p>
          <a:pPr>
            <a:defRPr sz="1200"/>
          </a:pPr>
          <a:endParaRPr lang="sl-SI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4727690288713"/>
          <c:y val="8.7026329150092785E-2"/>
          <c:w val="0.67311566591610839"/>
          <c:h val="0.7468064777025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Sklepi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59</c:v>
                </c:pt>
                <c:pt idx="1">
                  <c:v>70</c:v>
                </c:pt>
                <c:pt idx="2">
                  <c:v>76</c:v>
                </c:pt>
                <c:pt idx="3">
                  <c:v>78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4208"/>
        <c:axId val="6116480"/>
      </c:barChart>
      <c:catAx>
        <c:axId val="60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6480"/>
        <c:crosses val="autoZero"/>
        <c:auto val="1"/>
        <c:lblAlgn val="ctr"/>
        <c:lblOffset val="100"/>
        <c:noMultiLvlLbl val="0"/>
      </c:catAx>
      <c:valAx>
        <c:axId val="611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420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8153706243860688"/>
          <c:y val="0.26005471116751194"/>
          <c:w val="0.20623932324351202"/>
          <c:h val="0.4037829905415648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4727690288713"/>
          <c:y val="8.7026329150092785E-2"/>
          <c:w val="0.65390712913086668"/>
          <c:h val="0.7468064777025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Certifikati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395</c:v>
                </c:pt>
                <c:pt idx="1">
                  <c:v>577</c:v>
                </c:pt>
                <c:pt idx="2">
                  <c:v>610</c:v>
                </c:pt>
                <c:pt idx="3">
                  <c:v>665</c:v>
                </c:pt>
                <c:pt idx="4">
                  <c:v>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5440"/>
        <c:axId val="6206976"/>
      </c:barChart>
      <c:catAx>
        <c:axId val="620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06976"/>
        <c:crosses val="autoZero"/>
        <c:auto val="1"/>
        <c:lblAlgn val="ctr"/>
        <c:lblOffset val="100"/>
        <c:noMultiLvlLbl val="0"/>
      </c:catAx>
      <c:valAx>
        <c:axId val="620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0544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6058229503652508"/>
          <c:y val="0.32702938783611385"/>
          <c:w val="0.23417901311295447"/>
          <c:h val="0.3794285626620732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4727690288713"/>
          <c:y val="8.7026329150092785E-2"/>
          <c:w val="0.64660923419410421"/>
          <c:h val="0.7468064777025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 1.12.2019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zasebno varovanje</c:v>
                </c:pt>
                <c:pt idx="1">
                  <c:v>varnostnik</c:v>
                </c:pt>
                <c:pt idx="2">
                  <c:v>varnostni men.</c:v>
                </c:pt>
                <c:pt idx="3">
                  <c:v>operater VNC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87</c:v>
                </c:pt>
                <c:pt idx="1">
                  <c:v>52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 1.12.2020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zasebno varovanje</c:v>
                </c:pt>
                <c:pt idx="1">
                  <c:v>varnostnik</c:v>
                </c:pt>
                <c:pt idx="2">
                  <c:v>varnostni men.</c:v>
                </c:pt>
                <c:pt idx="3">
                  <c:v>operater VNC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76</c:v>
                </c:pt>
                <c:pt idx="1">
                  <c:v>51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32864"/>
        <c:axId val="35334400"/>
      </c:barChart>
      <c:catAx>
        <c:axId val="3533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34400"/>
        <c:crosses val="autoZero"/>
        <c:auto val="1"/>
        <c:lblAlgn val="ctr"/>
        <c:lblOffset val="100"/>
        <c:noMultiLvlLbl val="0"/>
      </c:catAx>
      <c:valAx>
        <c:axId val="353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3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36676427985994"/>
          <c:y val="0.24728126747301302"/>
          <c:w val="0.24314083026414257"/>
          <c:h val="0.39180619275453915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6487285085389"/>
          <c:y val="8.5228751840365352E-2"/>
          <c:w val="0.69092769292428269"/>
          <c:h val="0.75289508467238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 1.12.2019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zasebno varovanje</c:v>
                </c:pt>
                <c:pt idx="1">
                  <c:v>varnostnik</c:v>
                </c:pt>
                <c:pt idx="2">
                  <c:v>varnostni men.</c:v>
                </c:pt>
                <c:pt idx="3">
                  <c:v>operater VNC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738</c:v>
                </c:pt>
                <c:pt idx="1">
                  <c:v>627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 1.12.2020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7081792677396324E-3"/>
                  <c:y val="-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648282087999867E-3"/>
                  <c:y val="-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zasebno varovanje</c:v>
                </c:pt>
                <c:pt idx="1">
                  <c:v>varnostnik</c:v>
                </c:pt>
                <c:pt idx="2">
                  <c:v>varnostni men.</c:v>
                </c:pt>
                <c:pt idx="3">
                  <c:v>operater VNC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602</c:v>
                </c:pt>
                <c:pt idx="1">
                  <c:v>515</c:v>
                </c:pt>
                <c:pt idx="2">
                  <c:v>12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5744"/>
        <c:axId val="6257280"/>
      </c:barChart>
      <c:catAx>
        <c:axId val="62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57280"/>
        <c:crosses val="autoZero"/>
        <c:auto val="1"/>
        <c:lblAlgn val="ctr"/>
        <c:lblOffset val="100"/>
        <c:noMultiLvlLbl val="0"/>
      </c:catAx>
      <c:valAx>
        <c:axId val="62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0179295770071"/>
          <c:y val="0.22930557806873916"/>
          <c:w val="0.20389813328882753"/>
          <c:h val="0.41596020448131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22681223665534"/>
          <c:y val="3.0460803770776482E-2"/>
          <c:w val="0.66455571152873116"/>
          <c:h val="0.858327767494227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1.4216693756744534E-2"/>
                  <c:y val="-1.700789594917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752208624943465E-2"/>
                  <c:y val="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certifikati</c:v>
                </c:pt>
                <c:pt idx="2">
                  <c:v>sklepi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3096</c:v>
                </c:pt>
                <c:pt idx="2">
                  <c:v>383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5541734391861335E-3"/>
                  <c:y val="-1.700789594917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certifikati</c:v>
                </c:pt>
                <c:pt idx="2">
                  <c:v>sklepi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4688</c:v>
                </c:pt>
                <c:pt idx="2">
                  <c:v>536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296000"/>
        <c:axId val="35297920"/>
        <c:axId val="44801088"/>
      </c:bar3DChart>
      <c:catAx>
        <c:axId val="3529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97920"/>
        <c:crosses val="autoZero"/>
        <c:auto val="1"/>
        <c:lblAlgn val="ctr"/>
        <c:lblOffset val="100"/>
        <c:noMultiLvlLbl val="0"/>
      </c:catAx>
      <c:valAx>
        <c:axId val="3529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96000"/>
        <c:crosses val="autoZero"/>
        <c:crossBetween val="between"/>
      </c:valAx>
      <c:serAx>
        <c:axId val="4480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2979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485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9" tIns="43975" rIns="87949" bIns="43975" numCol="1" anchor="t" anchorCtr="0" compatLnSpc="1">
            <a:prstTxWarp prst="textNoShape">
              <a:avLst/>
            </a:prstTxWarp>
          </a:bodyPr>
          <a:lstStyle>
            <a:lvl1pPr defTabSz="878912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1"/>
            <a:ext cx="2944485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9" tIns="43975" rIns="87949" bIns="43975" numCol="1" anchor="t" anchorCtr="0" compatLnSpc="1">
            <a:prstTxWarp prst="textNoShape">
              <a:avLst/>
            </a:prstTxWarp>
          </a:bodyPr>
          <a:lstStyle>
            <a:lvl1pPr algn="r" defTabSz="878912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701"/>
            <a:ext cx="2944485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9" tIns="43975" rIns="87949" bIns="43975" numCol="1" anchor="b" anchorCtr="0" compatLnSpc="1">
            <a:prstTxWarp prst="textNoShape">
              <a:avLst/>
            </a:prstTxWarp>
          </a:bodyPr>
          <a:lstStyle>
            <a:lvl1pPr defTabSz="878912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09701"/>
            <a:ext cx="2944485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9" tIns="43975" rIns="87949" bIns="43975" numCol="1" anchor="b" anchorCtr="0" compatLnSpc="1">
            <a:prstTxWarp prst="textNoShape">
              <a:avLst/>
            </a:prstTxWarp>
          </a:bodyPr>
          <a:lstStyle>
            <a:lvl1pPr algn="r" defTabSz="878912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6D3313-F0CC-48D7-907C-8C9B7908D5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77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5E91-CE7E-49A2-AD6C-8251AC0636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C9F93-4653-41F5-BF4C-19DC46BAEE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B7E8-926D-4910-8A25-78B489ED9E1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9843-2B26-4917-A1EF-0ABA57C279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197F-6743-4830-A40C-9449D6D785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73BC-B241-419D-BFA0-7AD95508AA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2D72-32BC-4A8E-B010-2FE187A7F5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19A0-4B03-4BE3-AACC-35DB2679FB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59E0-15A1-44BC-AF5D-A627339C1A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FF4C-5958-4FCB-90CF-229DE658B33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59B3-38C1-4180-84E5-7D2D217F1A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86F2-C802-4751-A0BC-5EC11F92F6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D49DAC-33E7-43FB-B25C-C4D69CAAE3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van.arnic@ric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.si/kvalifikacije/izvajalci/javni_razpi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556793"/>
            <a:ext cx="7848600" cy="1944216"/>
          </a:xfrm>
        </p:spPr>
        <p:txBody>
          <a:bodyPr/>
          <a:lstStyle/>
          <a:p>
            <a:pPr algn="l" eaLnBrk="1" hangingPunct="1"/>
            <a:r>
              <a:rPr lang="sl-SI" sz="2800" b="1" dirty="0" smtClean="0">
                <a:solidFill>
                  <a:schemeClr val="accent2"/>
                </a:solidFill>
                <a:latin typeface="Arial Narrow" pitchFamily="34" charset="0"/>
              </a:rPr>
              <a:t>Register izvajalcev </a:t>
            </a:r>
            <a:br>
              <a:rPr lang="sl-SI" sz="2800" b="1" dirty="0" smtClean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sl-SI" sz="2800" b="1" dirty="0" smtClean="0">
                <a:solidFill>
                  <a:schemeClr val="accent2"/>
                </a:solidFill>
                <a:latin typeface="Arial Narrow" pitchFamily="34" charset="0"/>
              </a:rPr>
              <a:t>Statistika na področju zasebnega varovanja</a:t>
            </a:r>
            <a:br>
              <a:rPr lang="sl-SI" sz="2800" b="1" dirty="0" smtClean="0">
                <a:solidFill>
                  <a:schemeClr val="accent2"/>
                </a:solidFill>
                <a:latin typeface="Arial Narrow" pitchFamily="34" charset="0"/>
              </a:rPr>
            </a:br>
            <a:endParaRPr lang="sl-SI" sz="28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500438"/>
            <a:ext cx="5329237" cy="2952750"/>
          </a:xfrm>
        </p:spPr>
        <p:txBody>
          <a:bodyPr/>
          <a:lstStyle/>
          <a:p>
            <a:pPr algn="r" eaLnBrk="1" hangingPunct="1"/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		</a:t>
            </a:r>
          </a:p>
          <a:p>
            <a:pPr algn="r" eaLnBrk="1" hangingPunct="1"/>
            <a:endParaRPr lang="sl-SI" sz="14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algn="r" eaLnBrk="1" hangingPunct="1"/>
            <a:r>
              <a:rPr lang="sl-SI" sz="1400" b="1" dirty="0" smtClean="0">
                <a:solidFill>
                  <a:schemeClr val="accent2"/>
                </a:solidFill>
                <a:latin typeface="Arial Narrow" pitchFamily="34" charset="0"/>
              </a:rPr>
              <a:t>		Ljubljana, </a:t>
            </a:r>
            <a:r>
              <a:rPr lang="sl-SI" sz="1400" b="1" dirty="0" smtClean="0">
                <a:solidFill>
                  <a:schemeClr val="accent2"/>
                </a:solidFill>
                <a:latin typeface="Arial Narrow" pitchFamily="34" charset="0"/>
              </a:rPr>
              <a:t>2020</a:t>
            </a:r>
            <a:endParaRPr lang="sl-SI" sz="14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algn="r" eaLnBrk="1" hangingPunct="1"/>
            <a:r>
              <a:rPr lang="sl-SI" sz="1400" b="1" dirty="0" smtClean="0">
                <a:solidFill>
                  <a:schemeClr val="accent2"/>
                </a:solidFill>
                <a:latin typeface="Arial Narrow" pitchFamily="34" charset="0"/>
              </a:rPr>
              <a:t>Ivan Arnič</a:t>
            </a:r>
            <a:r>
              <a:rPr lang="sl-SI" sz="1600" dirty="0" smtClean="0">
                <a:solidFill>
                  <a:schemeClr val="accent2"/>
                </a:solidFill>
                <a:latin typeface="Arial Narrow" pitchFamily="34" charset="0"/>
              </a:rPr>
              <a:t>       </a:t>
            </a:r>
            <a:r>
              <a:rPr lang="sl-SI" dirty="0" smtClean="0">
                <a:solidFill>
                  <a:schemeClr val="accent2"/>
                </a:solidFill>
                <a:latin typeface="Arial Narrow" pitchFamily="34" charset="0"/>
              </a:rPr>
              <a:t>     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372100"/>
            <a:ext cx="124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115616" y="620688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Število podeljenih certifikatov leta 2019 in 2020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562054311"/>
              </p:ext>
            </p:extLst>
          </p:nvPr>
        </p:nvGraphicFramePr>
        <p:xfrm>
          <a:off x="1128514" y="1340768"/>
          <a:ext cx="777726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99592" y="58772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/>
              <a:t>Zaradi epidemije je bilo v letu 2020 izdanih </a:t>
            </a:r>
            <a:r>
              <a:rPr lang="sl-SI" b="0" dirty="0" smtClean="0"/>
              <a:t>13% </a:t>
            </a:r>
            <a:r>
              <a:rPr lang="sl-SI" b="0" dirty="0"/>
              <a:t>manj sklepov in podeljenih </a:t>
            </a:r>
            <a:r>
              <a:rPr lang="sl-SI" b="0" dirty="0" smtClean="0"/>
              <a:t>19% </a:t>
            </a:r>
            <a:r>
              <a:rPr lang="sl-SI" b="0" dirty="0"/>
              <a:t>manj </a:t>
            </a:r>
            <a:r>
              <a:rPr lang="sl-SI" b="0" dirty="0" smtClean="0"/>
              <a:t>certifikatov na področju zasebnega varovanja.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34726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13345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048052007"/>
              </p:ext>
            </p:extLst>
          </p:nvPr>
        </p:nvGraphicFramePr>
        <p:xfrm>
          <a:off x="1115616" y="1397000"/>
          <a:ext cx="727280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331640" y="692696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Primerjava med letoma 2019 in 2020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331640" y="55172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Zaradi epidemije je bilo v letu 2020 izdanih 29% manj sklepov in podeljenih 34% manj certifikatov.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41789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2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620688"/>
            <a:ext cx="7489452" cy="5168776"/>
          </a:xfrm>
        </p:spPr>
        <p:txBody>
          <a:bodyPr/>
          <a:lstStyle/>
          <a:p>
            <a:pPr algn="l" eaLnBrk="1" hangingPunct="1"/>
            <a:r>
              <a:rPr lang="sl-SI" sz="1400" b="1" dirty="0" smtClean="0">
                <a:solidFill>
                  <a:srgbClr val="00529B"/>
                </a:solidFill>
              </a:rPr>
              <a:t/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</a:t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                                                                             </a:t>
            </a: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3536703396"/>
              </p:ext>
            </p:extLst>
          </p:nvPr>
        </p:nvGraphicFramePr>
        <p:xfrm>
          <a:off x="1349376" y="1060673"/>
          <a:ext cx="6912768" cy="481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900113" y="5877272"/>
            <a:ext cx="799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Uspešnost za vsa preverjanja NPK v obdobju 2015-2020 je 84%.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12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428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900114" y="981075"/>
            <a:ext cx="6861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OPAŽANJA PRI USKLAJEVANJU KOMISIJ</a:t>
            </a:r>
          </a:p>
          <a:p>
            <a:endParaRPr lang="sl-SI" dirty="0"/>
          </a:p>
          <a:p>
            <a:pPr marL="342900" indent="-342900">
              <a:buFontTx/>
              <a:buChar char="-"/>
            </a:pPr>
            <a:r>
              <a:rPr lang="sl-SI" b="0" dirty="0" smtClean="0"/>
              <a:t>Poskušanje vplivanja na imenovanje komisij,.</a:t>
            </a:r>
          </a:p>
          <a:p>
            <a:pPr marL="342900" indent="-342900">
              <a:buFontTx/>
              <a:buChar char="-"/>
            </a:pPr>
            <a:endParaRPr lang="sl-SI" b="0" dirty="0" smtClean="0"/>
          </a:p>
          <a:p>
            <a:pPr marL="342900" indent="-342900">
              <a:buFontTx/>
              <a:buChar char="-"/>
            </a:pPr>
            <a:r>
              <a:rPr lang="sl-SI" b="0" dirty="0" smtClean="0"/>
              <a:t>Težave pri usklajevanju dopoldanskih terminov.</a:t>
            </a:r>
          </a:p>
          <a:p>
            <a:pPr marL="342900" indent="-342900">
              <a:buFontTx/>
              <a:buChar char="-"/>
            </a:pPr>
            <a:endParaRPr lang="sl-SI" b="0" dirty="0" smtClean="0"/>
          </a:p>
          <a:p>
            <a:pPr marL="342900" indent="-342900">
              <a:buFontTx/>
              <a:buChar char="-"/>
            </a:pPr>
            <a:r>
              <a:rPr lang="sl-SI" b="0" dirty="0" smtClean="0"/>
              <a:t>Težave pri usklajevanju, kadar več izvajalcev v istem obdobju razpiše roke.</a:t>
            </a:r>
          </a:p>
          <a:p>
            <a:pPr marL="342900" indent="-342900">
              <a:buFontTx/>
              <a:buChar char="-"/>
            </a:pPr>
            <a:endParaRPr lang="sl-SI" b="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17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6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4392612" cy="1008063"/>
          </a:xfrm>
        </p:spPr>
        <p:txBody>
          <a:bodyPr/>
          <a:lstStyle/>
          <a:p>
            <a:pPr algn="l" eaLnBrk="1" hangingPunct="1"/>
            <a:r>
              <a:rPr lang="sl-SI" sz="2400" b="1" smtClean="0">
                <a:solidFill>
                  <a:srgbClr val="00529B"/>
                </a:solidFill>
                <a:latin typeface="Arial Narrow" pitchFamily="34" charset="0"/>
              </a:rPr>
              <a:t/>
            </a:r>
            <a:br>
              <a:rPr lang="sl-SI" sz="2400" b="1" smtClean="0">
                <a:solidFill>
                  <a:srgbClr val="00529B"/>
                </a:solidFill>
                <a:latin typeface="Arial Narrow" pitchFamily="34" charset="0"/>
              </a:rPr>
            </a:br>
            <a:endParaRPr lang="sl-SI" sz="2400" b="1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sp>
        <p:nvSpPr>
          <p:cNvPr id="5632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85938" y="1412776"/>
            <a:ext cx="5665787" cy="18722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>HVALA ZA VAŠO POZORNOST.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2400" b="1" dirty="0" err="1" smtClean="0">
                <a:solidFill>
                  <a:srgbClr val="00529B"/>
                </a:solidFill>
                <a:latin typeface="Arial Narrow" pitchFamily="34" charset="0"/>
                <a:hlinkClick r:id="rId2"/>
              </a:rPr>
              <a:t>ivan.arnic@ric.si</a:t>
            </a:r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l-SI" sz="2400" dirty="0" smtClean="0">
              <a:latin typeface="Arial Narrow" pitchFamily="34" charset="0"/>
            </a:endParaRPr>
          </a:p>
        </p:txBody>
      </p:sp>
      <p:pic>
        <p:nvPicPr>
          <p:cNvPr id="56328" name="Picture 6" descr="ric_glava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6499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1196752"/>
            <a:ext cx="7174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REGISTER IZVAJALCEV</a:t>
            </a:r>
          </a:p>
          <a:p>
            <a:endParaRPr lang="sl-SI" b="0" dirty="0"/>
          </a:p>
          <a:p>
            <a:r>
              <a:rPr lang="sl-SI" b="0" dirty="0" smtClean="0"/>
              <a:t>V register izvajalcev  za preverjanje in potrjevanje NPK je vpisanih 115 izvajalcev.</a:t>
            </a:r>
          </a:p>
          <a:p>
            <a:endParaRPr lang="sl-SI" b="0" dirty="0" smtClean="0"/>
          </a:p>
          <a:p>
            <a:r>
              <a:rPr lang="sl-SI" b="0" dirty="0" smtClean="0"/>
              <a:t>Na  področju zasebnega varovanja je vpisanih 7 izvajalcev.</a:t>
            </a:r>
          </a:p>
          <a:p>
            <a:r>
              <a:rPr lang="sl-SI" b="0" dirty="0" smtClean="0"/>
              <a:t>Preverjanje in potrjevanje izvaja 6 izvajalcev.</a:t>
            </a:r>
          </a:p>
          <a:p>
            <a:endParaRPr lang="sl-SI" b="0" dirty="0"/>
          </a:p>
          <a:p>
            <a:r>
              <a:rPr lang="sl-SI" b="0" dirty="0" smtClean="0"/>
              <a:t>Vpis v register se opravi na podlagi predloga za vpis(javni poziv) ali na podlagi izbora na javnem razpisu.</a:t>
            </a:r>
          </a:p>
          <a:p>
            <a:endParaRPr lang="sl-SI" b="0" dirty="0"/>
          </a:p>
          <a:p>
            <a:r>
              <a:rPr lang="sl-SI" b="0" dirty="0">
                <a:hlinkClick r:id="rId3"/>
              </a:rPr>
              <a:t>http://www.ric.si/kvalifikacije/izvajalci/javni_razpis</a:t>
            </a:r>
            <a:r>
              <a:rPr lang="sl-SI" b="0" dirty="0" smtClean="0">
                <a:hlinkClick r:id="rId3"/>
              </a:rPr>
              <a:t>/</a:t>
            </a:r>
            <a:endParaRPr lang="sl-SI" b="0" dirty="0" smtClean="0"/>
          </a:p>
          <a:p>
            <a:endParaRPr lang="sl-SI" b="0" dirty="0"/>
          </a:p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725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5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56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latin typeface="Arial" charset="0"/>
            </a:endParaRPr>
          </a:p>
        </p:txBody>
      </p:sp>
      <p:sp>
        <p:nvSpPr>
          <p:cNvPr id="30758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9" name="Rectangle 9"/>
          <p:cNvSpPr>
            <a:spLocks noChangeArrowheads="1"/>
          </p:cNvSpPr>
          <p:nvPr/>
        </p:nvSpPr>
        <p:spPr bwMode="auto">
          <a:xfrm>
            <a:off x="0" y="470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6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49578191"/>
              </p:ext>
            </p:extLst>
          </p:nvPr>
        </p:nvGraphicFramePr>
        <p:xfrm>
          <a:off x="1524000" y="1556792"/>
          <a:ext cx="6096000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1259632" y="660351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ŠTEVILO PREVERJANJ IN POTRJEVANJ NPK OD 2015-2020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03648" y="59492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Do leta 2020 je bilo izdanih 7514 sklepov.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16708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6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7" name="Text Box 5"/>
          <p:cNvSpPr txBox="1">
            <a:spLocks noChangeArrowheads="1"/>
          </p:cNvSpPr>
          <p:nvPr/>
        </p:nvSpPr>
        <p:spPr bwMode="auto">
          <a:xfrm>
            <a:off x="1043608" y="908720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l-SI" dirty="0">
                <a:latin typeface="Arial" charset="0"/>
              </a:rPr>
              <a:t>DELEŽI PREVERJANJ IN </a:t>
            </a:r>
          </a:p>
          <a:p>
            <a:pPr marL="342900" indent="-342900">
              <a:spcBef>
                <a:spcPct val="50000"/>
              </a:spcBef>
            </a:pPr>
            <a:r>
              <a:rPr lang="sl-SI" dirty="0" smtClean="0">
                <a:latin typeface="Arial" charset="0"/>
              </a:rPr>
              <a:t>POTRJEVANJ </a:t>
            </a:r>
            <a:r>
              <a:rPr lang="sl-SI" dirty="0">
                <a:latin typeface="Arial" charset="0"/>
              </a:rPr>
              <a:t>NPK V LETU </a:t>
            </a:r>
            <a:r>
              <a:rPr lang="sl-SI" dirty="0" smtClean="0">
                <a:latin typeface="Arial" charset="0"/>
              </a:rPr>
              <a:t>2019</a:t>
            </a:r>
            <a:endParaRPr lang="sl-SI" dirty="0">
              <a:latin typeface="Arial" charset="0"/>
            </a:endParaRPr>
          </a:p>
        </p:txBody>
      </p:sp>
      <p:sp>
        <p:nvSpPr>
          <p:cNvPr id="20518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9" name="AutoShape 2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0" name="AutoShape 4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1" name="AutoShape 6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2" name="AutoShape 8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3" name="AutoShape 10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4" name="AutoShape 12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Objec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688381"/>
              </p:ext>
            </p:extLst>
          </p:nvPr>
        </p:nvGraphicFramePr>
        <p:xfrm>
          <a:off x="1763688" y="2132856"/>
          <a:ext cx="6696744" cy="357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5" name="PoljeZBesedilom 2"/>
          <p:cNvSpPr txBox="1">
            <a:spLocks noChangeArrowheads="1"/>
          </p:cNvSpPr>
          <p:nvPr/>
        </p:nvSpPr>
        <p:spPr bwMode="auto">
          <a:xfrm>
            <a:off x="1560513" y="5949950"/>
            <a:ext cx="4548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0" dirty="0"/>
              <a:t>V letu </a:t>
            </a:r>
            <a:r>
              <a:rPr lang="sl-SI" b="0" dirty="0" smtClean="0"/>
              <a:t>2019 je bilo izdanih 536 sklepov.</a:t>
            </a:r>
            <a:endParaRPr lang="sl-SI" b="0" dirty="0"/>
          </a:p>
        </p:txBody>
      </p:sp>
      <p:pic>
        <p:nvPicPr>
          <p:cNvPr id="20526" name="Picture 6" descr="ric_glava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5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56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latin typeface="Arial" charset="0"/>
            </a:endParaRPr>
          </a:p>
        </p:txBody>
      </p:sp>
      <p:sp>
        <p:nvSpPr>
          <p:cNvPr id="30757" name="Text Box 6"/>
          <p:cNvSpPr txBox="1">
            <a:spLocks noChangeArrowheads="1"/>
          </p:cNvSpPr>
          <p:nvPr/>
        </p:nvSpPr>
        <p:spPr bwMode="auto">
          <a:xfrm>
            <a:off x="879153" y="538956"/>
            <a:ext cx="6429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l-SI" sz="2800" dirty="0"/>
              <a:t>    </a:t>
            </a:r>
            <a:r>
              <a:rPr lang="sl-SI" dirty="0"/>
              <a:t>ŠTEVILO </a:t>
            </a:r>
            <a:r>
              <a:rPr lang="sl-SI" dirty="0" smtClean="0"/>
              <a:t>IZDANIH CERTIFIKATOV OD 2015-20</a:t>
            </a:r>
            <a:endParaRPr lang="sl-SI" dirty="0"/>
          </a:p>
        </p:txBody>
      </p:sp>
      <p:sp>
        <p:nvSpPr>
          <p:cNvPr id="30758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9" name="Rectangle 9"/>
          <p:cNvSpPr>
            <a:spLocks noChangeArrowheads="1"/>
          </p:cNvSpPr>
          <p:nvPr/>
        </p:nvSpPr>
        <p:spPr bwMode="auto">
          <a:xfrm>
            <a:off x="0" y="470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60" name="Text Box 10"/>
          <p:cNvSpPr txBox="1">
            <a:spLocks noChangeArrowheads="1"/>
          </p:cNvSpPr>
          <p:nvPr/>
        </p:nvSpPr>
        <p:spPr bwMode="auto">
          <a:xfrm>
            <a:off x="1475656" y="5589239"/>
            <a:ext cx="7064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b="0" dirty="0">
                <a:latin typeface="Arial" charset="0"/>
              </a:rPr>
              <a:t>Do leta </a:t>
            </a:r>
            <a:r>
              <a:rPr lang="sl-SI" b="0" dirty="0" smtClean="0">
                <a:latin typeface="Arial" charset="0"/>
              </a:rPr>
              <a:t>2020 </a:t>
            </a:r>
            <a:r>
              <a:rPr lang="sl-SI" b="0" dirty="0">
                <a:latin typeface="Arial" charset="0"/>
              </a:rPr>
              <a:t>je bilo </a:t>
            </a:r>
            <a:r>
              <a:rPr lang="sl-SI" b="0" dirty="0" smtClean="0">
                <a:latin typeface="Arial" charset="0"/>
              </a:rPr>
              <a:t>izdanih 101393 certifikatov</a:t>
            </a:r>
            <a:r>
              <a:rPr lang="sl-SI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sl-SI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6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065882076"/>
              </p:ext>
            </p:extLst>
          </p:nvPr>
        </p:nvGraphicFramePr>
        <p:xfrm>
          <a:off x="1524000" y="1397000"/>
          <a:ext cx="65763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9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042988" y="908050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DELEŽ CERTIFIKATOV V LETU </a:t>
            </a:r>
            <a:r>
              <a:rPr lang="sl-SI" dirty="0" smtClean="0"/>
              <a:t>2019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59498"/>
              </p:ext>
            </p:extLst>
          </p:nvPr>
        </p:nvGraphicFramePr>
        <p:xfrm>
          <a:off x="1187624" y="1556793"/>
          <a:ext cx="72728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90" name="PoljeZBesedilom 2"/>
          <p:cNvSpPr txBox="1">
            <a:spLocks noChangeArrowheads="1"/>
          </p:cNvSpPr>
          <p:nvPr/>
        </p:nvSpPr>
        <p:spPr bwMode="auto">
          <a:xfrm>
            <a:off x="2019463" y="5732463"/>
            <a:ext cx="6516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0" dirty="0">
                <a:latin typeface="+mj-lt"/>
              </a:rPr>
              <a:t>V </a:t>
            </a: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letu</a:t>
            </a:r>
            <a:r>
              <a:rPr lang="sl-SI" b="0" dirty="0">
                <a:latin typeface="+mj-lt"/>
              </a:rPr>
              <a:t> </a:t>
            </a:r>
            <a:r>
              <a:rPr lang="sl-SI" b="0" dirty="0" smtClean="0">
                <a:latin typeface="+mj-lt"/>
              </a:rPr>
              <a:t>2019 </a:t>
            </a:r>
            <a:r>
              <a:rPr lang="sl-SI" b="0" dirty="0">
                <a:latin typeface="+mj-lt"/>
              </a:rPr>
              <a:t>je bilo </a:t>
            </a:r>
            <a:r>
              <a:rPr lang="sl-SI" b="0" dirty="0" smtClean="0">
                <a:latin typeface="+mj-lt"/>
              </a:rPr>
              <a:t>podeljenih 4688 </a:t>
            </a:r>
            <a:r>
              <a:rPr lang="sl-SI" b="0" dirty="0">
                <a:latin typeface="+mj-lt"/>
              </a:rPr>
              <a:t>certifikatov.</a:t>
            </a:r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5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042988" y="908050"/>
            <a:ext cx="604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Izdani sklepi na področju zasebnega varovanja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1939458203"/>
              </p:ext>
            </p:extLst>
          </p:nvPr>
        </p:nvGraphicFramePr>
        <p:xfrm>
          <a:off x="1475656" y="1844824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27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042988" y="908050"/>
            <a:ext cx="721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Podeljeni certifikati na področju zasebnega varovanja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1157026057"/>
              </p:ext>
            </p:extLst>
          </p:nvPr>
        </p:nvGraphicFramePr>
        <p:xfrm>
          <a:off x="1259632" y="177281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4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042988" y="908050"/>
            <a:ext cx="604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Število izdanih </a:t>
            </a:r>
            <a:r>
              <a:rPr lang="sl-SI" dirty="0" smtClean="0"/>
              <a:t>sklepov v letu 2019 in 2020 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4189280969"/>
              </p:ext>
            </p:extLst>
          </p:nvPr>
        </p:nvGraphicFramePr>
        <p:xfrm>
          <a:off x="1115616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72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rgbClr val="00529B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rgbClr val="00529B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267</Words>
  <Application>Microsoft Office PowerPoint</Application>
  <PresentationFormat>Diaprojekcija na zaslonu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Default Design</vt:lpstr>
      <vt:lpstr>Register izvajalcev  Statistika na področju zasebnega varovanja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                                                                           </vt:lpstr>
      <vt:lpstr>PowerPointova predstavitev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pc</dc:creator>
  <cp:lastModifiedBy>Ivan Arnic</cp:lastModifiedBy>
  <cp:revision>248</cp:revision>
  <cp:lastPrinted>2019-04-17T05:23:50Z</cp:lastPrinted>
  <dcterms:created xsi:type="dcterms:W3CDTF">2008-10-10T10:46:51Z</dcterms:created>
  <dcterms:modified xsi:type="dcterms:W3CDTF">2020-11-30T07:59:28Z</dcterms:modified>
</cp:coreProperties>
</file>