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298" r:id="rId6"/>
    <p:sldId id="304" r:id="rId7"/>
    <p:sldId id="305" r:id="rId8"/>
    <p:sldId id="303" r:id="rId9"/>
    <p:sldId id="267" r:id="rId10"/>
    <p:sldId id="296" r:id="rId11"/>
    <p:sldId id="293" r:id="rId12"/>
  </p:sldIdLst>
  <p:sldSz cx="12188825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da Gartner" initials="MG" lastIdx="16" clrIdx="0">
    <p:extLst>
      <p:ext uri="{19B8F6BF-5375-455C-9EA6-DF929625EA0E}">
        <p15:presenceInfo xmlns:p15="http://schemas.microsoft.com/office/powerpoint/2012/main" userId="S-1-5-21-2043430618-2407129832-2781068167-4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ematski slog 2 – poudarek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9" autoAdjust="0"/>
    <p:restoredTop sz="86433" autoAdjust="0"/>
  </p:normalViewPr>
  <p:slideViewPr>
    <p:cSldViewPr snapToGrid="0">
      <p:cViewPr>
        <p:scale>
          <a:sx n="64" d="100"/>
          <a:sy n="64" d="100"/>
        </p:scale>
        <p:origin x="1040" y="-80"/>
      </p:cViewPr>
      <p:guideLst>
        <p:guide orient="horz" pos="1057"/>
        <p:guide pos="5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261BB364-13B3-4017-8541-75436BF7182E}" type="datetimeFigureOut">
              <a:rPr lang="sl-SI" smtClean="0"/>
              <a:t>28.01.2021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6DD850CF-2732-41A0-BE3A-7A39EC7BB2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94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77" cy="49569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010" y="1"/>
            <a:ext cx="2946571" cy="49569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F73E7651-A2BC-4329-824C-6CAAD11C44FC}" type="datetimeFigureOut">
              <a:rPr lang="sl-SI" smtClean="0"/>
              <a:t>28.01.2021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0314" y="4752115"/>
            <a:ext cx="5438140" cy="3888728"/>
          </a:xfrm>
          <a:prstGeom prst="rect">
            <a:avLst/>
          </a:prstGeom>
        </p:spPr>
        <p:txBody>
          <a:bodyPr vert="horz" lIns="91824" tIns="45912" rIns="91824" bIns="45912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8559"/>
            <a:ext cx="2945477" cy="49569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010" y="9378559"/>
            <a:ext cx="2946571" cy="49569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90683950-DB96-4918-B5A7-1D68C2DD83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2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45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240">
              <a:defRPr/>
            </a:pPr>
            <a:endParaRPr lang="sl-SI" dirty="0">
              <a:ea typeface="+mn-lt"/>
              <a:cs typeface="+mn-lt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4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240">
              <a:defRPr/>
            </a:pPr>
            <a:endParaRPr lang="sl-SI" dirty="0">
              <a:ea typeface="+mn-lt"/>
              <a:cs typeface="+mn-lt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05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240">
              <a:defRPr/>
            </a:pPr>
            <a:endParaRPr lang="sl-SI" dirty="0">
              <a:ea typeface="+mn-lt"/>
              <a:cs typeface="+mn-lt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55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i="1" dirty="0">
              <a:cs typeface="Calibri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3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9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0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vetla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vetla-naslovnic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235" y="3485297"/>
            <a:ext cx="9516597" cy="283548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234" y="4568177"/>
            <a:ext cx="9516597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14" y="6055479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1" y="1929425"/>
            <a:ext cx="10491613" cy="376156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8332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20" y="606168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30065" y="1929426"/>
            <a:ext cx="4941555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422567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0125" y="1928813"/>
            <a:ext cx="5091113" cy="3727450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6138863" y="2246313"/>
            <a:ext cx="5032375" cy="3597275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124228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43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5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4723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6B4B-4A22-DA4F-9BD6-6E6138007F15}" type="datetimeFigureOut">
              <a:t>28.01.2021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B08D-B30C-F24C-AEB4-DA720080FC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5" r:id="rId5"/>
    <p:sldLayoutId id="2147483666" r:id="rId6"/>
    <p:sldLayoutId id="21474836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psl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k.si/" TargetMode="External"/><Relationship Id="rId4" Type="http://schemas.openxmlformats.org/officeDocument/2006/relationships/hyperlink" Target="http://www.npk.s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la-naslovnic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9" y="1786"/>
            <a:ext cx="12188825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479" y="2783393"/>
            <a:ext cx="8937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chemeClr val="accent5"/>
                </a:solidFill>
                <a:latin typeface="Century Gothic"/>
                <a:cs typeface="Century Gothic"/>
              </a:rPr>
              <a:t>CPI - Center RS za poklicno izobraževanje</a:t>
            </a:r>
          </a:p>
          <a:p>
            <a:endParaRPr lang="sl-SI" sz="6000" dirty="0">
              <a:solidFill>
                <a:schemeClr val="accent5"/>
              </a:solidFill>
              <a:latin typeface="Century Gothic"/>
              <a:cs typeface="Century Gothic"/>
            </a:endParaRPr>
          </a:p>
          <a:p>
            <a:pPr algn="ctr"/>
            <a:r>
              <a:rPr lang="sl-SI" dirty="0">
                <a:solidFill>
                  <a:schemeClr val="accent5"/>
                </a:solidFill>
                <a:latin typeface="Century Gothic"/>
                <a:cs typeface="Century Gothic"/>
              </a:rPr>
              <a:t>mag. Barbara Velkov Rozman</a:t>
            </a:r>
          </a:p>
          <a:p>
            <a:pPr algn="ctr"/>
            <a:r>
              <a:rPr lang="sl-SI" dirty="0">
                <a:solidFill>
                  <a:schemeClr val="accent5"/>
                </a:solidFill>
                <a:latin typeface="Century Gothic"/>
                <a:cs typeface="Century Gothic"/>
              </a:rPr>
              <a:t>Središče za razvoj poklicnih kvalifikacij</a:t>
            </a:r>
            <a:endParaRPr lang="en-US" dirty="0">
              <a:solidFill>
                <a:schemeClr val="accent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972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59"/>
            <a:ext cx="10491613" cy="1391575"/>
          </a:xfrm>
        </p:spPr>
        <p:txBody>
          <a:bodyPr>
            <a:normAutofit fontScale="90000"/>
          </a:bodyPr>
          <a:lstStyle/>
          <a:p>
            <a:r>
              <a:rPr lang="sl-SI" dirty="0"/>
              <a:t>Revizija kataloga standardov strokovnih znanj in spretnosti (katalog za NPK) na področju Tolmačenja SZJ – 2018/2019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BB231D0-9172-43A2-937D-ADF25BA657BA}"/>
              </a:ext>
            </a:extLst>
          </p:cNvPr>
          <p:cNvSpPr txBox="1">
            <a:spLocks/>
          </p:cNvSpPr>
          <p:nvPr/>
        </p:nvSpPr>
        <p:spPr>
          <a:xfrm>
            <a:off x="5891812" y="1809949"/>
            <a:ext cx="5346331" cy="4227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20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07A579-3823-4AD8-A575-AB9359BB3366}"/>
              </a:ext>
            </a:extLst>
          </p:cNvPr>
          <p:cNvSpPr txBox="1">
            <a:spLocks/>
          </p:cNvSpPr>
          <p:nvPr/>
        </p:nvSpPr>
        <p:spPr>
          <a:xfrm>
            <a:off x="840811" y="2314937"/>
            <a:ext cx="10896873" cy="379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 i="1" dirty="0">
                <a:solidFill>
                  <a:schemeClr val="accent2"/>
                </a:solidFill>
                <a:ea typeface="+mn-lt"/>
                <a:cs typeface="+mn-lt"/>
              </a:rPr>
              <a:t>V preteklem katalogu:</a:t>
            </a:r>
            <a:endParaRPr lang="sl-SI" sz="1800" dirty="0">
              <a:solidFill>
                <a:schemeClr val="accent2"/>
              </a:solidFill>
            </a:endParaRPr>
          </a:p>
          <a:p>
            <a:r>
              <a:rPr lang="sl-SI" sz="1800" dirty="0"/>
              <a:t>Vsaj srednja strokovna ali splošna izobrazba,</a:t>
            </a:r>
          </a:p>
          <a:p>
            <a:r>
              <a:rPr lang="sl-SI" sz="1800" dirty="0"/>
              <a:t>3 leta izkušenj o uporabi slovenskega znakovnega jezika (formalno ali neformalno potrdilo) ali pridobljen certifikat za NPK Asistent / asistentka za komunikacijo slovenskem znakovnem jeziku</a:t>
            </a:r>
          </a:p>
          <a:p>
            <a:r>
              <a:rPr lang="sl-SI" sz="1800" dirty="0"/>
              <a:t>zdravniško potrdilo o ustreznem zdravstvenem stanju (zdrav sluh, govor, zdravi prsti, roke).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sl-SI" sz="1800" b="1" i="1" dirty="0">
                <a:solidFill>
                  <a:schemeClr val="accent2"/>
                </a:solidFill>
                <a:ea typeface="+mn-lt"/>
                <a:cs typeface="+mn-lt"/>
              </a:rPr>
              <a:t>Sprememba točke 2.2 v katalogih – Posebni pogoji:</a:t>
            </a:r>
          </a:p>
          <a:p>
            <a:r>
              <a:rPr lang="sl-SI" sz="1800" dirty="0"/>
              <a:t>najmanj srednja ali srednja strokovna izobrazba in</a:t>
            </a:r>
          </a:p>
          <a:p>
            <a:r>
              <a:rPr lang="sl-SI" sz="1800" dirty="0"/>
              <a:t>najmanj tri leta izkušenj uporabe slovenskega znakovnega jezika, ki jih kandidat dokazuje s formalnim ali neformalnim potrdilom.</a:t>
            </a:r>
          </a:p>
        </p:txBody>
      </p:sp>
    </p:spTree>
    <p:extLst>
      <p:ext uri="{BB962C8B-B14F-4D97-AF65-F5344CB8AC3E}">
        <p14:creationId xmlns:p14="http://schemas.microsoft.com/office/powerpoint/2010/main" val="437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59"/>
            <a:ext cx="10491613" cy="1391575"/>
          </a:xfrm>
        </p:spPr>
        <p:txBody>
          <a:bodyPr>
            <a:normAutofit/>
          </a:bodyPr>
          <a:lstStyle/>
          <a:p>
            <a:r>
              <a:rPr lang="sl-SI" dirty="0"/>
              <a:t>Revizija PS in kataloga za NPK na področju Tolmačenja SZJ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BB231D0-9172-43A2-937D-ADF25BA657BA}"/>
              </a:ext>
            </a:extLst>
          </p:cNvPr>
          <p:cNvSpPr txBox="1">
            <a:spLocks/>
          </p:cNvSpPr>
          <p:nvPr/>
        </p:nvSpPr>
        <p:spPr>
          <a:xfrm>
            <a:off x="5891812" y="1809949"/>
            <a:ext cx="5346331" cy="4227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20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07A579-3823-4AD8-A575-AB9359BB3366}"/>
              </a:ext>
            </a:extLst>
          </p:cNvPr>
          <p:cNvSpPr txBox="1">
            <a:spLocks/>
          </p:cNvSpPr>
          <p:nvPr/>
        </p:nvSpPr>
        <p:spPr>
          <a:xfrm>
            <a:off x="821551" y="2641412"/>
            <a:ext cx="10896873" cy="2591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>
                <a:solidFill>
                  <a:schemeClr val="accent2"/>
                </a:solidFill>
              </a:rPr>
              <a:t>Ključne spremembe:</a:t>
            </a:r>
          </a:p>
          <a:p>
            <a:pPr marL="0" indent="0">
              <a:buNone/>
            </a:pPr>
            <a:r>
              <a:rPr lang="sl-SI" sz="1600" dirty="0"/>
              <a:t>Z revizijo kataloga se kot pogoj, ki ga mora imeti oseba, ki želi pridobiti poklicno kvalifikacijo, črta:</a:t>
            </a:r>
          </a:p>
          <a:p>
            <a:pPr marL="571500" lvl="1" indent="-171450">
              <a:buFontTx/>
              <a:buChar char="-"/>
            </a:pPr>
            <a:r>
              <a:rPr lang="sl-SI" sz="1600" dirty="0"/>
              <a:t>zdravniško potrdilo o ustreznem zdravstvenem stanju</a:t>
            </a:r>
          </a:p>
          <a:p>
            <a:pPr marL="571500" lvl="1" indent="-171450">
              <a:buFontTx/>
              <a:buChar char="-"/>
            </a:pPr>
            <a:r>
              <a:rPr lang="sl-SI" sz="1600" dirty="0">
                <a:solidFill>
                  <a:prstClr val="black"/>
                </a:solidFill>
              </a:rPr>
              <a:t>pridobljen certifikat za NPK Asistent / asistentka za komunikacijo slovenskem znakovnem jeziku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dirty="0">
                <a:solidFill>
                  <a:srgbClr val="F0863A"/>
                </a:solidFill>
              </a:rPr>
              <a:t>Druge spremembe:</a:t>
            </a:r>
          </a:p>
          <a:p>
            <a:pPr marL="685800" lvl="1"/>
            <a:r>
              <a:rPr lang="sl-SI" sz="1600" dirty="0"/>
              <a:t>Metodološke posodobitve zapisa znanj, spretnosti in kompetenc, načina in meril preverjanja</a:t>
            </a:r>
          </a:p>
          <a:p>
            <a:pPr marL="400050" lvl="1" indent="0">
              <a:buNone/>
            </a:pPr>
            <a:endParaRPr lang="sl-SI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59"/>
            <a:ext cx="9408475" cy="1391575"/>
          </a:xfrm>
        </p:spPr>
        <p:txBody>
          <a:bodyPr>
            <a:normAutofit/>
          </a:bodyPr>
          <a:lstStyle/>
          <a:p>
            <a:r>
              <a:rPr lang="sl-SI" dirty="0"/>
              <a:t>Število pridobljenih certifikatov na področju Tolmačenja SZJ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BB231D0-9172-43A2-937D-ADF25BA657BA}"/>
              </a:ext>
            </a:extLst>
          </p:cNvPr>
          <p:cNvSpPr txBox="1">
            <a:spLocks/>
          </p:cNvSpPr>
          <p:nvPr/>
        </p:nvSpPr>
        <p:spPr>
          <a:xfrm>
            <a:off x="5891812" y="1809949"/>
            <a:ext cx="5346331" cy="4227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20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07A579-3823-4AD8-A575-AB9359BB3366}"/>
              </a:ext>
            </a:extLst>
          </p:cNvPr>
          <p:cNvSpPr txBox="1">
            <a:spLocks/>
          </p:cNvSpPr>
          <p:nvPr/>
        </p:nvSpPr>
        <p:spPr>
          <a:xfrm>
            <a:off x="821551" y="2641412"/>
            <a:ext cx="10896873" cy="2694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l-SI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AC3892F-F6BA-40E7-9250-F7ED3E782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73762"/>
              </p:ext>
            </p:extLst>
          </p:nvPr>
        </p:nvGraphicFramePr>
        <p:xfrm>
          <a:off x="964320" y="2381741"/>
          <a:ext cx="9655276" cy="2094518"/>
        </p:xfrm>
        <a:graphic>
          <a:graphicData uri="http://schemas.openxmlformats.org/drawingml/2006/table">
            <a:tbl>
              <a:tblPr/>
              <a:tblGrid>
                <a:gridCol w="1610358">
                  <a:extLst>
                    <a:ext uri="{9D8B030D-6E8A-4147-A177-3AD203B41FA5}">
                      <a16:colId xmlns:a16="http://schemas.microsoft.com/office/drawing/2014/main" val="2874102287"/>
                    </a:ext>
                  </a:extLst>
                </a:gridCol>
                <a:gridCol w="1610358">
                  <a:extLst>
                    <a:ext uri="{9D8B030D-6E8A-4147-A177-3AD203B41FA5}">
                      <a16:colId xmlns:a16="http://schemas.microsoft.com/office/drawing/2014/main" val="2815770775"/>
                    </a:ext>
                  </a:extLst>
                </a:gridCol>
                <a:gridCol w="1610358">
                  <a:extLst>
                    <a:ext uri="{9D8B030D-6E8A-4147-A177-3AD203B41FA5}">
                      <a16:colId xmlns:a16="http://schemas.microsoft.com/office/drawing/2014/main" val="2101428613"/>
                    </a:ext>
                  </a:extLst>
                </a:gridCol>
                <a:gridCol w="1610358">
                  <a:extLst>
                    <a:ext uri="{9D8B030D-6E8A-4147-A177-3AD203B41FA5}">
                      <a16:colId xmlns:a16="http://schemas.microsoft.com/office/drawing/2014/main" val="475025613"/>
                    </a:ext>
                  </a:extLst>
                </a:gridCol>
                <a:gridCol w="1610358">
                  <a:extLst>
                    <a:ext uri="{9D8B030D-6E8A-4147-A177-3AD203B41FA5}">
                      <a16:colId xmlns:a16="http://schemas.microsoft.com/office/drawing/2014/main" val="2492425407"/>
                    </a:ext>
                  </a:extLst>
                </a:gridCol>
                <a:gridCol w="1603486">
                  <a:extLst>
                    <a:ext uri="{9D8B030D-6E8A-4147-A177-3AD203B41FA5}">
                      <a16:colId xmlns:a16="http://schemas.microsoft.com/office/drawing/2014/main" val="2992835449"/>
                    </a:ext>
                  </a:extLst>
                </a:gridCol>
              </a:tblGrid>
              <a:tr h="302804">
                <a:tc>
                  <a:txBody>
                    <a:bodyPr/>
                    <a:lstStyle/>
                    <a:p>
                      <a:pPr algn="l"/>
                      <a:r>
                        <a:rPr lang="sl-SI" sz="900" b="1">
                          <a:solidFill>
                            <a:srgbClr val="FFFFFF"/>
                          </a:solidFill>
                          <a:effectLst/>
                        </a:rPr>
                        <a:t>Razrez po NPK</a:t>
                      </a:r>
                    </a:p>
                  </a:txBody>
                  <a:tcPr marL="93458" marR="93458" marT="84112" marB="841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900" b="1" dirty="0" err="1">
                          <a:solidFill>
                            <a:srgbClr val="FFFFFF"/>
                          </a:solidFill>
                          <a:effectLst/>
                        </a:rPr>
                        <a:t>SteviloPreverjanj</a:t>
                      </a:r>
                      <a:endParaRPr lang="sl-SI" sz="9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3458" marR="93458" marT="84112" marB="841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900" b="1">
                          <a:solidFill>
                            <a:srgbClr val="FFFFFF"/>
                          </a:solidFill>
                          <a:effectLst/>
                        </a:rPr>
                        <a:t>Kandidatov</a:t>
                      </a:r>
                    </a:p>
                  </a:txBody>
                  <a:tcPr marL="93458" marR="93458" marT="84112" marB="841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900" b="1">
                          <a:solidFill>
                            <a:srgbClr val="FFFFFF"/>
                          </a:solidFill>
                          <a:effectLst/>
                        </a:rPr>
                        <a:t>Uspešnih potrjevanje</a:t>
                      </a:r>
                    </a:p>
                  </a:txBody>
                  <a:tcPr marL="93458" marR="93458" marT="84112" marB="841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900" b="1">
                          <a:solidFill>
                            <a:srgbClr val="FFFFFF"/>
                          </a:solidFill>
                          <a:effectLst/>
                        </a:rPr>
                        <a:t>Uspešnih preverjanje</a:t>
                      </a:r>
                    </a:p>
                  </a:txBody>
                  <a:tcPr marL="93458" marR="93458" marT="84112" marB="841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900" b="1">
                          <a:solidFill>
                            <a:srgbClr val="FFFFFF"/>
                          </a:solidFill>
                          <a:effectLst/>
                        </a:rPr>
                        <a:t>Št. certifikatov</a:t>
                      </a:r>
                    </a:p>
                  </a:txBody>
                  <a:tcPr marL="93458" marR="93458" marT="84112" marB="841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07379"/>
                  </a:ext>
                </a:extLst>
              </a:tr>
              <a:tr h="497196"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Tolmač/tolmačica slovenskega znakovnega jezika (7620.002.6.1) (pretekli)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05607"/>
                  </a:ext>
                </a:extLst>
              </a:tr>
              <a:tr h="497196"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Tolmač/tolmačica slovenskega znakovnega jezika (7756558011) (pretekli)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4674"/>
                  </a:ext>
                </a:extLst>
              </a:tr>
              <a:tr h="497196"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Tolmač/ica slovenskega znakovnega jezika (0613188011)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9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70093" marR="23364" marT="46729" marB="467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911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9B2F668-8BA7-46E4-9037-FE9803ACE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73393"/>
            <a:ext cx="10728397" cy="6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044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1B1B4-2214-490E-9BD8-54610054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Evalvacija osebne zbirne mape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70E0E9-3DD0-4A17-9964-5AB38EAB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Cilj: analiza in ocena primernosti obstoječih kriterijev za presojo dokazil</a:t>
            </a:r>
          </a:p>
          <a:p>
            <a:r>
              <a:rPr lang="sl-SI" dirty="0"/>
              <a:t>V letu 2020 izvedli 24 intervjujev s člani komisij</a:t>
            </a:r>
          </a:p>
          <a:p>
            <a:r>
              <a:rPr lang="sl-SI" dirty="0"/>
              <a:t>V letu 2021: analiza intervjujev</a:t>
            </a:r>
          </a:p>
          <a:p>
            <a:r>
              <a:rPr lang="sl-SI" dirty="0"/>
              <a:t>Rezultat: pripraviti posodobljene kriterije, ki bodo članom komisij omogočili bolj strukturirano in objektivno vrednotenje dokazil v osebni zbirni mapi.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9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Baza NRP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sl-SI"/>
          </a:p>
          <a:p>
            <a:pPr>
              <a:buFont typeface="Arial"/>
              <a:buChar char="•"/>
            </a:pPr>
            <a:endParaRPr lang="sl-SI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6F53F12-8BAA-434B-A2B2-E80179F1F73C}"/>
              </a:ext>
            </a:extLst>
          </p:cNvPr>
          <p:cNvSpPr txBox="1">
            <a:spLocks/>
          </p:cNvSpPr>
          <p:nvPr/>
        </p:nvSpPr>
        <p:spPr>
          <a:xfrm>
            <a:off x="1008801" y="2081825"/>
            <a:ext cx="10491613" cy="3761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Urejena dostopnost po Zakonu o dostopnosti spletišč in mobilnih aplikacij </a:t>
            </a:r>
          </a:p>
          <a:p>
            <a:r>
              <a:rPr lang="sl-SI" dirty="0"/>
              <a:t>Urejeno glede na GDPR odredbo</a:t>
            </a:r>
          </a:p>
          <a:p>
            <a:r>
              <a:rPr lang="sl-SI" dirty="0"/>
              <a:t>Vse informacije o certifikatnem sistemu na enem mestu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153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20 let sistema NPK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sl-SI" dirty="0"/>
          </a:p>
          <a:p>
            <a:r>
              <a:rPr lang="sl-SI" dirty="0"/>
              <a:t>Uradna otvoritev prenovljenega NRP-ja s predstavitvijo ključnih novosti (decembra 2020)</a:t>
            </a:r>
          </a:p>
          <a:p>
            <a:r>
              <a:rPr lang="sl-SI" dirty="0">
                <a:hlinkClick r:id="rId3"/>
              </a:rPr>
              <a:t>www.nrpslo.org</a:t>
            </a:r>
            <a:endParaRPr lang="sl-SI" dirty="0"/>
          </a:p>
          <a:p>
            <a:r>
              <a:rPr lang="sl-SI" dirty="0">
                <a:hlinkClick r:id="rId4"/>
              </a:rPr>
              <a:t>www.npk.si</a:t>
            </a:r>
            <a:endParaRPr lang="sl-SI" dirty="0"/>
          </a:p>
          <a:p>
            <a:r>
              <a:rPr lang="sl-SI" dirty="0">
                <a:hlinkClick r:id="rId5"/>
              </a:rPr>
              <a:t>www.nok.si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799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847" y="949235"/>
            <a:ext cx="5352811" cy="4589417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HVALA ZA POZORNOST!</a:t>
            </a:r>
            <a:br>
              <a:rPr lang="sl-SI" dirty="0"/>
            </a:br>
            <a:r>
              <a:rPr lang="sl-SI" sz="1800" dirty="0"/>
              <a:t>Dodatne informacije</a:t>
            </a:r>
            <a:br>
              <a:rPr lang="sl-SI" sz="1800" dirty="0"/>
            </a:br>
            <a:r>
              <a:rPr lang="sl-SI" sz="1800" dirty="0"/>
              <a:t>www.cpi.si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66" y="1010196"/>
            <a:ext cx="5409906" cy="4528456"/>
          </a:xfrm>
        </p:spPr>
      </p:pic>
    </p:spTree>
    <p:extLst>
      <p:ext uri="{BB962C8B-B14F-4D97-AF65-F5344CB8AC3E}">
        <p14:creationId xmlns:p14="http://schemas.microsoft.com/office/powerpoint/2010/main" val="29883375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5">
      <a:dk1>
        <a:sysClr val="windowText" lastClr="000000"/>
      </a:dk1>
      <a:lt1>
        <a:sysClr val="window" lastClr="FFFFFF"/>
      </a:lt1>
      <a:dk2>
        <a:srgbClr val="645F59"/>
      </a:dk2>
      <a:lt2>
        <a:srgbClr val="B6B1A6"/>
      </a:lt2>
      <a:accent1>
        <a:srgbClr val="AD958C"/>
      </a:accent1>
      <a:accent2>
        <a:srgbClr val="F0863A"/>
      </a:accent2>
      <a:accent3>
        <a:srgbClr val="E8610B"/>
      </a:accent3>
      <a:accent4>
        <a:srgbClr val="545B6E"/>
      </a:accent4>
      <a:accent5>
        <a:srgbClr val="06385F"/>
      </a:accent5>
      <a:accent6>
        <a:srgbClr val="011E3B"/>
      </a:accent6>
      <a:hlink>
        <a:srgbClr val="06385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E8B8FC811ACC4C8A1F9C216BF56C31" ma:contentTypeVersion="5" ma:contentTypeDescription="Ustvari nov dokument." ma:contentTypeScope="" ma:versionID="29053c55bd9a282b3ac8b0060d591ac4">
  <xsd:schema xmlns:xsd="http://www.w3.org/2001/XMLSchema" xmlns:xs="http://www.w3.org/2001/XMLSchema" xmlns:p="http://schemas.microsoft.com/office/2006/metadata/properties" xmlns:ns3="3d90f0b3-455b-440c-a198-6f4d44c62df8" targetNamespace="http://schemas.microsoft.com/office/2006/metadata/properties" ma:root="true" ma:fieldsID="8e0a36f41f12a0351608548950e01b6d" ns3:_="">
    <xsd:import namespace="3d90f0b3-455b-440c-a198-6f4d44c62d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0f0b3-455b-440c-a198-6f4d44c62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CD02B-069B-4BE9-B4DD-574D8DF0D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A3874C-67CD-4CC4-9B5C-D495A4A59C7D}">
  <ds:schemaRefs>
    <ds:schemaRef ds:uri="3d90f0b3-455b-440c-a198-6f4d44c62df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1DEA0B-F6DC-4128-91F3-D83585A12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90f0b3-455b-440c-a198-6f4d44c62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CPI_ppt_template_masters</Template>
  <TotalTime>1341</TotalTime>
  <Words>392</Words>
  <Application>Microsoft Office PowerPoint</Application>
  <PresentationFormat>Po meri</PresentationFormat>
  <Paragraphs>70</Paragraphs>
  <Slides>8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Lucida Grande</vt:lpstr>
      <vt:lpstr>Montserrat</vt:lpstr>
      <vt:lpstr>Default Theme</vt:lpstr>
      <vt:lpstr>PowerPointova predstavitev</vt:lpstr>
      <vt:lpstr>Revizija kataloga standardov strokovnih znanj in spretnosti (katalog za NPK) na področju Tolmačenja SZJ – 2018/2019</vt:lpstr>
      <vt:lpstr>Revizija PS in kataloga za NPK na področju Tolmačenja SZJ</vt:lpstr>
      <vt:lpstr>Število pridobljenih certifikatov na področju Tolmačenja SZJ</vt:lpstr>
      <vt:lpstr>Evalvacija osebne zbirne mape</vt:lpstr>
      <vt:lpstr>Baza NRP</vt:lpstr>
      <vt:lpstr>20 let sistema NPK</vt:lpstr>
      <vt:lpstr>HVALA ZA POZORNOST! Dodatne informacije www.cpi.si</vt:lpstr>
    </vt:vector>
  </TitlesOfParts>
  <Company>CPI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Damjan</dc:creator>
  <cp:lastModifiedBy>Barbara Velkov</cp:lastModifiedBy>
  <cp:revision>114</cp:revision>
  <cp:lastPrinted>2021-01-28T14:00:39Z</cp:lastPrinted>
  <dcterms:created xsi:type="dcterms:W3CDTF">2020-01-09T14:10:33Z</dcterms:created>
  <dcterms:modified xsi:type="dcterms:W3CDTF">2021-01-28T14:42:47Z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0x01010013E8B8FC811ACC4C8A1F9C216BF56C31</vt:lpwstr>
  </property>
</Properties>
</file>