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4" r:id="rId5"/>
    <p:sldId id="298" r:id="rId6"/>
    <p:sldId id="304" r:id="rId7"/>
    <p:sldId id="305" r:id="rId8"/>
    <p:sldId id="303" r:id="rId9"/>
    <p:sldId id="267" r:id="rId10"/>
    <p:sldId id="296" r:id="rId11"/>
    <p:sldId id="293" r:id="rId12"/>
  </p:sldIdLst>
  <p:sldSz cx="12188825" cy="6858000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57">
          <p15:clr>
            <a:srgbClr val="A4A3A4"/>
          </p15:clr>
        </p15:guide>
        <p15:guide id="2" pos="59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jda Gartner" initials="MG" lastIdx="16" clrIdx="0">
    <p:extLst>
      <p:ext uri="{19B8F6BF-5375-455C-9EA6-DF929625EA0E}">
        <p15:presenceInfo xmlns:p15="http://schemas.microsoft.com/office/powerpoint/2012/main" userId="S-1-5-21-2043430618-2407129832-2781068167-47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rednji slog 2 – poudarek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269D01E-BC32-4049-B463-5C60D7B0CCD2}" styleName="Tematski slog 2 – poudarek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19" autoAdjust="0"/>
    <p:restoredTop sz="86433" autoAdjust="0"/>
  </p:normalViewPr>
  <p:slideViewPr>
    <p:cSldViewPr snapToGrid="0">
      <p:cViewPr>
        <p:scale>
          <a:sx n="64" d="100"/>
          <a:sy n="64" d="100"/>
        </p:scale>
        <p:origin x="1040" y="-80"/>
      </p:cViewPr>
      <p:guideLst>
        <p:guide orient="horz" pos="1057"/>
        <p:guide pos="59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5427"/>
          </a:xfrm>
          <a:prstGeom prst="rect">
            <a:avLst/>
          </a:prstGeom>
        </p:spPr>
        <p:txBody>
          <a:bodyPr vert="horz" lIns="91824" tIns="45912" rIns="91824" bIns="45912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5427"/>
          </a:xfrm>
          <a:prstGeom prst="rect">
            <a:avLst/>
          </a:prstGeom>
        </p:spPr>
        <p:txBody>
          <a:bodyPr vert="horz" lIns="91824" tIns="45912" rIns="91824" bIns="45912" rtlCol="0"/>
          <a:lstStyle>
            <a:lvl1pPr algn="r">
              <a:defRPr sz="1200"/>
            </a:lvl1pPr>
          </a:lstStyle>
          <a:p>
            <a:fld id="{261BB364-13B3-4017-8541-75436BF7182E}" type="datetimeFigureOut">
              <a:rPr lang="sl-SI" smtClean="0"/>
              <a:t>28.01.2021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2"/>
          </p:nvPr>
        </p:nvSpPr>
        <p:spPr>
          <a:xfrm>
            <a:off x="0" y="9378825"/>
            <a:ext cx="2945659" cy="495426"/>
          </a:xfrm>
          <a:prstGeom prst="rect">
            <a:avLst/>
          </a:prstGeom>
        </p:spPr>
        <p:txBody>
          <a:bodyPr vert="horz" lIns="91824" tIns="45912" rIns="91824" bIns="45912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50443" y="9378825"/>
            <a:ext cx="2945659" cy="495426"/>
          </a:xfrm>
          <a:prstGeom prst="rect">
            <a:avLst/>
          </a:prstGeom>
        </p:spPr>
        <p:txBody>
          <a:bodyPr vert="horz" lIns="91824" tIns="45912" rIns="91824" bIns="45912" rtlCol="0" anchor="b"/>
          <a:lstStyle>
            <a:lvl1pPr algn="r">
              <a:defRPr sz="1200"/>
            </a:lvl1pPr>
          </a:lstStyle>
          <a:p>
            <a:fld id="{6DD850CF-2732-41A0-BE3A-7A39EC7BB23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819453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477" cy="495691"/>
          </a:xfrm>
          <a:prstGeom prst="rect">
            <a:avLst/>
          </a:prstGeom>
        </p:spPr>
        <p:txBody>
          <a:bodyPr vert="horz" lIns="91824" tIns="45912" rIns="91824" bIns="45912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50010" y="1"/>
            <a:ext cx="2946571" cy="495691"/>
          </a:xfrm>
          <a:prstGeom prst="rect">
            <a:avLst/>
          </a:prstGeom>
        </p:spPr>
        <p:txBody>
          <a:bodyPr vert="horz" lIns="91824" tIns="45912" rIns="91824" bIns="45912" rtlCol="0"/>
          <a:lstStyle>
            <a:lvl1pPr algn="r">
              <a:defRPr sz="1200"/>
            </a:lvl1pPr>
          </a:lstStyle>
          <a:p>
            <a:fld id="{F73E7651-A2BC-4329-824C-6CAAD11C44FC}" type="datetimeFigureOut">
              <a:rPr lang="sl-SI" smtClean="0"/>
              <a:t>28.01.2021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24" tIns="45912" rIns="91824" bIns="45912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0314" y="4752115"/>
            <a:ext cx="5438140" cy="3888728"/>
          </a:xfrm>
          <a:prstGeom prst="rect">
            <a:avLst/>
          </a:prstGeom>
        </p:spPr>
        <p:txBody>
          <a:bodyPr vert="horz" lIns="91824" tIns="45912" rIns="91824" bIns="45912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9378559"/>
            <a:ext cx="2945477" cy="495691"/>
          </a:xfrm>
          <a:prstGeom prst="rect">
            <a:avLst/>
          </a:prstGeom>
        </p:spPr>
        <p:txBody>
          <a:bodyPr vert="horz" lIns="91824" tIns="45912" rIns="91824" bIns="45912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50010" y="9378559"/>
            <a:ext cx="2946571" cy="495691"/>
          </a:xfrm>
          <a:prstGeom prst="rect">
            <a:avLst/>
          </a:prstGeom>
        </p:spPr>
        <p:txBody>
          <a:bodyPr vert="horz" lIns="91824" tIns="45912" rIns="91824" bIns="45912" rtlCol="0" anchor="b"/>
          <a:lstStyle>
            <a:lvl1pPr algn="r">
              <a:defRPr sz="1200"/>
            </a:lvl1pPr>
          </a:lstStyle>
          <a:p>
            <a:fld id="{90683950-DB96-4918-B5A7-1D68C2DD838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6293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83950-DB96-4918-B5A7-1D68C2DD838D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83456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8240">
              <a:defRPr/>
            </a:pPr>
            <a:endParaRPr lang="sl-SI" dirty="0">
              <a:ea typeface="+mn-lt"/>
              <a:cs typeface="+mn-lt"/>
            </a:endParaRP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83950-DB96-4918-B5A7-1D68C2DD838D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4149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8240">
              <a:defRPr/>
            </a:pPr>
            <a:endParaRPr lang="sl-SI" dirty="0">
              <a:ea typeface="+mn-lt"/>
              <a:cs typeface="+mn-lt"/>
            </a:endParaRP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83950-DB96-4918-B5A7-1D68C2DD838D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38057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8240">
              <a:defRPr/>
            </a:pPr>
            <a:endParaRPr lang="sl-SI" dirty="0">
              <a:ea typeface="+mn-lt"/>
              <a:cs typeface="+mn-lt"/>
            </a:endParaRP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83950-DB96-4918-B5A7-1D68C2DD838D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82556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i="1" dirty="0">
              <a:cs typeface="Calibri"/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83950-DB96-4918-B5A7-1D68C2DD838D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5230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83950-DB96-4918-B5A7-1D68C2DD838D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64920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83950-DB96-4918-B5A7-1D68C2DD838D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009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vetla naslovn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vetla-naslovnic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2235" y="3485297"/>
            <a:ext cx="9516597" cy="2835480"/>
          </a:xfrm>
        </p:spPr>
        <p:txBody>
          <a:bodyPr anchor="t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2234" y="4568177"/>
            <a:ext cx="9516597" cy="1752600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Uredite slog podnaslova matrice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09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nog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414" y="6055479"/>
            <a:ext cx="1117600" cy="406400"/>
          </a:xfrm>
          <a:prstGeom prst="rect">
            <a:avLst/>
          </a:prstGeom>
        </p:spPr>
      </p:pic>
      <p:pic>
        <p:nvPicPr>
          <p:cNvPr id="8" name="Picture 7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01" y="1387140"/>
            <a:ext cx="177800" cy="177800"/>
          </a:xfrm>
          <a:prstGeom prst="rect">
            <a:avLst/>
          </a:prstGeom>
        </p:spPr>
      </p:pic>
      <p:pic>
        <p:nvPicPr>
          <p:cNvPr id="9" name="Picture 8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932" y="1387140"/>
            <a:ext cx="177800" cy="177800"/>
          </a:xfrm>
          <a:prstGeom prst="rect">
            <a:avLst/>
          </a:prstGeom>
        </p:spPr>
      </p:pic>
      <p:pic>
        <p:nvPicPr>
          <p:cNvPr id="10" name="Picture 9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294" y="1387140"/>
            <a:ext cx="177800" cy="177800"/>
          </a:xfrm>
          <a:prstGeom prst="rect">
            <a:avLst/>
          </a:prstGeom>
        </p:spPr>
      </p:pic>
      <p:pic>
        <p:nvPicPr>
          <p:cNvPr id="11" name="Picture 10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087" y="1387140"/>
            <a:ext cx="177800" cy="177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401" y="380460"/>
            <a:ext cx="10491613" cy="1143000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accent5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401" y="1929425"/>
            <a:ext cx="10491613" cy="3761569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</p:txBody>
      </p:sp>
    </p:spTree>
    <p:extLst>
      <p:ext uri="{BB962C8B-B14F-4D97-AF65-F5344CB8AC3E}">
        <p14:creationId xmlns:p14="http://schemas.microsoft.com/office/powerpoint/2010/main" val="1833251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nog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020" y="6061686"/>
            <a:ext cx="1117600" cy="406400"/>
          </a:xfrm>
          <a:prstGeom prst="rect">
            <a:avLst/>
          </a:prstGeom>
        </p:spPr>
      </p:pic>
      <p:pic>
        <p:nvPicPr>
          <p:cNvPr id="8" name="Picture 7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01" y="1387140"/>
            <a:ext cx="177800" cy="177800"/>
          </a:xfrm>
          <a:prstGeom prst="rect">
            <a:avLst/>
          </a:prstGeom>
        </p:spPr>
      </p:pic>
      <p:pic>
        <p:nvPicPr>
          <p:cNvPr id="9" name="Picture 8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932" y="1387140"/>
            <a:ext cx="177800" cy="177800"/>
          </a:xfrm>
          <a:prstGeom prst="rect">
            <a:avLst/>
          </a:prstGeom>
        </p:spPr>
      </p:pic>
      <p:pic>
        <p:nvPicPr>
          <p:cNvPr id="10" name="Picture 9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294" y="1387140"/>
            <a:ext cx="177800" cy="177800"/>
          </a:xfrm>
          <a:prstGeom prst="rect">
            <a:avLst/>
          </a:prstGeom>
        </p:spPr>
      </p:pic>
      <p:pic>
        <p:nvPicPr>
          <p:cNvPr id="11" name="Picture 10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087" y="1387140"/>
            <a:ext cx="177800" cy="177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401" y="380460"/>
            <a:ext cx="10315219" cy="1143000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accent5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402" y="1929426"/>
            <a:ext cx="4964600" cy="3726294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0"/>
          </p:nvPr>
        </p:nvSpPr>
        <p:spPr>
          <a:xfrm>
            <a:off x="6230065" y="1929426"/>
            <a:ext cx="4941555" cy="3726294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</p:txBody>
      </p:sp>
    </p:spTree>
    <p:extLst>
      <p:ext uri="{BB962C8B-B14F-4D97-AF65-F5344CB8AC3E}">
        <p14:creationId xmlns:p14="http://schemas.microsoft.com/office/powerpoint/2010/main" val="4225670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sebina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nog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95" y="6063726"/>
            <a:ext cx="1117600" cy="406400"/>
          </a:xfrm>
          <a:prstGeom prst="rect">
            <a:avLst/>
          </a:prstGeom>
        </p:spPr>
      </p:pic>
      <p:pic>
        <p:nvPicPr>
          <p:cNvPr id="8" name="Picture 7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01" y="1387140"/>
            <a:ext cx="177800" cy="177800"/>
          </a:xfrm>
          <a:prstGeom prst="rect">
            <a:avLst/>
          </a:prstGeom>
        </p:spPr>
      </p:pic>
      <p:pic>
        <p:nvPicPr>
          <p:cNvPr id="9" name="Picture 8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932" y="1387140"/>
            <a:ext cx="177800" cy="177800"/>
          </a:xfrm>
          <a:prstGeom prst="rect">
            <a:avLst/>
          </a:prstGeom>
        </p:spPr>
      </p:pic>
      <p:pic>
        <p:nvPicPr>
          <p:cNvPr id="10" name="Picture 9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294" y="1387140"/>
            <a:ext cx="177800" cy="177800"/>
          </a:xfrm>
          <a:prstGeom prst="rect">
            <a:avLst/>
          </a:prstGeom>
        </p:spPr>
      </p:pic>
      <p:pic>
        <p:nvPicPr>
          <p:cNvPr id="11" name="Picture 10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087" y="1387140"/>
            <a:ext cx="177800" cy="177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401" y="380460"/>
            <a:ext cx="10315219" cy="1143000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accent5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402" y="1929426"/>
            <a:ext cx="4964600" cy="3726294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6080125" y="1928813"/>
            <a:ext cx="5091113" cy="3727450"/>
          </a:xfrm>
        </p:spPr>
        <p:txBody>
          <a:bodyPr/>
          <a:lstStyle/>
          <a:p>
            <a:r>
              <a:rPr lang="sl-SI"/>
              <a:t>Kliknite ikono, če želite dodati sliko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225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tavek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401" y="1109456"/>
            <a:ext cx="4964601" cy="701299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chemeClr val="accent5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pic>
        <p:nvPicPr>
          <p:cNvPr id="7" name="Picture 6" descr="logo_nog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95" y="6063726"/>
            <a:ext cx="1117600" cy="4064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402" y="2246892"/>
            <a:ext cx="4964600" cy="3596696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</p:txBody>
      </p:sp>
      <p:pic>
        <p:nvPicPr>
          <p:cNvPr id="13" name="Picture 12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21" y="1892280"/>
            <a:ext cx="177800" cy="177800"/>
          </a:xfrm>
          <a:prstGeom prst="rect">
            <a:avLst/>
          </a:prstGeom>
        </p:spPr>
      </p:pic>
      <p:pic>
        <p:nvPicPr>
          <p:cNvPr id="14" name="Picture 13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412" y="1892280"/>
            <a:ext cx="177800" cy="177800"/>
          </a:xfrm>
          <a:prstGeom prst="rect">
            <a:avLst/>
          </a:prstGeom>
        </p:spPr>
      </p:pic>
      <p:pic>
        <p:nvPicPr>
          <p:cNvPr id="15" name="Picture 14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214" y="1892280"/>
            <a:ext cx="177800" cy="177800"/>
          </a:xfrm>
          <a:prstGeom prst="rect">
            <a:avLst/>
          </a:prstGeom>
        </p:spPr>
      </p:pic>
      <p:pic>
        <p:nvPicPr>
          <p:cNvPr id="16" name="Picture 15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447" y="1892280"/>
            <a:ext cx="177800" cy="177800"/>
          </a:xfrm>
          <a:prstGeom prst="rect">
            <a:avLst/>
          </a:prstGeom>
        </p:spPr>
      </p:pic>
      <p:pic>
        <p:nvPicPr>
          <p:cNvPr id="19" name="Picture 18" descr="logo_nog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15" y="6075030"/>
            <a:ext cx="1117600" cy="406400"/>
          </a:xfrm>
          <a:prstGeom prst="rect">
            <a:avLst/>
          </a:prstGeom>
        </p:spPr>
      </p:pic>
      <p:sp>
        <p:nvSpPr>
          <p:cNvPr id="20" name="Picture Placeholder 19"/>
          <p:cNvSpPr>
            <a:spLocks noGrp="1"/>
          </p:cNvSpPr>
          <p:nvPr>
            <p:ph type="pic" sz="quarter" idx="10"/>
          </p:nvPr>
        </p:nvSpPr>
        <p:spPr>
          <a:xfrm>
            <a:off x="6138863" y="2246313"/>
            <a:ext cx="5032375" cy="3597275"/>
          </a:xfrm>
        </p:spPr>
        <p:txBody>
          <a:bodyPr/>
          <a:lstStyle/>
          <a:p>
            <a:r>
              <a:rPr lang="sl-SI"/>
              <a:t>Kliknite ikono, če želite dodati sliko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387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tavek in 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401" y="1109456"/>
            <a:ext cx="4964601" cy="701299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chemeClr val="accent5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pic>
        <p:nvPicPr>
          <p:cNvPr id="7" name="Picture 6" descr="logo_nog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95" y="6063726"/>
            <a:ext cx="1117600" cy="4064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402" y="2246892"/>
            <a:ext cx="4964600" cy="3596696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</p:txBody>
      </p:sp>
      <p:pic>
        <p:nvPicPr>
          <p:cNvPr id="13" name="Picture 12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21" y="1892280"/>
            <a:ext cx="177800" cy="177800"/>
          </a:xfrm>
          <a:prstGeom prst="rect">
            <a:avLst/>
          </a:prstGeom>
        </p:spPr>
      </p:pic>
      <p:pic>
        <p:nvPicPr>
          <p:cNvPr id="14" name="Picture 13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412" y="1892280"/>
            <a:ext cx="177800" cy="177800"/>
          </a:xfrm>
          <a:prstGeom prst="rect">
            <a:avLst/>
          </a:prstGeom>
        </p:spPr>
      </p:pic>
      <p:pic>
        <p:nvPicPr>
          <p:cNvPr id="15" name="Picture 14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214" y="1892280"/>
            <a:ext cx="177800" cy="177800"/>
          </a:xfrm>
          <a:prstGeom prst="rect">
            <a:avLst/>
          </a:prstGeom>
        </p:spPr>
      </p:pic>
      <p:pic>
        <p:nvPicPr>
          <p:cNvPr id="16" name="Picture 15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447" y="1892280"/>
            <a:ext cx="177800" cy="177800"/>
          </a:xfrm>
          <a:prstGeom prst="rect">
            <a:avLst/>
          </a:prstGeom>
        </p:spPr>
      </p:pic>
      <p:pic>
        <p:nvPicPr>
          <p:cNvPr id="19" name="Picture 18" descr="logo_nog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15" y="6075030"/>
            <a:ext cx="1117600" cy="406400"/>
          </a:xfrm>
          <a:prstGeom prst="rect">
            <a:avLst/>
          </a:prstGeom>
        </p:spPr>
      </p:pic>
      <p:sp>
        <p:nvSpPr>
          <p:cNvPr id="17" name="Content Placeholder 2"/>
          <p:cNvSpPr>
            <a:spLocks noGrp="1"/>
          </p:cNvSpPr>
          <p:nvPr>
            <p:ph idx="10"/>
          </p:nvPr>
        </p:nvSpPr>
        <p:spPr>
          <a:xfrm>
            <a:off x="6124228" y="2246892"/>
            <a:ext cx="4964600" cy="3596696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</p:txBody>
      </p:sp>
    </p:spTree>
    <p:extLst>
      <p:ext uri="{BB962C8B-B14F-4D97-AF65-F5344CB8AC3E}">
        <p14:creationId xmlns:p14="http://schemas.microsoft.com/office/powerpoint/2010/main" val="1432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e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3557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47233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  <a:p>
            <a:pPr lvl="3"/>
            <a:r>
              <a:rPr lang="sl-SI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06B4B-4A22-DA4F-9BD6-6E6138007F15}" type="datetimeFigureOut">
              <a:t>28.01.2021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2B08D-B30C-F24C-AEB4-DA720080FCF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4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64" r:id="rId4"/>
    <p:sldLayoutId id="2147483665" r:id="rId5"/>
    <p:sldLayoutId id="2147483666" r:id="rId6"/>
    <p:sldLayoutId id="2147483659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130000"/>
        </a:lnSpc>
        <a:spcBef>
          <a:spcPct val="20000"/>
        </a:spcBef>
        <a:buFont typeface="Lucida Grande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lnSpc>
          <a:spcPct val="130000"/>
        </a:lnSpc>
        <a:spcBef>
          <a:spcPct val="20000"/>
        </a:spcBef>
        <a:buFont typeface="Lucida Grande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lnSpc>
          <a:spcPct val="130000"/>
        </a:lnSpc>
        <a:spcBef>
          <a:spcPct val="20000"/>
        </a:spcBef>
        <a:buFont typeface="Lucida Grande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130000"/>
        </a:lnSpc>
        <a:spcBef>
          <a:spcPct val="20000"/>
        </a:spcBef>
        <a:buFont typeface="Lucida Grande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Lucida Grande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rpslo.or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nok.si/" TargetMode="External"/><Relationship Id="rId4" Type="http://schemas.openxmlformats.org/officeDocument/2006/relationships/hyperlink" Target="http://www.npk.si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vetla-naslovnica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339" y="1786"/>
            <a:ext cx="12188825" cy="68562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46479" y="2783393"/>
            <a:ext cx="893735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000" dirty="0">
                <a:solidFill>
                  <a:schemeClr val="accent5"/>
                </a:solidFill>
                <a:latin typeface="Century Gothic"/>
                <a:cs typeface="Century Gothic"/>
              </a:rPr>
              <a:t>CPI - Center RS za poklicno izobraževanje</a:t>
            </a:r>
          </a:p>
          <a:p>
            <a:endParaRPr lang="sl-SI" sz="6000" dirty="0">
              <a:solidFill>
                <a:schemeClr val="accent5"/>
              </a:solidFill>
              <a:latin typeface="Century Gothic"/>
              <a:cs typeface="Century Gothic"/>
            </a:endParaRPr>
          </a:p>
          <a:p>
            <a:pPr algn="ctr"/>
            <a:r>
              <a:rPr lang="sl-SI" dirty="0">
                <a:solidFill>
                  <a:schemeClr val="accent5"/>
                </a:solidFill>
                <a:latin typeface="Century Gothic"/>
                <a:cs typeface="Century Gothic"/>
              </a:rPr>
              <a:t>mag. Barbara Velkov Rozman</a:t>
            </a:r>
          </a:p>
          <a:p>
            <a:pPr algn="ctr"/>
            <a:r>
              <a:rPr lang="sl-SI" dirty="0">
                <a:solidFill>
                  <a:schemeClr val="accent5"/>
                </a:solidFill>
                <a:latin typeface="Century Gothic"/>
                <a:cs typeface="Century Gothic"/>
              </a:rPr>
              <a:t>Središče za razvoj poklicnih kvalifikacij</a:t>
            </a:r>
            <a:endParaRPr lang="en-US" dirty="0">
              <a:solidFill>
                <a:schemeClr val="accent5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449724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6401" y="380459"/>
            <a:ext cx="10491613" cy="1391575"/>
          </a:xfrm>
        </p:spPr>
        <p:txBody>
          <a:bodyPr>
            <a:normAutofit fontScale="90000"/>
          </a:bodyPr>
          <a:lstStyle/>
          <a:p>
            <a:r>
              <a:rPr lang="sl-SI" dirty="0"/>
              <a:t>Revizija kataloga standardov strokovnih znanj in spretnosti (katalog za NPK) na področju Tolmačenja SZJ – 2018/2019</a:t>
            </a:r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ABB231D0-9172-43A2-937D-ADF25BA657BA}"/>
              </a:ext>
            </a:extLst>
          </p:cNvPr>
          <p:cNvSpPr txBox="1">
            <a:spLocks/>
          </p:cNvSpPr>
          <p:nvPr/>
        </p:nvSpPr>
        <p:spPr>
          <a:xfrm>
            <a:off x="5891812" y="1809949"/>
            <a:ext cx="5346331" cy="42275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l-SI" sz="2200"/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7707A579-3823-4AD8-A575-AB9359BB3366}"/>
              </a:ext>
            </a:extLst>
          </p:cNvPr>
          <p:cNvSpPr txBox="1">
            <a:spLocks/>
          </p:cNvSpPr>
          <p:nvPr/>
        </p:nvSpPr>
        <p:spPr>
          <a:xfrm>
            <a:off x="840811" y="2314937"/>
            <a:ext cx="10896873" cy="37925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1800" b="1" i="1" dirty="0">
                <a:solidFill>
                  <a:schemeClr val="accent2"/>
                </a:solidFill>
                <a:ea typeface="+mn-lt"/>
                <a:cs typeface="+mn-lt"/>
              </a:rPr>
              <a:t>V preteklem katalogu:</a:t>
            </a:r>
            <a:endParaRPr lang="sl-SI" sz="1800" dirty="0">
              <a:solidFill>
                <a:schemeClr val="accent2"/>
              </a:solidFill>
            </a:endParaRPr>
          </a:p>
          <a:p>
            <a:r>
              <a:rPr lang="sl-SI" sz="1800" dirty="0"/>
              <a:t>Vsaj srednja strokovna ali splošna izobrazba,</a:t>
            </a:r>
          </a:p>
          <a:p>
            <a:r>
              <a:rPr lang="sl-SI" sz="1800" dirty="0"/>
              <a:t>3 leta izkušenj o uporabi slovenskega znakovnega jezika (formalno ali neformalno potrdilo) ali pridobljen certifikat za NPK Asistent / asistentka za komunikacijo slovenskem znakovnem jeziku</a:t>
            </a:r>
          </a:p>
          <a:p>
            <a:r>
              <a:rPr lang="sl-SI" sz="1800" dirty="0"/>
              <a:t>zdravniško potrdilo o ustreznem zdravstvenem stanju (zdrav sluh, govor, zdravi prsti, roke).</a:t>
            </a:r>
          </a:p>
          <a:p>
            <a:pPr marL="0" indent="0">
              <a:buNone/>
            </a:pPr>
            <a:r>
              <a:rPr lang="en-GB" sz="1800" b="1" dirty="0">
                <a:solidFill>
                  <a:schemeClr val="accent2"/>
                </a:solidFill>
                <a:ea typeface="+mn-lt"/>
                <a:cs typeface="+mn-lt"/>
              </a:rPr>
              <a:t> </a:t>
            </a:r>
            <a:r>
              <a:rPr lang="sl-SI" sz="1800" b="1" i="1" dirty="0">
                <a:solidFill>
                  <a:schemeClr val="accent2"/>
                </a:solidFill>
                <a:ea typeface="+mn-lt"/>
                <a:cs typeface="+mn-lt"/>
              </a:rPr>
              <a:t>Sprememba točke 2.2 v katalogih – Posebni pogoji:</a:t>
            </a:r>
          </a:p>
          <a:p>
            <a:r>
              <a:rPr lang="sl-SI" sz="1800" dirty="0"/>
              <a:t>najmanj srednja ali srednja strokovna izobrazba in</a:t>
            </a:r>
          </a:p>
          <a:p>
            <a:r>
              <a:rPr lang="sl-SI" sz="1800" dirty="0"/>
              <a:t>najmanj tri leta izkušenj uporabe slovenskega znakovnega jezika, ki jih kandidat dokazuje s formalnim ali neformalnim potrdilom.</a:t>
            </a:r>
          </a:p>
        </p:txBody>
      </p:sp>
    </p:spTree>
    <p:extLst>
      <p:ext uri="{BB962C8B-B14F-4D97-AF65-F5344CB8AC3E}">
        <p14:creationId xmlns:p14="http://schemas.microsoft.com/office/powerpoint/2010/main" val="4373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6401" y="380459"/>
            <a:ext cx="10491613" cy="1391575"/>
          </a:xfrm>
        </p:spPr>
        <p:txBody>
          <a:bodyPr>
            <a:normAutofit/>
          </a:bodyPr>
          <a:lstStyle/>
          <a:p>
            <a:r>
              <a:rPr lang="sl-SI" dirty="0"/>
              <a:t>Revizija PS in kataloga za NPK na področju Tolmačenja SZJ</a:t>
            </a:r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ABB231D0-9172-43A2-937D-ADF25BA657BA}"/>
              </a:ext>
            </a:extLst>
          </p:cNvPr>
          <p:cNvSpPr txBox="1">
            <a:spLocks/>
          </p:cNvSpPr>
          <p:nvPr/>
        </p:nvSpPr>
        <p:spPr>
          <a:xfrm>
            <a:off x="5891812" y="1809949"/>
            <a:ext cx="5346331" cy="42275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l-SI" sz="2200"/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7707A579-3823-4AD8-A575-AB9359BB3366}"/>
              </a:ext>
            </a:extLst>
          </p:cNvPr>
          <p:cNvSpPr txBox="1">
            <a:spLocks/>
          </p:cNvSpPr>
          <p:nvPr/>
        </p:nvSpPr>
        <p:spPr>
          <a:xfrm>
            <a:off x="821551" y="2641412"/>
            <a:ext cx="10896873" cy="25915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000" b="1" dirty="0">
                <a:solidFill>
                  <a:schemeClr val="accent2"/>
                </a:solidFill>
              </a:rPr>
              <a:t>Ključne spremembe:</a:t>
            </a:r>
          </a:p>
          <a:p>
            <a:pPr marL="0" indent="0">
              <a:buNone/>
            </a:pPr>
            <a:r>
              <a:rPr lang="sl-SI" sz="1600" dirty="0"/>
              <a:t>Z revizijo kataloga se kot pogoj, ki ga mora imeti oseba, ki želi pridobiti poklicno kvalifikacijo, črta:</a:t>
            </a:r>
          </a:p>
          <a:p>
            <a:pPr marL="571500" lvl="1" indent="-171450">
              <a:buFontTx/>
              <a:buChar char="-"/>
            </a:pPr>
            <a:r>
              <a:rPr lang="sl-SI" sz="1600" dirty="0"/>
              <a:t>zdravniško potrdilo o ustreznem zdravstvenem stanju</a:t>
            </a:r>
          </a:p>
          <a:p>
            <a:pPr marL="571500" lvl="1" indent="-171450">
              <a:buFontTx/>
              <a:buChar char="-"/>
            </a:pPr>
            <a:r>
              <a:rPr lang="sl-SI" sz="1600" dirty="0">
                <a:solidFill>
                  <a:prstClr val="black"/>
                </a:solidFill>
              </a:rPr>
              <a:t>pridobljen certifikat za NPK Asistent / asistentka za komunikacijo slovenskem znakovnem jeziku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000" b="1" dirty="0">
                <a:solidFill>
                  <a:srgbClr val="F0863A"/>
                </a:solidFill>
              </a:rPr>
              <a:t>Druge spremembe:</a:t>
            </a:r>
          </a:p>
          <a:p>
            <a:pPr marL="685800" lvl="1"/>
            <a:r>
              <a:rPr lang="sl-SI" sz="1600" dirty="0"/>
              <a:t>Metodološke posodobitve zapisa znanj, spretnosti in kompetenc, načina in meril preverjanja</a:t>
            </a:r>
          </a:p>
          <a:p>
            <a:pPr marL="400050" lvl="1" indent="0">
              <a:buNone/>
            </a:pPr>
            <a:endParaRPr lang="sl-SI" sz="12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66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6401" y="380459"/>
            <a:ext cx="9408475" cy="1391575"/>
          </a:xfrm>
        </p:spPr>
        <p:txBody>
          <a:bodyPr>
            <a:normAutofit/>
          </a:bodyPr>
          <a:lstStyle/>
          <a:p>
            <a:r>
              <a:rPr lang="sl-SI" dirty="0"/>
              <a:t>Število pridobljenih certifikatov na področju Tolmačenja SZJ</a:t>
            </a:r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ABB231D0-9172-43A2-937D-ADF25BA657BA}"/>
              </a:ext>
            </a:extLst>
          </p:cNvPr>
          <p:cNvSpPr txBox="1">
            <a:spLocks/>
          </p:cNvSpPr>
          <p:nvPr/>
        </p:nvSpPr>
        <p:spPr>
          <a:xfrm>
            <a:off x="5891812" y="1809949"/>
            <a:ext cx="5346331" cy="42275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l-SI" sz="2200"/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7707A579-3823-4AD8-A575-AB9359BB3366}"/>
              </a:ext>
            </a:extLst>
          </p:cNvPr>
          <p:cNvSpPr txBox="1">
            <a:spLocks/>
          </p:cNvSpPr>
          <p:nvPr/>
        </p:nvSpPr>
        <p:spPr>
          <a:xfrm>
            <a:off x="821551" y="2641412"/>
            <a:ext cx="10896873" cy="269451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sl-SI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sl-SI" sz="2000" b="1" dirty="0">
              <a:solidFill>
                <a:schemeClr val="accent2"/>
              </a:solidFill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CAC3892F-F6BA-40E7-9250-F7ED3E7824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973762"/>
              </p:ext>
            </p:extLst>
          </p:nvPr>
        </p:nvGraphicFramePr>
        <p:xfrm>
          <a:off x="964320" y="2381741"/>
          <a:ext cx="9655276" cy="2094518"/>
        </p:xfrm>
        <a:graphic>
          <a:graphicData uri="http://schemas.openxmlformats.org/drawingml/2006/table">
            <a:tbl>
              <a:tblPr/>
              <a:tblGrid>
                <a:gridCol w="1610358">
                  <a:extLst>
                    <a:ext uri="{9D8B030D-6E8A-4147-A177-3AD203B41FA5}">
                      <a16:colId xmlns:a16="http://schemas.microsoft.com/office/drawing/2014/main" val="2874102287"/>
                    </a:ext>
                  </a:extLst>
                </a:gridCol>
                <a:gridCol w="1610358">
                  <a:extLst>
                    <a:ext uri="{9D8B030D-6E8A-4147-A177-3AD203B41FA5}">
                      <a16:colId xmlns:a16="http://schemas.microsoft.com/office/drawing/2014/main" val="2815770775"/>
                    </a:ext>
                  </a:extLst>
                </a:gridCol>
                <a:gridCol w="1610358">
                  <a:extLst>
                    <a:ext uri="{9D8B030D-6E8A-4147-A177-3AD203B41FA5}">
                      <a16:colId xmlns:a16="http://schemas.microsoft.com/office/drawing/2014/main" val="2101428613"/>
                    </a:ext>
                  </a:extLst>
                </a:gridCol>
                <a:gridCol w="1610358">
                  <a:extLst>
                    <a:ext uri="{9D8B030D-6E8A-4147-A177-3AD203B41FA5}">
                      <a16:colId xmlns:a16="http://schemas.microsoft.com/office/drawing/2014/main" val="475025613"/>
                    </a:ext>
                  </a:extLst>
                </a:gridCol>
                <a:gridCol w="1610358">
                  <a:extLst>
                    <a:ext uri="{9D8B030D-6E8A-4147-A177-3AD203B41FA5}">
                      <a16:colId xmlns:a16="http://schemas.microsoft.com/office/drawing/2014/main" val="2492425407"/>
                    </a:ext>
                  </a:extLst>
                </a:gridCol>
                <a:gridCol w="1603486">
                  <a:extLst>
                    <a:ext uri="{9D8B030D-6E8A-4147-A177-3AD203B41FA5}">
                      <a16:colId xmlns:a16="http://schemas.microsoft.com/office/drawing/2014/main" val="2992835449"/>
                    </a:ext>
                  </a:extLst>
                </a:gridCol>
              </a:tblGrid>
              <a:tr h="302804">
                <a:tc>
                  <a:txBody>
                    <a:bodyPr/>
                    <a:lstStyle/>
                    <a:p>
                      <a:pPr algn="l"/>
                      <a:r>
                        <a:rPr lang="sl-SI" sz="900" b="1">
                          <a:solidFill>
                            <a:srgbClr val="FFFFFF"/>
                          </a:solidFill>
                          <a:effectLst/>
                        </a:rPr>
                        <a:t>Razrez po NPK</a:t>
                      </a:r>
                    </a:p>
                  </a:txBody>
                  <a:tcPr marL="93458" marR="93458" marT="84112" marB="841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1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900" b="1" dirty="0" err="1">
                          <a:solidFill>
                            <a:srgbClr val="FFFFFF"/>
                          </a:solidFill>
                          <a:effectLst/>
                        </a:rPr>
                        <a:t>SteviloPreverjanj</a:t>
                      </a:r>
                      <a:endParaRPr lang="sl-SI" sz="900" b="1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3458" marR="93458" marT="84112" marB="841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1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900" b="1">
                          <a:solidFill>
                            <a:srgbClr val="FFFFFF"/>
                          </a:solidFill>
                          <a:effectLst/>
                        </a:rPr>
                        <a:t>Kandidatov</a:t>
                      </a:r>
                    </a:p>
                  </a:txBody>
                  <a:tcPr marL="93458" marR="93458" marT="84112" marB="841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1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900" b="1">
                          <a:solidFill>
                            <a:srgbClr val="FFFFFF"/>
                          </a:solidFill>
                          <a:effectLst/>
                        </a:rPr>
                        <a:t>Uspešnih potrjevanje</a:t>
                      </a:r>
                    </a:p>
                  </a:txBody>
                  <a:tcPr marL="93458" marR="93458" marT="84112" marB="841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1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900" b="1">
                          <a:solidFill>
                            <a:srgbClr val="FFFFFF"/>
                          </a:solidFill>
                          <a:effectLst/>
                        </a:rPr>
                        <a:t>Uspešnih preverjanje</a:t>
                      </a:r>
                    </a:p>
                  </a:txBody>
                  <a:tcPr marL="93458" marR="93458" marT="84112" marB="841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1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900" b="1">
                          <a:solidFill>
                            <a:srgbClr val="FFFFFF"/>
                          </a:solidFill>
                          <a:effectLst/>
                        </a:rPr>
                        <a:t>Št. certifikatov</a:t>
                      </a:r>
                    </a:p>
                  </a:txBody>
                  <a:tcPr marL="93458" marR="93458" marT="84112" marB="841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1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6307379"/>
                  </a:ext>
                </a:extLst>
              </a:tr>
              <a:tr h="497196">
                <a:tc>
                  <a:txBody>
                    <a:bodyPr/>
                    <a:lstStyle/>
                    <a:p>
                      <a:r>
                        <a:rPr lang="sl-SI" sz="900" b="0">
                          <a:solidFill>
                            <a:srgbClr val="000000"/>
                          </a:solidFill>
                          <a:effectLst/>
                        </a:rPr>
                        <a:t>Tolmač/tolmačica slovenskega znakovnega jezika (7620.002.6.1) (pretekli)</a:t>
                      </a:r>
                    </a:p>
                  </a:txBody>
                  <a:tcPr marL="70093" marR="23364" marT="46729" marB="467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900" b="0" dirty="0">
                          <a:solidFill>
                            <a:srgbClr val="000000"/>
                          </a:solidFill>
                          <a:effectLst/>
                        </a:rPr>
                        <a:t>15</a:t>
                      </a:r>
                    </a:p>
                  </a:txBody>
                  <a:tcPr marL="70093" marR="23364" marT="46729" marB="467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900" b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</a:p>
                  </a:txBody>
                  <a:tcPr marL="70093" marR="23364" marT="46729" marB="467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900" b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70093" marR="23364" marT="46729" marB="467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900" b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</a:p>
                  </a:txBody>
                  <a:tcPr marL="70093" marR="23364" marT="46729" marB="467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900" b="0">
                          <a:solidFill>
                            <a:srgbClr val="000000"/>
                          </a:solidFill>
                          <a:effectLst/>
                        </a:rPr>
                        <a:t>47</a:t>
                      </a:r>
                    </a:p>
                  </a:txBody>
                  <a:tcPr marL="70093" marR="23364" marT="46729" marB="467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505607"/>
                  </a:ext>
                </a:extLst>
              </a:tr>
              <a:tr h="497196">
                <a:tc>
                  <a:txBody>
                    <a:bodyPr/>
                    <a:lstStyle/>
                    <a:p>
                      <a:r>
                        <a:rPr lang="sl-SI" sz="900" b="0">
                          <a:solidFill>
                            <a:srgbClr val="000000"/>
                          </a:solidFill>
                          <a:effectLst/>
                        </a:rPr>
                        <a:t>Tolmač/tolmačica slovenskega znakovnega jezika (7756558011) (pretekli)</a:t>
                      </a:r>
                    </a:p>
                  </a:txBody>
                  <a:tcPr marL="70093" marR="23364" marT="46729" marB="467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900" b="0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</a:p>
                  </a:txBody>
                  <a:tcPr marL="70093" marR="23364" marT="46729" marB="467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900" b="0" dirty="0">
                          <a:solidFill>
                            <a:srgbClr val="000000"/>
                          </a:solidFill>
                          <a:effectLst/>
                        </a:rPr>
                        <a:t>29</a:t>
                      </a:r>
                    </a:p>
                  </a:txBody>
                  <a:tcPr marL="70093" marR="23364" marT="46729" marB="467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900" b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</a:p>
                  </a:txBody>
                  <a:tcPr marL="70093" marR="23364" marT="46729" marB="467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900" b="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</a:p>
                  </a:txBody>
                  <a:tcPr marL="70093" marR="23364" marT="46729" marB="467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900" b="0">
                          <a:solidFill>
                            <a:srgbClr val="000000"/>
                          </a:solidFill>
                          <a:effectLst/>
                        </a:rPr>
                        <a:t>12</a:t>
                      </a:r>
                    </a:p>
                  </a:txBody>
                  <a:tcPr marL="70093" marR="23364" marT="46729" marB="467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84674"/>
                  </a:ext>
                </a:extLst>
              </a:tr>
              <a:tr h="497196">
                <a:tc>
                  <a:txBody>
                    <a:bodyPr/>
                    <a:lstStyle/>
                    <a:p>
                      <a:r>
                        <a:rPr lang="sl-SI" sz="900" b="0">
                          <a:solidFill>
                            <a:srgbClr val="000000"/>
                          </a:solidFill>
                          <a:effectLst/>
                        </a:rPr>
                        <a:t>Tolmač/ica slovenskega znakovnega jezika (0613188011)</a:t>
                      </a:r>
                    </a:p>
                  </a:txBody>
                  <a:tcPr marL="70093" marR="23364" marT="46729" marB="467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900" b="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</a:p>
                  </a:txBody>
                  <a:tcPr marL="70093" marR="23364" marT="46729" marB="467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900" b="0">
                          <a:solidFill>
                            <a:srgbClr val="000000"/>
                          </a:solidFill>
                          <a:effectLst/>
                        </a:rPr>
                        <a:t>15</a:t>
                      </a:r>
                    </a:p>
                  </a:txBody>
                  <a:tcPr marL="70093" marR="23364" marT="46729" marB="467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900" b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</a:p>
                  </a:txBody>
                  <a:tcPr marL="70093" marR="23364" marT="46729" marB="467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900" b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</a:p>
                  </a:txBody>
                  <a:tcPr marL="70093" marR="23364" marT="46729" marB="467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900" b="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</a:p>
                  </a:txBody>
                  <a:tcPr marL="70093" marR="23364" marT="46729" marB="4672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111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3291125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29B2F668-8BA7-46E4-9037-FE9803ACE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673393"/>
            <a:ext cx="10728397" cy="653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9044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sl-SI" altLang="sl-SI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Montserrat"/>
              </a:rPr>
            </a:br>
            <a:endParaRPr kumimoji="0" lang="sl-SI" altLang="sl-SI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79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D1B1B4-2214-490E-9BD8-54610054E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Evalvacija osebne zbirne mape</a:t>
            </a:r>
            <a:endParaRPr lang="en-GB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D70E0E9-3DD0-4A17-9964-5AB38EAB4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/>
              <a:t>Cilj: analiza in ocena primernosti obstoječih kriterijev za presojo dokazil</a:t>
            </a:r>
          </a:p>
          <a:p>
            <a:r>
              <a:rPr lang="sl-SI" dirty="0"/>
              <a:t>V letu 2020 izvedli 24 intervjujev s člani komisij</a:t>
            </a:r>
          </a:p>
          <a:p>
            <a:r>
              <a:rPr lang="sl-SI" dirty="0"/>
              <a:t>V letu 2021: analiza intervjujev</a:t>
            </a:r>
          </a:p>
          <a:p>
            <a:r>
              <a:rPr lang="sl-SI" dirty="0"/>
              <a:t>Rezultat: pripraviti posodobljene kriterije, ki bodo članom komisij omogočili bolj strukturirano in objektivno vrednotenje dokazil v osebni zbirni mapi.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5290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Baza NRP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 typeface="Arial"/>
              <a:buChar char="•"/>
            </a:pPr>
            <a:endParaRPr lang="sl-SI"/>
          </a:p>
          <a:p>
            <a:pPr>
              <a:buFont typeface="Arial"/>
              <a:buChar char="•"/>
            </a:pPr>
            <a:endParaRPr lang="sl-SI"/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16F53F12-8BAA-434B-A2B2-E80179F1F73C}"/>
              </a:ext>
            </a:extLst>
          </p:cNvPr>
          <p:cNvSpPr txBox="1">
            <a:spLocks/>
          </p:cNvSpPr>
          <p:nvPr/>
        </p:nvSpPr>
        <p:spPr>
          <a:xfrm>
            <a:off x="1008801" y="2081825"/>
            <a:ext cx="10491613" cy="37615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dirty="0"/>
              <a:t>Urejena dostopnost po Zakonu o dostopnosti spletišč in mobilnih aplikacij </a:t>
            </a:r>
          </a:p>
          <a:p>
            <a:r>
              <a:rPr lang="sl-SI" dirty="0"/>
              <a:t>Urejeno glede na GDPR odredbo</a:t>
            </a:r>
          </a:p>
          <a:p>
            <a:r>
              <a:rPr lang="sl-SI" dirty="0"/>
              <a:t>Vse informacije o certifikatnem sistemu na enem mestu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01533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20 let sistema NPK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endParaRPr lang="sl-SI" dirty="0"/>
          </a:p>
          <a:p>
            <a:r>
              <a:rPr lang="sl-SI" dirty="0"/>
              <a:t>Uradna otvoritev prenovljenega NRP-ja s predstavitvijo ključnih novosti (decembra 2020)</a:t>
            </a:r>
          </a:p>
          <a:p>
            <a:r>
              <a:rPr lang="sl-SI" dirty="0">
                <a:hlinkClick r:id="rId3"/>
              </a:rPr>
              <a:t>www.nrpslo.org</a:t>
            </a:r>
            <a:endParaRPr lang="sl-SI" dirty="0"/>
          </a:p>
          <a:p>
            <a:r>
              <a:rPr lang="sl-SI" dirty="0">
                <a:hlinkClick r:id="rId4"/>
              </a:rPr>
              <a:t>www.npk.si</a:t>
            </a:r>
            <a:endParaRPr lang="sl-SI" dirty="0"/>
          </a:p>
          <a:p>
            <a:r>
              <a:rPr lang="sl-SI" dirty="0">
                <a:hlinkClick r:id="rId5"/>
              </a:rPr>
              <a:t>www.nok.si</a:t>
            </a:r>
            <a:endParaRPr lang="sl-SI" dirty="0"/>
          </a:p>
          <a:p>
            <a:pPr marL="0" indent="0">
              <a:buNone/>
            </a:pPr>
            <a:r>
              <a:rPr lang="sl-SI" dirty="0"/>
              <a:t> </a:t>
            </a:r>
          </a:p>
          <a:p>
            <a:endParaRPr lang="sl-SI" dirty="0"/>
          </a:p>
          <a:p>
            <a:pPr marL="0" indent="0">
              <a:buNone/>
            </a:pP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57997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4847" y="949235"/>
            <a:ext cx="5352811" cy="4589417"/>
          </a:xfrm>
        </p:spPr>
        <p:txBody>
          <a:bodyPr>
            <a:normAutofit/>
          </a:bodyPr>
          <a:lstStyle/>
          <a:p>
            <a:pPr algn="ctr"/>
            <a:r>
              <a:rPr lang="sl-SI" dirty="0"/>
              <a:t>HVALA ZA POZORNOST!</a:t>
            </a:r>
            <a:br>
              <a:rPr lang="sl-SI" dirty="0"/>
            </a:br>
            <a:r>
              <a:rPr lang="sl-SI" sz="1800" dirty="0"/>
              <a:t>Dodatne informacije</a:t>
            </a:r>
            <a:br>
              <a:rPr lang="sl-SI" sz="1800" dirty="0"/>
            </a:br>
            <a:r>
              <a:rPr lang="sl-SI" sz="1800" dirty="0"/>
              <a:t>www.cpi.si</a:t>
            </a:r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966" y="1010196"/>
            <a:ext cx="5409906" cy="4528456"/>
          </a:xfrm>
        </p:spPr>
      </p:pic>
    </p:spTree>
    <p:extLst>
      <p:ext uri="{BB962C8B-B14F-4D97-AF65-F5344CB8AC3E}">
        <p14:creationId xmlns:p14="http://schemas.microsoft.com/office/powerpoint/2010/main" val="298833756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Custom 5">
      <a:dk1>
        <a:sysClr val="windowText" lastClr="000000"/>
      </a:dk1>
      <a:lt1>
        <a:sysClr val="window" lastClr="FFFFFF"/>
      </a:lt1>
      <a:dk2>
        <a:srgbClr val="645F59"/>
      </a:dk2>
      <a:lt2>
        <a:srgbClr val="B6B1A6"/>
      </a:lt2>
      <a:accent1>
        <a:srgbClr val="AD958C"/>
      </a:accent1>
      <a:accent2>
        <a:srgbClr val="F0863A"/>
      </a:accent2>
      <a:accent3>
        <a:srgbClr val="E8610B"/>
      </a:accent3>
      <a:accent4>
        <a:srgbClr val="545B6E"/>
      </a:accent4>
      <a:accent5>
        <a:srgbClr val="06385F"/>
      </a:accent5>
      <a:accent6>
        <a:srgbClr val="011E3B"/>
      </a:accent6>
      <a:hlink>
        <a:srgbClr val="06385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3E8B8FC811ACC4C8A1F9C216BF56C31" ma:contentTypeVersion="5" ma:contentTypeDescription="Ustvari nov dokument." ma:contentTypeScope="" ma:versionID="29053c55bd9a282b3ac8b0060d591ac4">
  <xsd:schema xmlns:xsd="http://www.w3.org/2001/XMLSchema" xmlns:xs="http://www.w3.org/2001/XMLSchema" xmlns:p="http://schemas.microsoft.com/office/2006/metadata/properties" xmlns:ns3="3d90f0b3-455b-440c-a198-6f4d44c62df8" targetNamespace="http://schemas.microsoft.com/office/2006/metadata/properties" ma:root="true" ma:fieldsID="8e0a36f41f12a0351608548950e01b6d" ns3:_="">
    <xsd:import namespace="3d90f0b3-455b-440c-a198-6f4d44c62d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90f0b3-455b-440c-a198-6f4d44c62d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1CD02B-069B-4BE9-B4DD-574D8DF0D6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AA3874C-67CD-4CC4-9B5C-D495A4A59C7D}">
  <ds:schemaRefs>
    <ds:schemaRef ds:uri="3d90f0b3-455b-440c-a198-6f4d44c62df8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11DEA0B-F6DC-4128-91F3-D83585A128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90f0b3-455b-440c-a198-6f4d44c62d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CPI_ppt_template_masters</Template>
  <TotalTime>1341</TotalTime>
  <Words>392</Words>
  <Application>Microsoft Office PowerPoint</Application>
  <PresentationFormat>Po meri</PresentationFormat>
  <Paragraphs>70</Paragraphs>
  <Slides>8</Slides>
  <Notes>7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Lucida Grande</vt:lpstr>
      <vt:lpstr>Montserrat</vt:lpstr>
      <vt:lpstr>Default Theme</vt:lpstr>
      <vt:lpstr>PowerPointova predstavitev</vt:lpstr>
      <vt:lpstr>Revizija kataloga standardov strokovnih znanj in spretnosti (katalog za NPK) na področju Tolmačenja SZJ – 2018/2019</vt:lpstr>
      <vt:lpstr>Revizija PS in kataloga za NPK na področju Tolmačenja SZJ</vt:lpstr>
      <vt:lpstr>Število pridobljenih certifikatov na področju Tolmačenja SZJ</vt:lpstr>
      <vt:lpstr>Evalvacija osebne zbirne mape</vt:lpstr>
      <vt:lpstr>Baza NRP</vt:lpstr>
      <vt:lpstr>20 let sistema NPK</vt:lpstr>
      <vt:lpstr>HVALA ZA POZORNOST! Dodatne informacije www.cpi.si</vt:lpstr>
    </vt:vector>
  </TitlesOfParts>
  <Company>CPI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Janez Damjan</dc:creator>
  <cp:lastModifiedBy>Barbara Velkov</cp:lastModifiedBy>
  <cp:revision>114</cp:revision>
  <cp:lastPrinted>2021-01-28T14:00:39Z</cp:lastPrinted>
  <dcterms:created xsi:type="dcterms:W3CDTF">2020-01-09T14:10:33Z</dcterms:created>
  <dcterms:modified xsi:type="dcterms:W3CDTF">2021-01-28T14:42:47Z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0x01010013E8B8FC811ACC4C8A1F9C216BF56C31</vt:lpwstr>
  </property>
</Properties>
</file>