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404" r:id="rId3"/>
    <p:sldId id="406" r:id="rId4"/>
    <p:sldId id="408" r:id="rId5"/>
    <p:sldId id="407" r:id="rId6"/>
    <p:sldId id="401" r:id="rId7"/>
    <p:sldId id="393" r:id="rId8"/>
    <p:sldId id="395" r:id="rId9"/>
    <p:sldId id="413" r:id="rId10"/>
    <p:sldId id="409" r:id="rId11"/>
    <p:sldId id="399" r:id="rId12"/>
    <p:sldId id="315" r:id="rId13"/>
    <p:sldId id="418" r:id="rId14"/>
    <p:sldId id="419" r:id="rId15"/>
    <p:sldId id="415" r:id="rId16"/>
    <p:sldId id="414" r:id="rId17"/>
    <p:sldId id="402" r:id="rId18"/>
    <p:sldId id="316" r:id="rId19"/>
    <p:sldId id="297" r:id="rId20"/>
    <p:sldId id="416" r:id="rId21"/>
    <p:sldId id="417" r:id="rId22"/>
    <p:sldId id="305" r:id="rId23"/>
  </p:sldIdLst>
  <p:sldSz cx="9144000" cy="6858000" type="screen4x3"/>
  <p:notesSz cx="7099300" cy="102346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529B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B"/>
    <a:srgbClr val="00FFFF"/>
    <a:srgbClr val="009E47"/>
    <a:srgbClr val="79869A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8477690288715"/>
          <c:y val="4.0796998031496085E-2"/>
          <c:w val="0.86871522309711302"/>
          <c:h val="0.8358486712598427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Stolpec1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5"/>
          </c:marker>
          <c:dLbls>
            <c:dLbl>
              <c:idx val="0"/>
              <c:layout>
                <c:manualLayout>
                  <c:x val="-8.4406332020997399E-2"/>
                  <c:y val="-5.683226918237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572998687664078E-2"/>
                  <c:y val="4.7654991742243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989665354330728E-2"/>
                  <c:y val="6.1406250000000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567</c:v>
                </c:pt>
                <c:pt idx="1">
                  <c:v>566</c:v>
                </c:pt>
                <c:pt idx="2">
                  <c:v>500</c:v>
                </c:pt>
                <c:pt idx="3">
                  <c:v>507</c:v>
                </c:pt>
                <c:pt idx="4">
                  <c:v>536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5184"/>
        <c:axId val="5326720"/>
      </c:lineChart>
      <c:catAx>
        <c:axId val="53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26720"/>
        <c:crosses val="autoZero"/>
        <c:auto val="1"/>
        <c:lblAlgn val="ctr"/>
        <c:lblOffset val="100"/>
        <c:noMultiLvlLbl val="0"/>
      </c:catAx>
      <c:valAx>
        <c:axId val="532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25184"/>
        <c:crosses val="autoZero"/>
        <c:crossBetween val="between"/>
      </c:valAx>
      <c:spPr>
        <a:ln>
          <a:solidFill>
            <a:srgbClr val="00206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429024937824"/>
          <c:y val="3.0460803770776482E-2"/>
          <c:w val="0.66455571152873116"/>
          <c:h val="0.858327767494227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3.7392709940919657E-3"/>
                  <c:y val="-1.700785260385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477383701040982E-2"/>
                  <c:y val="-3.0294067133561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97415248690672E-2"/>
                  <c:y val="2.4452321431979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certifikati</c:v>
                </c:pt>
                <c:pt idx="1">
                  <c:v>sklepi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602</c:v>
                </c:pt>
                <c:pt idx="1">
                  <c:v>76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-1.0477383701040918E-2"/>
                  <c:y val="-3.6352880560273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41734391861335E-3"/>
                  <c:y val="-1.700789594917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certifikati</c:v>
                </c:pt>
                <c:pt idx="1">
                  <c:v>sklepi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738</c:v>
                </c:pt>
                <c:pt idx="1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439424"/>
        <c:axId val="44440960"/>
        <c:axId val="44394688"/>
      </c:bar3DChart>
      <c:catAx>
        <c:axId val="44439424"/>
        <c:scaling>
          <c:orientation val="minMax"/>
        </c:scaling>
        <c:delete val="0"/>
        <c:axPos val="b"/>
        <c:majorTickMark val="out"/>
        <c:minorTickMark val="none"/>
        <c:tickLblPos val="nextTo"/>
        <c:crossAx val="44440960"/>
        <c:crosses val="autoZero"/>
        <c:auto val="1"/>
        <c:lblAlgn val="ctr"/>
        <c:lblOffset val="100"/>
        <c:noMultiLvlLbl val="0"/>
      </c:catAx>
      <c:valAx>
        <c:axId val="4444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39424"/>
        <c:crosses val="autoZero"/>
        <c:crossBetween val="between"/>
      </c:valAx>
      <c:serAx>
        <c:axId val="44394688"/>
        <c:scaling>
          <c:orientation val="minMax"/>
        </c:scaling>
        <c:delete val="0"/>
        <c:axPos val="b"/>
        <c:majorTickMark val="out"/>
        <c:minorTickMark val="none"/>
        <c:tickLblPos val="nextTo"/>
        <c:crossAx val="44440960"/>
        <c:crosses val="autoZero"/>
      </c:serAx>
    </c:plotArea>
    <c:legend>
      <c:legendPos val="r"/>
      <c:layout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Delež preverjanj in potrjevanj  NPK v letu 2014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5"/>
            <c:bubble3D val="0"/>
            <c:spPr>
              <a:solidFill>
                <a:srgbClr val="00FFFF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List1!$A$2:$A$8</c:f>
              <c:strCache>
                <c:ptCount val="7"/>
                <c:pt idx="0">
                  <c:v>Varovanje 96</c:v>
                </c:pt>
                <c:pt idx="1">
                  <c:v>Gozdarstvo 71</c:v>
                </c:pt>
                <c:pt idx="2">
                  <c:v>Operater pri prevozu nevarnega blaga 49</c:v>
                </c:pt>
                <c:pt idx="3">
                  <c:v>Gradbeništvo 45</c:v>
                </c:pt>
                <c:pt idx="4">
                  <c:v>Socialni oskrbovalec na domu 29</c:v>
                </c:pt>
                <c:pt idx="5">
                  <c:v>Kozmetika 25</c:v>
                </c:pt>
                <c:pt idx="6">
                  <c:v>Ostale NPK 221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96</c:v>
                </c:pt>
                <c:pt idx="1">
                  <c:v>71</c:v>
                </c:pt>
                <c:pt idx="2">
                  <c:v>49</c:v>
                </c:pt>
                <c:pt idx="3">
                  <c:v>45</c:v>
                </c:pt>
                <c:pt idx="4">
                  <c:v>29</c:v>
                </c:pt>
                <c:pt idx="5">
                  <c:v>25</c:v>
                </c:pt>
                <c:pt idx="6">
                  <c:v>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66006244741846321"/>
          <c:y val="0.14944445155687255"/>
          <c:w val="0.30959448352811458"/>
          <c:h val="0.79715269327634397"/>
        </c:manualLayout>
      </c:layout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2710312888892"/>
          <c:y val="7.5820374015748052E-2"/>
          <c:w val="0.89505036089238832"/>
          <c:h val="0.83932529527559063"/>
        </c:manualLayout>
      </c:layout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Stolpec2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-7.6319203599785418E-2"/>
                  <c:y val="4.5781250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225181223990297"/>
                  <c:y val="4.62499999999999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340642711079281E-3"/>
                  <c:y val="5.8749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817092411766226E-2"/>
                  <c:y val="-7.5624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958333333333349E-2"/>
                  <c:y val="-6.6250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145833333333326E-2"/>
                  <c:y val="-5.6874999999999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7302165354330714E-2"/>
                  <c:y val="4.3124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List1!$A$2:$A$6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List1!$B$2:$B$6</c:f>
              <c:numCache>
                <c:formatCode>General</c:formatCode>
                <c:ptCount val="5"/>
                <c:pt idx="0">
                  <c:v>4759</c:v>
                </c:pt>
                <c:pt idx="1">
                  <c:v>4674</c:v>
                </c:pt>
                <c:pt idx="2">
                  <c:v>3996</c:v>
                </c:pt>
                <c:pt idx="3">
                  <c:v>4528</c:v>
                </c:pt>
                <c:pt idx="4">
                  <c:v>4688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96640"/>
        <c:axId val="32098176"/>
      </c:lineChart>
      <c:catAx>
        <c:axId val="3209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98176"/>
        <c:crosses val="autoZero"/>
        <c:auto val="1"/>
        <c:lblAlgn val="ctr"/>
        <c:lblOffset val="100"/>
        <c:noMultiLvlLbl val="0"/>
      </c:catAx>
      <c:valAx>
        <c:axId val="32098176"/>
        <c:scaling>
          <c:orientation val="minMax"/>
          <c:min val="3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0966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Delež preverjanj in potrjevanj  NPK v letu 2011</c:v>
                </c:pt>
              </c:strCache>
            </c:strRef>
          </c:tx>
          <c:spPr>
            <a:solidFill>
              <a:srgbClr val="FFC000"/>
            </a:solidFill>
          </c:spPr>
          <c:explosion val="25"/>
          <c:dPt>
            <c:idx val="1"/>
            <c:bubble3D val="0"/>
            <c:spPr>
              <a:solidFill>
                <a:srgbClr val="009E47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00FFFF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List1!$A$2:$A$9</c:f>
              <c:strCache>
                <c:ptCount val="8"/>
                <c:pt idx="0">
                  <c:v>Varovanje 854</c:v>
                </c:pt>
                <c:pt idx="1">
                  <c:v>Operater pri prevozu nevarnega blaga 739</c:v>
                </c:pt>
                <c:pt idx="2">
                  <c:v>Gozdarstvo 692</c:v>
                </c:pt>
                <c:pt idx="3">
                  <c:v>Gradbeništvo 409</c:v>
                </c:pt>
                <c:pt idx="4">
                  <c:v>Socialni oskrbovalec 282</c:v>
                </c:pt>
                <c:pt idx="5">
                  <c:v>Kmetijstvo 173</c:v>
                </c:pt>
                <c:pt idx="6">
                  <c:v>Posrednik za nepremičnine 142</c:v>
                </c:pt>
                <c:pt idx="7">
                  <c:v>Ostale NPK 1397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854</c:v>
                </c:pt>
                <c:pt idx="1">
                  <c:v>739</c:v>
                </c:pt>
                <c:pt idx="2">
                  <c:v>692</c:v>
                </c:pt>
                <c:pt idx="3">
                  <c:v>409</c:v>
                </c:pt>
                <c:pt idx="4">
                  <c:v>282</c:v>
                </c:pt>
                <c:pt idx="5">
                  <c:v>173</c:v>
                </c:pt>
                <c:pt idx="6">
                  <c:v>142</c:v>
                </c:pt>
                <c:pt idx="7">
                  <c:v>1397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Delež preverjanj in potrjevanj  NPK v letu 2012</c:v>
                </c:pt>
              </c:strCache>
            </c:strRef>
          </c:tx>
          <c:explosion val="25"/>
          <c:cat>
            <c:strRef>
              <c:f>List1!$A$2:$A$9</c:f>
              <c:strCache>
                <c:ptCount val="8"/>
                <c:pt idx="0">
                  <c:v>Varovanje 854</c:v>
                </c:pt>
                <c:pt idx="1">
                  <c:v>Operater pri prevozu nevarnega blaga 739</c:v>
                </c:pt>
                <c:pt idx="2">
                  <c:v>Gozdarstvo 692</c:v>
                </c:pt>
                <c:pt idx="3">
                  <c:v>Gradbeništvo 409</c:v>
                </c:pt>
                <c:pt idx="4">
                  <c:v>Socialni oskrbovalec 282</c:v>
                </c:pt>
                <c:pt idx="5">
                  <c:v>Kmetijstvo 173</c:v>
                </c:pt>
                <c:pt idx="6">
                  <c:v>Posrednik za nepremičnine 142</c:v>
                </c:pt>
                <c:pt idx="7">
                  <c:v>Ostale NPK 1397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66119099011674454"/>
          <c:y val="5.9253860702945887E-2"/>
          <c:w val="0.33880904258501193"/>
          <c:h val="0.87441568134501313"/>
        </c:manualLayout>
      </c:layout>
      <c:overlay val="0"/>
      <c:txPr>
        <a:bodyPr/>
        <a:lstStyle/>
        <a:p>
          <a:pPr>
            <a:defRPr sz="1400"/>
          </a:pPr>
          <a:endParaRPr lang="sl-SI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6882198274266"/>
          <c:y val="2.6079414378794515E-2"/>
          <c:w val="0.70672642964415811"/>
          <c:h val="0.77775147379457876"/>
        </c:manualLayout>
      </c:layout>
      <c:bubbl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Y–vrednosti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rgbClr val="66FF33"/>
              </a:solidFill>
            </c:spPr>
          </c:dPt>
          <c:dPt>
            <c:idx val="1"/>
            <c:invertIfNegative val="0"/>
            <c:bubble3D val="1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1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1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1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-7.9426472939321133E-2"/>
                  <c:y val="0.132252666370403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886023444294872"/>
                  <c:y val="-0.125812205506577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587779458173835E-2"/>
                  <c:y val="-5.91686708012835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534529587046785E-2"/>
                  <c:y val="-0.101012060751419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849675239336557E-3"/>
                  <c:y val="2.45183133246632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numRef>
              <c:f>List1!$A$2:$A$6</c:f>
              <c:numCache>
                <c:formatCode>General</c:formatCode>
                <c:ptCount val="5"/>
                <c:pt idx="0">
                  <c:v>262</c:v>
                </c:pt>
                <c:pt idx="1">
                  <c:v>367</c:v>
                </c:pt>
                <c:pt idx="2">
                  <c:v>416</c:v>
                </c:pt>
                <c:pt idx="3">
                  <c:v>619</c:v>
                </c:pt>
                <c:pt idx="4">
                  <c:v>739</c:v>
                </c:pt>
              </c:numCache>
            </c:numRef>
          </c:xVal>
          <c:yVal>
            <c:numRef>
              <c:f>List1!$B$2:$B$6</c:f>
              <c:numCache>
                <c:formatCode>General</c:formatCode>
                <c:ptCount val="5"/>
                <c:pt idx="0">
                  <c:v>30</c:v>
                </c:pt>
                <c:pt idx="1">
                  <c:v>46</c:v>
                </c:pt>
                <c:pt idx="2">
                  <c:v>37</c:v>
                </c:pt>
                <c:pt idx="3">
                  <c:v>63</c:v>
                </c:pt>
                <c:pt idx="4">
                  <c:v>49</c:v>
                </c:pt>
              </c:numCache>
            </c:numRef>
          </c:yVal>
          <c:bubbleSize>
            <c:numRef>
              <c:f>List1!$C$2:$C$6</c:f>
              <c:numCache>
                <c:formatCode>General</c:formatCode>
                <c:ptCount val="5"/>
                <c:pt idx="0">
                  <c:v>6.5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11.5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4768384"/>
        <c:axId val="34769920"/>
      </c:bubbleChart>
      <c:valAx>
        <c:axId val="34768384"/>
        <c:scaling>
          <c:orientation val="minMax"/>
          <c:min val="200"/>
        </c:scaling>
        <c:delete val="0"/>
        <c:axPos val="b"/>
        <c:numFmt formatCode="General" sourceLinked="1"/>
        <c:majorTickMark val="out"/>
        <c:minorTickMark val="none"/>
        <c:tickLblPos val="nextTo"/>
        <c:crossAx val="34769920"/>
        <c:crosses val="autoZero"/>
        <c:crossBetween val="midCat"/>
      </c:valAx>
      <c:valAx>
        <c:axId val="3476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683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488334629484"/>
          <c:y val="0.1651524643446812"/>
          <c:w val="0.48777653177424746"/>
          <c:h val="0.74458123287123723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Uspešnost NPK varnostnik od 2013-2016</c:v>
                </c:pt>
              </c:strCache>
            </c:strRef>
          </c:tx>
          <c:explosion val="26"/>
          <c:dPt>
            <c:idx val="0"/>
            <c:bubble3D val="0"/>
            <c:explosion val="29"/>
          </c:dPt>
          <c:dLbls>
            <c:dLbl>
              <c:idx val="0"/>
              <c:layout>
                <c:manualLayout>
                  <c:x val="9.6716781496062998E-2"/>
                  <c:y val="-9.435556102362208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7902952912639331E-2"/>
                  <c:y val="1.493003673338802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uspešni</c:v>
                </c:pt>
                <c:pt idx="1">
                  <c:v>neuspešni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22644</c:v>
                </c:pt>
                <c:pt idx="1">
                  <c:v>4276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05822501203573"/>
          <c:y val="8.9433147395191454E-2"/>
          <c:w val="0.53738039523386283"/>
          <c:h val="0.8203005498207268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Uspešnost NPK varnostnik od 2013-2016</c:v>
                </c:pt>
              </c:strCache>
            </c:strRef>
          </c:tx>
          <c:explosion val="26"/>
          <c:dPt>
            <c:idx val="0"/>
            <c:bubble3D val="0"/>
            <c:explosion val="29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4.5275785329407833E-2"/>
                  <c:y val="-4.94847487074829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7902952912639331E-2"/>
                  <c:y val="1.493003673338802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potrjevanje</c:v>
                </c:pt>
                <c:pt idx="1">
                  <c:v>preverjanje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5112</c:v>
                </c:pt>
                <c:pt idx="1">
                  <c:v>17717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22681223665534"/>
          <c:y val="3.0460803770776482E-2"/>
          <c:w val="0.66455571152873116"/>
          <c:h val="0.858327767494227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2.4680976041165944E-4"/>
                  <c:y val="-1.700785260385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462306168401595E-2"/>
                  <c:y val="-3.9382287273629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752208624943465E-2"/>
                  <c:y val="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certifikati</c:v>
                </c:pt>
                <c:pt idx="1">
                  <c:v>sklepi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3096</c:v>
                </c:pt>
                <c:pt idx="1">
                  <c:v>383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2386918505204589E-3"/>
                  <c:y val="-3.6352880560273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41734391861335E-3"/>
                  <c:y val="-1.700789594917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certifikati</c:v>
                </c:pt>
                <c:pt idx="1">
                  <c:v>sklepi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4688</c:v>
                </c:pt>
                <c:pt idx="1">
                  <c:v>536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3988096"/>
        <c:axId val="43989632"/>
        <c:axId val="35597824"/>
      </c:bar3DChart>
      <c:catAx>
        <c:axId val="4398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43989632"/>
        <c:crosses val="autoZero"/>
        <c:auto val="1"/>
        <c:lblAlgn val="ctr"/>
        <c:lblOffset val="100"/>
        <c:noMultiLvlLbl val="0"/>
      </c:catAx>
      <c:valAx>
        <c:axId val="43989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988096"/>
        <c:crosses val="autoZero"/>
        <c:crossBetween val="between"/>
      </c:valAx>
      <c:serAx>
        <c:axId val="35597824"/>
        <c:scaling>
          <c:orientation val="minMax"/>
        </c:scaling>
        <c:delete val="0"/>
        <c:axPos val="b"/>
        <c:majorTickMark val="out"/>
        <c:minorTickMark val="none"/>
        <c:tickLblPos val="nextTo"/>
        <c:crossAx val="4398963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3429024937824"/>
          <c:y val="3.0460803770776482E-2"/>
          <c:w val="0.68376423521698915"/>
          <c:h val="0.858327767494227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4.9918820901088002E-3"/>
                  <c:y val="-2.6096072743926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969844934721224E-2"/>
                  <c:y val="-4.241169398698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752208624943465E-2"/>
                  <c:y val="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certifikati</c:v>
                </c:pt>
                <c:pt idx="1">
                  <c:v>sklepi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110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3.4924612336803061E-3"/>
                  <c:y val="-2.4235253706848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541734391861335E-3"/>
                  <c:y val="-1.700789594917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certifikati</c:v>
                </c:pt>
                <c:pt idx="1">
                  <c:v>sklepi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282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4330368"/>
        <c:axId val="44332160"/>
        <c:axId val="44393344"/>
      </c:bar3DChart>
      <c:catAx>
        <c:axId val="4433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44332160"/>
        <c:crosses val="autoZero"/>
        <c:auto val="1"/>
        <c:lblAlgn val="ctr"/>
        <c:lblOffset val="100"/>
        <c:noMultiLvlLbl val="0"/>
      </c:catAx>
      <c:valAx>
        <c:axId val="44332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30368"/>
        <c:crosses val="autoZero"/>
        <c:crossBetween val="between"/>
      </c:valAx>
      <c:serAx>
        <c:axId val="4439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44332160"/>
        <c:crosses val="autoZero"/>
      </c:serAx>
    </c:plotArea>
    <c:legend>
      <c:legendPos val="r"/>
      <c:layout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0.82787</cdr:x>
      <cdr:y>0.28861</cdr:y>
    </cdr:from>
    <cdr:to>
      <cdr:x>0.99057</cdr:x>
      <cdr:y>0.72152</cdr:y>
    </cdr:to>
    <cdr:sp macro="" textlink="">
      <cdr:nvSpPr>
        <cdr:cNvPr id="2" name="PoljeZBesedilom 1"/>
        <cdr:cNvSpPr txBox="1"/>
      </cdr:nvSpPr>
      <cdr:spPr>
        <a:xfrm xmlns:a="http://schemas.openxmlformats.org/drawingml/2006/main">
          <a:off x="7272808" y="1413192"/>
          <a:ext cx="1429326" cy="2119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l-SI" sz="1600" dirty="0" smtClean="0">
              <a:solidFill>
                <a:srgbClr val="66FF33"/>
              </a:solidFill>
            </a:rPr>
            <a:t>Čas</a:t>
          </a:r>
        </a:p>
        <a:p xmlns:a="http://schemas.openxmlformats.org/drawingml/2006/main">
          <a:r>
            <a:rPr lang="sl-SI" sz="1600" dirty="0" smtClean="0">
              <a:solidFill>
                <a:srgbClr val="FF0000"/>
              </a:solidFill>
            </a:rPr>
            <a:t>GZS CPU</a:t>
          </a:r>
        </a:p>
        <a:p xmlns:a="http://schemas.openxmlformats.org/drawingml/2006/main">
          <a:r>
            <a:rPr lang="sl-SI" sz="1600" dirty="0" smtClean="0">
              <a:solidFill>
                <a:srgbClr val="FFC000"/>
              </a:solidFill>
            </a:rPr>
            <a:t>ZRSZV</a:t>
          </a:r>
        </a:p>
        <a:p xmlns:a="http://schemas.openxmlformats.org/drawingml/2006/main">
          <a:r>
            <a:rPr lang="sl-SI" sz="1600" dirty="0" smtClean="0">
              <a:solidFill>
                <a:srgbClr val="0070C0"/>
              </a:solidFill>
            </a:rPr>
            <a:t>SGLŠ Postojna</a:t>
          </a:r>
        </a:p>
        <a:p xmlns:a="http://schemas.openxmlformats.org/drawingml/2006/main">
          <a:r>
            <a:rPr lang="sl-SI" sz="1600" dirty="0" smtClean="0">
              <a:solidFill>
                <a:srgbClr val="FF00FF"/>
              </a:solidFill>
            </a:rPr>
            <a:t>Prometni center </a:t>
          </a:r>
        </a:p>
        <a:p xmlns:a="http://schemas.openxmlformats.org/drawingml/2006/main">
          <a:r>
            <a:rPr lang="sl-SI" sz="1600" dirty="0" smtClean="0">
              <a:solidFill>
                <a:srgbClr val="FF00FF"/>
              </a:solidFill>
            </a:rPr>
            <a:t>Blisk</a:t>
          </a:r>
          <a:endParaRPr lang="sl-SI" sz="1600" dirty="0">
            <a:solidFill>
              <a:srgbClr val="FF00FF"/>
            </a:solidFill>
          </a:endParaRPr>
        </a:p>
      </cdr:txBody>
    </cdr:sp>
  </cdr:relSizeAnchor>
  <cdr:relSizeAnchor xmlns:cdr="http://schemas.openxmlformats.org/drawingml/2006/chartDrawing">
    <cdr:from>
      <cdr:x>0.27273</cdr:x>
      <cdr:y>0.98361</cdr:y>
    </cdr:from>
    <cdr:to>
      <cdr:x>0.50909</cdr:x>
      <cdr:y>1</cdr:y>
    </cdr:to>
    <cdr:sp macro="" textlink="">
      <cdr:nvSpPr>
        <cdr:cNvPr id="3" name="PoljeZBesedilom 2"/>
        <cdr:cNvSpPr txBox="1"/>
      </cdr:nvSpPr>
      <cdr:spPr>
        <a:xfrm xmlns:a="http://schemas.openxmlformats.org/drawingml/2006/main">
          <a:off x="2160240" y="4320480"/>
          <a:ext cx="1872208" cy="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l-SI" sz="1100" dirty="0"/>
        </a:p>
      </cdr:txBody>
    </cdr:sp>
  </cdr:relSizeAnchor>
  <cdr:relSizeAnchor xmlns:cdr="http://schemas.openxmlformats.org/drawingml/2006/chartDrawing">
    <cdr:from>
      <cdr:x>0.32727</cdr:x>
      <cdr:y>0.875</cdr:y>
    </cdr:from>
    <cdr:to>
      <cdr:x>0.6</cdr:x>
      <cdr:y>0.96721</cdr:y>
    </cdr:to>
    <cdr:sp macro="" textlink="">
      <cdr:nvSpPr>
        <cdr:cNvPr id="4" name="PoljeZBesedilom 3"/>
        <cdr:cNvSpPr txBox="1"/>
      </cdr:nvSpPr>
      <cdr:spPr>
        <a:xfrm xmlns:a="http://schemas.openxmlformats.org/drawingml/2006/main">
          <a:off x="2592288" y="4032448"/>
          <a:ext cx="2160240" cy="42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800" dirty="0" smtClean="0"/>
            <a:t>Število certifikatov</a:t>
          </a:r>
          <a:endParaRPr lang="sl-SI" sz="1800" dirty="0"/>
        </a:p>
      </cdr:txBody>
    </cdr:sp>
  </cdr:relSizeAnchor>
  <cdr:relSizeAnchor xmlns:cdr="http://schemas.openxmlformats.org/drawingml/2006/chartDrawing">
    <cdr:from>
      <cdr:x>0.01734</cdr:x>
      <cdr:y>0.25</cdr:y>
    </cdr:from>
    <cdr:to>
      <cdr:x>0.04335</cdr:x>
      <cdr:y>0.63235</cdr:y>
    </cdr:to>
    <cdr:sp macro="" textlink="">
      <cdr:nvSpPr>
        <cdr:cNvPr id="5" name="PoljeZBesedilom 4"/>
        <cdr:cNvSpPr txBox="1"/>
      </cdr:nvSpPr>
      <cdr:spPr>
        <a:xfrm xmlns:a="http://schemas.openxmlformats.org/drawingml/2006/main">
          <a:off x="144016" y="1224136"/>
          <a:ext cx="216024" cy="18722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800" dirty="0"/>
            <a:t>S</a:t>
          </a:r>
          <a:r>
            <a:rPr lang="sl-SI" sz="1800" dirty="0" smtClean="0"/>
            <a:t>klepi</a:t>
          </a:r>
          <a:endParaRPr lang="sl-SI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57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3" tIns="45636" rIns="91273" bIns="45636" numCol="1" anchor="t" anchorCtr="0" compatLnSpc="1">
            <a:prstTxWarp prst="textNoShape">
              <a:avLst/>
            </a:prstTxWarp>
          </a:bodyPr>
          <a:lstStyle>
            <a:lvl1pPr defTabSz="912127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2"/>
            <a:ext cx="307657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3" tIns="45636" rIns="91273" bIns="45636" numCol="1" anchor="t" anchorCtr="0" compatLnSpc="1">
            <a:prstTxWarp prst="textNoShape">
              <a:avLst/>
            </a:prstTxWarp>
          </a:bodyPr>
          <a:lstStyle>
            <a:lvl1pPr algn="r" defTabSz="912127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850"/>
            <a:ext cx="307657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3" tIns="45636" rIns="91273" bIns="45636" numCol="1" anchor="b" anchorCtr="0" compatLnSpc="1">
            <a:prstTxWarp prst="textNoShape">
              <a:avLst/>
            </a:prstTxWarp>
          </a:bodyPr>
          <a:lstStyle>
            <a:lvl1pPr defTabSz="912127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1850"/>
            <a:ext cx="3076574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3" tIns="45636" rIns="91273" bIns="45636" numCol="1" anchor="b" anchorCtr="0" compatLnSpc="1">
            <a:prstTxWarp prst="textNoShape">
              <a:avLst/>
            </a:prstTxWarp>
          </a:bodyPr>
          <a:lstStyle>
            <a:lvl1pPr algn="r" defTabSz="912127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46D3313-F0CC-48D7-907C-8C9B7908D51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777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5E91-CE7E-49A2-AD6C-8251AC0636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C9F93-4653-41F5-BF4C-19DC46BAEEE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B7E8-926D-4910-8A25-78B489ED9E1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9843-2B26-4917-A1EF-0ABA57C279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E197F-6743-4830-A40C-9449D6D785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73BC-B241-419D-BFA0-7AD95508AAD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32D72-32BC-4A8E-B010-2FE187A7F5D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19A0-4B03-4BE3-AACC-35DB2679FB0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59E0-15A1-44BC-AF5D-A627339C1AD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FF4C-5958-4FCB-90CF-229DE658B33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859B3-38C1-4180-84E5-7D2D217F1A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C86F2-C802-4751-A0BC-5EC11F92F6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9D49DAC-33E7-43FB-B25C-C4D69CAAE3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.si/kvalifikacije/izvajalci/javni_razpi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radni-list.si/1/objava.jsp?sop=2015-01-273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van.arnic@ric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319338"/>
            <a:ext cx="7848600" cy="1470025"/>
          </a:xfrm>
        </p:spPr>
        <p:txBody>
          <a:bodyPr/>
          <a:lstStyle/>
          <a:p>
            <a:pPr algn="l" eaLnBrk="1" hangingPunct="1"/>
            <a:r>
              <a:rPr lang="sl-SI" sz="2800" b="1" dirty="0" smtClean="0">
                <a:solidFill>
                  <a:schemeClr val="accent2"/>
                </a:solidFill>
                <a:latin typeface="Arial Narrow" pitchFamily="34" charset="0"/>
              </a:rPr>
              <a:t>POSVET NPK 2020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500438"/>
            <a:ext cx="5329237" cy="2952750"/>
          </a:xfrm>
        </p:spPr>
        <p:txBody>
          <a:bodyPr/>
          <a:lstStyle/>
          <a:p>
            <a:pPr algn="r" eaLnBrk="1" hangingPunct="1"/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		</a:t>
            </a:r>
          </a:p>
          <a:p>
            <a:pPr algn="r" eaLnBrk="1" hangingPunct="1"/>
            <a:endParaRPr lang="sl-SI" sz="14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algn="r" eaLnBrk="1" hangingPunct="1"/>
            <a:r>
              <a:rPr lang="sl-SI" sz="1400" b="1" dirty="0" smtClean="0">
                <a:solidFill>
                  <a:schemeClr val="accent2"/>
                </a:solidFill>
                <a:latin typeface="Arial Narrow" pitchFamily="34" charset="0"/>
              </a:rPr>
              <a:t>		Ljubljana, 2020</a:t>
            </a:r>
          </a:p>
          <a:p>
            <a:pPr algn="r" eaLnBrk="1" hangingPunct="1"/>
            <a:r>
              <a:rPr lang="sl-SI" sz="1400" b="1" dirty="0" smtClean="0">
                <a:solidFill>
                  <a:schemeClr val="accent2"/>
                </a:solidFill>
                <a:latin typeface="Arial Narrow" pitchFamily="34" charset="0"/>
              </a:rPr>
              <a:t>Ivan Arnič</a:t>
            </a:r>
            <a:r>
              <a:rPr lang="sl-SI" sz="1600" dirty="0" smtClean="0">
                <a:solidFill>
                  <a:schemeClr val="accent2"/>
                </a:solidFill>
                <a:latin typeface="Arial Narrow" pitchFamily="34" charset="0"/>
              </a:rPr>
              <a:t>       </a:t>
            </a:r>
            <a:r>
              <a:rPr lang="sl-SI" dirty="0" smtClean="0">
                <a:solidFill>
                  <a:schemeClr val="accent2"/>
                </a:solidFill>
                <a:latin typeface="Arial Narrow" pitchFamily="34" charset="0"/>
              </a:rPr>
              <a:t>     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372100"/>
            <a:ext cx="1244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ric_glava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2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2988" y="1412776"/>
            <a:ext cx="7489452" cy="4376688"/>
          </a:xfrm>
        </p:spPr>
        <p:txBody>
          <a:bodyPr/>
          <a:lstStyle/>
          <a:p>
            <a:pPr algn="l" eaLnBrk="1" hangingPunct="1"/>
            <a:r>
              <a:rPr lang="sl-SI" sz="1400" b="1" dirty="0" smtClean="0">
                <a:solidFill>
                  <a:srgbClr val="00529B"/>
                </a:solidFill>
              </a:rPr>
              <a:t/>
            </a:r>
            <a:br>
              <a:rPr lang="sl-SI" sz="1400" b="1" dirty="0" smtClean="0">
                <a:solidFill>
                  <a:srgbClr val="00529B"/>
                </a:solidFill>
              </a:rPr>
            </a:br>
            <a:r>
              <a:rPr lang="sl-SI" sz="1400" b="1" dirty="0" smtClean="0">
                <a:solidFill>
                  <a:srgbClr val="00529B"/>
                </a:solidFill>
              </a:rPr>
              <a:t>     </a:t>
            </a:r>
            <a:br>
              <a:rPr lang="sl-SI" sz="1400" b="1" dirty="0" smtClean="0">
                <a:solidFill>
                  <a:srgbClr val="00529B"/>
                </a:solidFill>
              </a:rPr>
            </a:br>
            <a:r>
              <a:rPr lang="sl-SI" sz="1400" b="1" dirty="0" smtClean="0">
                <a:solidFill>
                  <a:srgbClr val="00529B"/>
                </a:solidFill>
              </a:rPr>
              <a:t>                                                                                  </a:t>
            </a:r>
            <a:endParaRPr lang="sl-SI" sz="2400" b="1" dirty="0" smtClean="0">
              <a:solidFill>
                <a:srgbClr val="00529B"/>
              </a:solidFill>
              <a:latin typeface="Arial Narrow" pitchFamily="34" charset="0"/>
            </a:endParaRPr>
          </a:p>
        </p:txBody>
      </p:sp>
      <p:pic>
        <p:nvPicPr>
          <p:cNvPr id="55304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1005889568"/>
              </p:ext>
            </p:extLst>
          </p:nvPr>
        </p:nvGraphicFramePr>
        <p:xfrm>
          <a:off x="1439912" y="1412776"/>
          <a:ext cx="6912768" cy="452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900113" y="5877272"/>
            <a:ext cx="799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Uspešnost za vsa preverjanja NPK v obdobju 2015-2020 je 84%.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259632" y="8367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USPEŠNOST KANDIDATOV PRI NPK od 2015-2020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569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2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2988" y="1412776"/>
            <a:ext cx="7489452" cy="4376688"/>
          </a:xfrm>
        </p:spPr>
        <p:txBody>
          <a:bodyPr/>
          <a:lstStyle/>
          <a:p>
            <a:pPr algn="l" eaLnBrk="1" hangingPunct="1"/>
            <a:r>
              <a:rPr lang="sl-SI" sz="1400" b="1" dirty="0" smtClean="0">
                <a:solidFill>
                  <a:srgbClr val="00529B"/>
                </a:solidFill>
              </a:rPr>
              <a:t/>
            </a:r>
            <a:br>
              <a:rPr lang="sl-SI" sz="1400" b="1" dirty="0" smtClean="0">
                <a:solidFill>
                  <a:srgbClr val="00529B"/>
                </a:solidFill>
              </a:rPr>
            </a:br>
            <a:r>
              <a:rPr lang="sl-SI" sz="1400" b="1" dirty="0" smtClean="0">
                <a:solidFill>
                  <a:srgbClr val="00529B"/>
                </a:solidFill>
              </a:rPr>
              <a:t>     </a:t>
            </a:r>
            <a:br>
              <a:rPr lang="sl-SI" sz="1400" b="1" dirty="0" smtClean="0">
                <a:solidFill>
                  <a:srgbClr val="00529B"/>
                </a:solidFill>
              </a:rPr>
            </a:br>
            <a:r>
              <a:rPr lang="sl-SI" sz="1400" b="1" dirty="0" smtClean="0">
                <a:solidFill>
                  <a:srgbClr val="00529B"/>
                </a:solidFill>
              </a:rPr>
              <a:t>                                                                                  </a:t>
            </a:r>
            <a:endParaRPr lang="sl-SI" sz="2400" b="1" dirty="0" smtClean="0">
              <a:solidFill>
                <a:srgbClr val="00529B"/>
              </a:solidFill>
              <a:latin typeface="Arial Narrow" pitchFamily="34" charset="0"/>
            </a:endParaRPr>
          </a:p>
        </p:txBody>
      </p:sp>
      <p:pic>
        <p:nvPicPr>
          <p:cNvPr id="55304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3019610287"/>
              </p:ext>
            </p:extLst>
          </p:nvPr>
        </p:nvGraphicFramePr>
        <p:xfrm>
          <a:off x="1349376" y="1667709"/>
          <a:ext cx="6912768" cy="452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900113" y="836712"/>
            <a:ext cx="691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DELEŽ PREVERJANJ IN POTRJEVANJ NPK od 2015-20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29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0" y="13345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828791037"/>
              </p:ext>
            </p:extLst>
          </p:nvPr>
        </p:nvGraphicFramePr>
        <p:xfrm>
          <a:off x="1115616" y="1397000"/>
          <a:ext cx="7272808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331640" y="692696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Primerjava med letoma 2019 in 2020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187624" y="5535488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Zaradi epidemije je bilo v letu 2020 izdanih 29% manj sklepov in podeljenih 34% manj certifikatov.</a:t>
            </a:r>
            <a:endParaRPr lang="sl-SI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0" y="13345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349776883"/>
              </p:ext>
            </p:extLst>
          </p:nvPr>
        </p:nvGraphicFramePr>
        <p:xfrm>
          <a:off x="1115616" y="1397000"/>
          <a:ext cx="7272808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043608" y="49053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Primerjava med letoma 2019 in 2020 za NPK socialni oskrbovalec na domu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187624" y="5535488"/>
            <a:ext cx="707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Zaradi epidemije je bilo v letu 2020 izdanih 59% manj sklepov in podeljenih 61% manj certifikatov za NPK socialni oskrbovalec na domu</a:t>
            </a: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14091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0" y="13345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95566057"/>
              </p:ext>
            </p:extLst>
          </p:nvPr>
        </p:nvGraphicFramePr>
        <p:xfrm>
          <a:off x="1115616" y="1397000"/>
          <a:ext cx="7272808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jeZBesedilom 3"/>
          <p:cNvSpPr txBox="1"/>
          <p:nvPr/>
        </p:nvSpPr>
        <p:spPr>
          <a:xfrm>
            <a:off x="1043608" y="54868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Primerjava med letoma 2019 in 2020 za področje zasebnega varovanja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971600" y="553548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Zaradi epidemije je bilo v letu 2020 izdanih 13% manj sklepov in podeljenih 19% manj certifikatov na področju zasebnega varovanja</a:t>
            </a: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2420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-1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otnik 1"/>
          <p:cNvSpPr/>
          <p:nvPr/>
        </p:nvSpPr>
        <p:spPr>
          <a:xfrm>
            <a:off x="1115616" y="836712"/>
            <a:ext cx="77768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 smtClean="0"/>
          </a:p>
          <a:p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IZVEDBA POSTOPKA PREVERJANJA IN POTRJEVANJA NPK ZA OSEBE S POSEBNIMI POTREBAMI</a:t>
            </a:r>
          </a:p>
          <a:p>
            <a:endParaRPr lang="sl-SI" dirty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9975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spect="1"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avokotnik 1"/>
          <p:cNvSpPr/>
          <p:nvPr/>
        </p:nvSpPr>
        <p:spPr>
          <a:xfrm>
            <a:off x="1367136" y="50004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  <a:p>
            <a:r>
              <a:rPr lang="sl-SI" dirty="0" smtClean="0"/>
              <a:t>Zakonska podlaga</a:t>
            </a:r>
          </a:p>
          <a:p>
            <a:endParaRPr lang="sl-SI" b="0" dirty="0"/>
          </a:p>
          <a:p>
            <a:endParaRPr lang="sl-SI" dirty="0" smtClean="0"/>
          </a:p>
        </p:txBody>
      </p:sp>
      <p:sp>
        <p:nvSpPr>
          <p:cNvPr id="6" name="PoljeZBesedilom 5"/>
          <p:cNvSpPr txBox="1"/>
          <p:nvPr/>
        </p:nvSpPr>
        <p:spPr>
          <a:xfrm>
            <a:off x="1285852" y="1857364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Zakon o nacionalnih poklicnih kvalifikacijah (Uradni list RS, št. 1/07-uradno prečiščeno besedilo in 85/09; v nadaljevanju: ZNPK) v 18 členu določa dokazovanje poklicne kvalifikacije za osebe s posebnimi potrebami.</a:t>
            </a:r>
            <a:endParaRPr lang="sl-SI" b="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285852" y="3571876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»Osebam s posebnimi potrebami se lahko prilagodijo oblike in trajanje preverjanja ter sestava komisij za preverjanje in potrjevanje poklicnih kvalifikacij.</a:t>
            </a:r>
            <a:endParaRPr lang="sl-SI" b="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285852" y="4857760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Natančna navodila določi komisija za preverjanje in potrjevanje poklicnih kvalifikacij za vsak primer posebej, v skladu s katalogom.«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394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1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7892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1043608" y="764703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 katalogu strokovnih znanj in spretnosti je pod točko 8 zapisana prilagoditev za osebe s posebnimi potrebami.</a:t>
            </a:r>
          </a:p>
          <a:p>
            <a:r>
              <a:rPr lang="sl-SI" dirty="0"/>
              <a:t> </a:t>
            </a:r>
            <a:endParaRPr lang="sl-SI" dirty="0" smtClean="0"/>
          </a:p>
          <a:p>
            <a:r>
              <a:rPr lang="sl-SI" u="sng" dirty="0" smtClean="0"/>
              <a:t>8</a:t>
            </a:r>
            <a:r>
              <a:rPr lang="sl-SI" u="sng" dirty="0"/>
              <a:t>. Prilagoditve za osebe s posebnimi potrebami</a:t>
            </a:r>
            <a:endParaRPr lang="sl-SI" dirty="0"/>
          </a:p>
          <a:p>
            <a:r>
              <a:rPr lang="sl-SI" b="0" dirty="0"/>
              <a:t>Nacionalno poklicno kvalifikacijo lahko pridobijo tudi osebe s posebnimi potrebami, pri čemer se uporabljajo naslednje prilagoditve:</a:t>
            </a:r>
          </a:p>
          <a:p>
            <a:pPr lvl="0"/>
            <a:r>
              <a:rPr lang="sl-SI" b="0" dirty="0" smtClean="0"/>
              <a:t>- podaljšanje </a:t>
            </a:r>
            <a:r>
              <a:rPr lang="sl-SI" b="0" dirty="0"/>
              <a:t>časa opravljanja storitve,</a:t>
            </a:r>
          </a:p>
          <a:p>
            <a:pPr lvl="0"/>
            <a:r>
              <a:rPr lang="sl-SI" b="0" dirty="0" smtClean="0"/>
              <a:t>- prilagoditev </a:t>
            </a:r>
            <a:r>
              <a:rPr lang="sl-SI" b="0" dirty="0"/>
              <a:t>prostora in opreme,</a:t>
            </a:r>
          </a:p>
          <a:p>
            <a:pPr lvl="0"/>
            <a:r>
              <a:rPr lang="sl-SI" b="0" dirty="0" smtClean="0"/>
              <a:t>- opravljanje </a:t>
            </a:r>
            <a:r>
              <a:rPr lang="sl-SI" b="0" dirty="0"/>
              <a:t>izpita s pomočnikovo pomočjo, </a:t>
            </a:r>
          </a:p>
          <a:p>
            <a:pPr lvl="0"/>
            <a:r>
              <a:rPr lang="sl-SI" b="0" dirty="0" smtClean="0"/>
              <a:t>- prilagoditev </a:t>
            </a:r>
            <a:r>
              <a:rPr lang="sl-SI" b="0" dirty="0"/>
              <a:t>oblike izpitnega gradiva, </a:t>
            </a:r>
          </a:p>
          <a:p>
            <a:pPr lvl="0"/>
            <a:r>
              <a:rPr lang="sl-SI" b="0" dirty="0" smtClean="0"/>
              <a:t>- prilagoditev </a:t>
            </a:r>
            <a:r>
              <a:rPr lang="sl-SI" b="0" dirty="0"/>
              <a:t>ocenjevanja.</a:t>
            </a:r>
          </a:p>
          <a:p>
            <a:r>
              <a:rPr lang="sl-SI" b="0" dirty="0"/>
              <a:t/>
            </a:r>
            <a:br>
              <a:rPr lang="sl-SI" b="0" dirty="0"/>
            </a:br>
            <a:r>
              <a:rPr lang="sl-SI" b="0" dirty="0"/>
              <a:t>Podrobnejši opis prilagoditev je naveden v Pravilniku (Uradni list RS 82/14), ki ureja način izvajanja mature za kandidate s posebnimi potrebami.</a:t>
            </a:r>
          </a:p>
        </p:txBody>
      </p:sp>
    </p:spTree>
    <p:extLst>
      <p:ext uri="{BB962C8B-B14F-4D97-AF65-F5344CB8AC3E}">
        <p14:creationId xmlns:p14="http://schemas.microsoft.com/office/powerpoint/2010/main" val="20590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38916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899592" y="1124744"/>
            <a:ext cx="736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/>
              <a:t>Trenutno je v 52 katalogih </a:t>
            </a:r>
            <a:r>
              <a:rPr lang="sl-SI" b="0" dirty="0" smtClean="0"/>
              <a:t> tak zapis</a:t>
            </a:r>
            <a:r>
              <a:rPr lang="sl-SI" b="0" dirty="0"/>
              <a:t>, ki omogoča pridobitev NPK za osebe s posebnimi potrebami.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899592" y="2276872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Priporočila za izvedbo postopka  </a:t>
            </a:r>
            <a:r>
              <a:rPr lang="sl-SI" dirty="0"/>
              <a:t>preverjanja in potrjevanja NPK za osebe s posebnimi </a:t>
            </a:r>
            <a:r>
              <a:rPr lang="sl-SI" dirty="0" smtClean="0"/>
              <a:t>potrebami</a:t>
            </a:r>
          </a:p>
          <a:p>
            <a:endParaRPr lang="sl-SI" dirty="0"/>
          </a:p>
          <a:p>
            <a:r>
              <a:rPr lang="sl-SI" b="0" dirty="0"/>
              <a:t>Če se na razpisano preverjanje in potrjevanje NPK prijavi kandidat s posebnimi potrebami in katalog omogoča izvedbo tega preverjanja predlagamo naslednji postopek</a:t>
            </a:r>
            <a:r>
              <a:rPr lang="sl-SI" b="0" dirty="0" smtClean="0"/>
              <a:t>:</a:t>
            </a:r>
          </a:p>
          <a:p>
            <a:endParaRPr lang="sl-SI" b="0" dirty="0"/>
          </a:p>
          <a:p>
            <a:pPr marL="457200" lvl="0" indent="-457200">
              <a:buFont typeface="+mj-lt"/>
              <a:buAutoNum type="arabicPeriod"/>
            </a:pPr>
            <a:r>
              <a:rPr lang="sl-SI" b="0" dirty="0" smtClean="0"/>
              <a:t>Kandidat </a:t>
            </a:r>
            <a:r>
              <a:rPr lang="sl-SI" b="0" dirty="0"/>
              <a:t>ob prijavi na postopek preverjanja in potrjevanja NPK poleg vseh predpisanih obrazcev izpolni tudi vlogo za uveljavljanje pravic kandidata s posebnimi potrebami pri opravljanju NPK (priloga 1-vloga</a:t>
            </a:r>
            <a:r>
              <a:rPr lang="sl-SI" b="0" dirty="0" smtClean="0"/>
              <a:t>).</a:t>
            </a:r>
            <a:endParaRPr lang="sl-SI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-1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5304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1043608" y="981075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sl-SI" b="0" dirty="0" smtClean="0"/>
              <a:t>Izvajalec </a:t>
            </a:r>
            <a:r>
              <a:rPr lang="sl-SI" b="0" dirty="0"/>
              <a:t>obvesti RIC, da bo na preverjanju in potrjevanju NPK  kandidat s posebni potrebami</a:t>
            </a:r>
            <a:r>
              <a:rPr lang="sl-SI" b="0" dirty="0" smtClean="0"/>
              <a:t>.</a:t>
            </a:r>
          </a:p>
          <a:p>
            <a:pPr marL="457200" lvl="0" indent="-457200">
              <a:buFont typeface="+mj-lt"/>
              <a:buAutoNum type="arabicPeriod" startAt="2"/>
            </a:pPr>
            <a:endParaRPr lang="sl-SI" b="0" dirty="0"/>
          </a:p>
          <a:p>
            <a:pPr marL="457200" lvl="0" indent="-457200">
              <a:buFont typeface="+mj-lt"/>
              <a:buAutoNum type="arabicPeriod" startAt="2"/>
            </a:pPr>
            <a:r>
              <a:rPr lang="sl-SI" b="0" dirty="0" smtClean="0"/>
              <a:t>RIC </a:t>
            </a:r>
            <a:r>
              <a:rPr lang="sl-SI" b="0" dirty="0"/>
              <a:t>imenuje komisijo in predsednika komisije obvesti o kandidatu s posebnimi potrebami</a:t>
            </a:r>
            <a:r>
              <a:rPr lang="sl-SI" b="0" dirty="0" smtClean="0"/>
              <a:t>.</a:t>
            </a:r>
          </a:p>
          <a:p>
            <a:pPr marL="457200" lvl="0" indent="-457200">
              <a:buFont typeface="+mj-lt"/>
              <a:buAutoNum type="arabicPeriod" startAt="2"/>
            </a:pPr>
            <a:endParaRPr lang="sl-SI" b="0" dirty="0"/>
          </a:p>
          <a:p>
            <a:pPr marL="457200" lvl="0" indent="-457200">
              <a:buFont typeface="+mj-lt"/>
              <a:buAutoNum type="arabicPeriod" startAt="2"/>
            </a:pPr>
            <a:r>
              <a:rPr lang="sl-SI" b="0" dirty="0" smtClean="0"/>
              <a:t>Komisija </a:t>
            </a:r>
            <a:r>
              <a:rPr lang="sl-SI" b="0" dirty="0"/>
              <a:t>na osnovi dokumentacije kandidata, zapisa v katalogu in Pravilnika o načinu izvajanja mature za kandidate s posebnimi potrebami, kandidatu prilagodi način preverjanja in potrjevanja NPK. Če komisija na osnovi predloženih listin ne more odločiti o prilagojenem načinu opravljanja preverjanja in potrjevanja NPK, za mnenje zaprosi RIC:</a:t>
            </a:r>
          </a:p>
          <a:p>
            <a:pPr marL="457200" indent="-457200">
              <a:buFont typeface="+mj-lt"/>
              <a:buAutoNum type="arabicPeriod" startAt="2"/>
            </a:pPr>
            <a:endParaRPr lang="sl-SI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" name="PoljeZBesedilom 3"/>
          <p:cNvSpPr txBox="1"/>
          <p:nvPr/>
        </p:nvSpPr>
        <p:spPr>
          <a:xfrm>
            <a:off x="1259632" y="1196752"/>
            <a:ext cx="7174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REGISTER IZVAJALCEV</a:t>
            </a:r>
          </a:p>
          <a:p>
            <a:endParaRPr lang="sl-SI" b="0" dirty="0" smtClean="0"/>
          </a:p>
          <a:p>
            <a:r>
              <a:rPr lang="sl-SI" b="0" dirty="0" smtClean="0"/>
              <a:t>V register izvajalcev  za preverjanje in potrjevanje NPK je vpisanih 115 izvajalcev.</a:t>
            </a:r>
          </a:p>
          <a:p>
            <a:endParaRPr lang="sl-SI" b="0" dirty="0" smtClean="0"/>
          </a:p>
          <a:p>
            <a:r>
              <a:rPr lang="sl-SI" b="0" dirty="0" smtClean="0"/>
              <a:t>V letu 2019 je 65 izvajalcev izvedlo preverjanja in potrjevanja za 95 različnih NPK.</a:t>
            </a:r>
          </a:p>
          <a:p>
            <a:endParaRPr lang="sl-SI" b="0" dirty="0" smtClean="0"/>
          </a:p>
          <a:p>
            <a:r>
              <a:rPr lang="sl-SI" b="0" dirty="0" smtClean="0"/>
              <a:t>Vpis v register se opravi na podlagi predloga za vpis (javni poziv) ali na podlagi izbora na javnem razpisu.</a:t>
            </a:r>
          </a:p>
          <a:p>
            <a:endParaRPr lang="sl-SI" b="0" dirty="0" smtClean="0"/>
          </a:p>
          <a:p>
            <a:r>
              <a:rPr lang="sl-SI" b="0" dirty="0" smtClean="0">
                <a:hlinkClick r:id="rId3"/>
              </a:rPr>
              <a:t>http://www.ric.si/kvalifikacije/izvajalci/javni_razpis/</a:t>
            </a:r>
            <a:r>
              <a:rPr lang="sl-SI" b="0" dirty="0" smtClean="0"/>
              <a:t> </a:t>
            </a:r>
          </a:p>
          <a:p>
            <a:endParaRPr lang="sl-SI" b="0" dirty="0"/>
          </a:p>
          <a:p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27935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-1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5304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1043608" y="836712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sl-SI" b="0" dirty="0"/>
              <a:t>Po pregledu zbirne mape in določitvi prilagoditev komisija obvesti kandidata o obsegu strokovnih znanj in spretnosti , ki jih mora kandidat dokazati v postopku neposrednega preverjanja in o prilagoditvi preverjanja in potrjevanja. (Obvestilo o izvedbi neposrednega preverjanja</a:t>
            </a:r>
            <a:r>
              <a:rPr lang="sl-SI" b="0" dirty="0" smtClean="0"/>
              <a:t>).</a:t>
            </a:r>
          </a:p>
          <a:p>
            <a:pPr lvl="0"/>
            <a:endParaRPr lang="sl-SI" b="0" dirty="0"/>
          </a:p>
          <a:p>
            <a:pPr marL="457200" lvl="0" indent="-457200">
              <a:buFont typeface="+mj-lt"/>
              <a:buAutoNum type="arabicPeriod" startAt="6"/>
            </a:pPr>
            <a:r>
              <a:rPr lang="sl-SI" b="0" dirty="0"/>
              <a:t>V zapisnik o poteku preverjanja poklicne kvalifikacije je potrebno vpisati prilagoditev preverjanja in potrjevanja v rubriko način preverjanja (</a:t>
            </a:r>
            <a:r>
              <a:rPr lang="sl-SI" b="0" dirty="0" smtClean="0"/>
              <a:t>primer: </a:t>
            </a:r>
            <a:r>
              <a:rPr lang="sl-SI" b="0" dirty="0"/>
              <a:t>pisno in ustno s podaljšanim časom).</a:t>
            </a:r>
          </a:p>
        </p:txBody>
      </p:sp>
    </p:spTree>
    <p:extLst>
      <p:ext uri="{BB962C8B-B14F-4D97-AF65-F5344CB8AC3E}">
        <p14:creationId xmlns:p14="http://schemas.microsoft.com/office/powerpoint/2010/main" val="24202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-1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2" name="Rectangle 11"/>
          <p:cNvSpPr>
            <a:spLocks noGrp="1" noChangeArrowheads="1"/>
          </p:cNvSpPr>
          <p:nvPr>
            <p:ph type="title"/>
          </p:nvPr>
        </p:nvSpPr>
        <p:spPr>
          <a:xfrm>
            <a:off x="962422" y="492472"/>
            <a:ext cx="7219156" cy="4247878"/>
          </a:xfrm>
        </p:spPr>
        <p:txBody>
          <a:bodyPr/>
          <a:lstStyle/>
          <a:p>
            <a:pPr algn="l" eaLnBrk="1" hangingPunct="1"/>
            <a:r>
              <a:rPr lang="sl-SI" sz="2400" b="1" dirty="0" smtClean="0">
                <a:solidFill>
                  <a:srgbClr val="00529B"/>
                </a:solidFill>
                <a:latin typeface="Arial Narrow" pitchFamily="34" charset="0"/>
              </a:rPr>
              <a:t>    PLAČILO ČLANOV KOMISIJE</a:t>
            </a:r>
            <a:br>
              <a:rPr lang="sl-SI" sz="2400" b="1" dirty="0" smtClean="0">
                <a:solidFill>
                  <a:srgbClr val="00529B"/>
                </a:solidFill>
                <a:latin typeface="Arial Narrow" pitchFamily="34" charset="0"/>
              </a:rPr>
            </a:br>
            <a:r>
              <a:rPr lang="sl-SI" sz="2400" b="1" dirty="0" smtClean="0">
                <a:solidFill>
                  <a:srgbClr val="00529B"/>
                </a:solidFill>
                <a:latin typeface="Arial Narrow" pitchFamily="34" charset="0"/>
              </a:rPr>
              <a:t/>
            </a:r>
            <a:br>
              <a:rPr lang="sl-SI" sz="2400" b="1" dirty="0" smtClean="0">
                <a:solidFill>
                  <a:srgbClr val="00529B"/>
                </a:solidFill>
                <a:latin typeface="Arial Narrow" pitchFamily="34" charset="0"/>
              </a:rPr>
            </a:br>
            <a:r>
              <a:rPr lang="sl-SI" sz="2400" dirty="0" smtClean="0">
                <a:solidFill>
                  <a:srgbClr val="00529B"/>
                </a:solidFill>
                <a:latin typeface="Arial Narrow" pitchFamily="34" charset="0"/>
              </a:rPr>
              <a:t>Pravilnik o načinu in postopku  preverjanja in potrjevanja nacionalnih poklicnih kvalifikacij določa tudi plačilo članov komisij.</a:t>
            </a:r>
            <a:r>
              <a:rPr lang="sl-SI" sz="2400" b="1" dirty="0" smtClean="0">
                <a:solidFill>
                  <a:srgbClr val="00529B"/>
                </a:solidFill>
              </a:rPr>
              <a:t/>
            </a:r>
            <a:br>
              <a:rPr lang="sl-SI" sz="2400" b="1" dirty="0" smtClean="0">
                <a:solidFill>
                  <a:srgbClr val="00529B"/>
                </a:solidFill>
              </a:rPr>
            </a:br>
            <a:r>
              <a:rPr lang="sl-SI" sz="2400" b="1" dirty="0" smtClean="0">
                <a:solidFill>
                  <a:srgbClr val="00529B"/>
                </a:solidFill>
              </a:rPr>
              <a:t/>
            </a:r>
            <a:br>
              <a:rPr lang="sl-SI" sz="2400" b="1" dirty="0" smtClean="0">
                <a:solidFill>
                  <a:srgbClr val="00529B"/>
                </a:solidFill>
              </a:rPr>
            </a:br>
            <a:r>
              <a:rPr lang="sl-SI" sz="1400" b="1" dirty="0">
                <a:solidFill>
                  <a:srgbClr val="00529B"/>
                </a:solidFill>
              </a:rPr>
              <a:t/>
            </a:r>
            <a:br>
              <a:rPr lang="sl-SI" sz="1400" b="1" dirty="0">
                <a:solidFill>
                  <a:srgbClr val="00529B"/>
                </a:solidFill>
              </a:rPr>
            </a:br>
            <a:r>
              <a:rPr lang="sl-SI" sz="1400" b="1" dirty="0">
                <a:solidFill>
                  <a:srgbClr val="00529B"/>
                </a:solidFill>
              </a:rPr>
              <a:t/>
            </a:r>
            <a:br>
              <a:rPr lang="sl-SI" sz="1400" b="1" dirty="0">
                <a:solidFill>
                  <a:srgbClr val="00529B"/>
                </a:solidFill>
              </a:rPr>
            </a:br>
            <a:r>
              <a:rPr lang="sl-SI" sz="2000" dirty="0" smtClean="0">
                <a:solidFill>
                  <a:srgbClr val="00529B"/>
                </a:solidFill>
                <a:hlinkClick r:id="rId2"/>
              </a:rPr>
              <a:t>http</a:t>
            </a:r>
            <a:r>
              <a:rPr lang="sl-SI" sz="2000" dirty="0">
                <a:solidFill>
                  <a:srgbClr val="00529B"/>
                </a:solidFill>
                <a:hlinkClick r:id="rId2"/>
              </a:rPr>
              <a:t>://</a:t>
            </a:r>
            <a:r>
              <a:rPr lang="sl-SI" sz="2000" dirty="0" smtClean="0">
                <a:solidFill>
                  <a:srgbClr val="00529B"/>
                </a:solidFill>
                <a:hlinkClick r:id="rId2"/>
              </a:rPr>
              <a:t>www.uradni-list.si/1/objava.jsp?sop=2015-01-2731</a:t>
            </a:r>
            <a:r>
              <a:rPr lang="sl-SI" sz="2000" dirty="0" smtClean="0">
                <a:solidFill>
                  <a:srgbClr val="00529B"/>
                </a:solidFill>
              </a:rPr>
              <a:t> </a:t>
            </a:r>
            <a:endParaRPr lang="sl-SI" sz="2000" dirty="0" smtClean="0">
              <a:solidFill>
                <a:srgbClr val="00529B"/>
              </a:solidFill>
              <a:latin typeface="Arial Narrow" pitchFamily="34" charset="0"/>
            </a:endParaRPr>
          </a:p>
        </p:txBody>
      </p:sp>
      <p:pic>
        <p:nvPicPr>
          <p:cNvPr id="55304" name="Picture 6" descr="ric_glava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1259632" y="498871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/>
              <a:t>Plačilo se izvede preko </a:t>
            </a:r>
            <a:r>
              <a:rPr lang="sl-SI" b="0" dirty="0" err="1" smtClean="0"/>
              <a:t>podjemne</a:t>
            </a:r>
            <a:r>
              <a:rPr lang="sl-SI" b="0" dirty="0" smtClean="0"/>
              <a:t> </a:t>
            </a:r>
            <a:r>
              <a:rPr lang="sl-SI" b="0" dirty="0"/>
              <a:t>pogodbe.</a:t>
            </a:r>
          </a:p>
        </p:txBody>
      </p:sp>
    </p:spTree>
    <p:extLst>
      <p:ext uri="{BB962C8B-B14F-4D97-AF65-F5344CB8AC3E}">
        <p14:creationId xmlns:p14="http://schemas.microsoft.com/office/powerpoint/2010/main" val="2240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4"/>
          <p:cNvSpPr>
            <a:spLocks noChangeArrowheads="1"/>
          </p:cNvSpPr>
          <p:nvPr/>
        </p:nvSpPr>
        <p:spPr bwMode="auto">
          <a:xfrm>
            <a:off x="-1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5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6326" name="Rectangle 11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4392612" cy="1008063"/>
          </a:xfrm>
        </p:spPr>
        <p:txBody>
          <a:bodyPr/>
          <a:lstStyle/>
          <a:p>
            <a:pPr algn="l" eaLnBrk="1" hangingPunct="1"/>
            <a:r>
              <a:rPr lang="sl-SI" sz="2400" b="1" smtClean="0">
                <a:solidFill>
                  <a:srgbClr val="00529B"/>
                </a:solidFill>
                <a:latin typeface="Arial Narrow" pitchFamily="34" charset="0"/>
              </a:rPr>
              <a:t/>
            </a:r>
            <a:br>
              <a:rPr lang="sl-SI" sz="2400" b="1" smtClean="0">
                <a:solidFill>
                  <a:srgbClr val="00529B"/>
                </a:solidFill>
                <a:latin typeface="Arial Narrow" pitchFamily="34" charset="0"/>
              </a:rPr>
            </a:br>
            <a:endParaRPr lang="sl-SI" sz="2400" b="1" smtClean="0">
              <a:solidFill>
                <a:srgbClr val="00529B"/>
              </a:solidFill>
              <a:latin typeface="Arial Narrow" pitchFamily="34" charset="0"/>
            </a:endParaRPr>
          </a:p>
        </p:txBody>
      </p:sp>
      <p:sp>
        <p:nvSpPr>
          <p:cNvPr id="5632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619672" y="1052736"/>
            <a:ext cx="5832053" cy="22322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2400" b="1" dirty="0" smtClean="0">
                <a:solidFill>
                  <a:srgbClr val="00529B"/>
                </a:solidFill>
                <a:latin typeface="Arial Narrow" pitchFamily="34" charset="0"/>
              </a:rPr>
              <a:t>HVALA ZA VAŠO POZORNOST.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400" b="1" dirty="0" smtClean="0">
              <a:solidFill>
                <a:srgbClr val="00529B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l-SI" sz="2400" b="1" dirty="0" err="1" smtClean="0">
                <a:solidFill>
                  <a:srgbClr val="00529B"/>
                </a:solidFill>
                <a:latin typeface="Arial Narrow" pitchFamily="34" charset="0"/>
                <a:hlinkClick r:id="rId2"/>
              </a:rPr>
              <a:t>ivan.arnic@ric.si</a:t>
            </a:r>
            <a:r>
              <a:rPr lang="sl-SI" sz="2400" b="1" dirty="0" smtClean="0">
                <a:solidFill>
                  <a:srgbClr val="00529B"/>
                </a:solidFill>
                <a:latin typeface="Arial Narrow" pitchFamily="34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l-SI" sz="2400" b="1" dirty="0" smtClean="0">
              <a:solidFill>
                <a:srgbClr val="00529B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l-SI" sz="2400" dirty="0" smtClean="0">
              <a:latin typeface="Arial Narrow" pitchFamily="34" charset="0"/>
            </a:endParaRPr>
          </a:p>
        </p:txBody>
      </p:sp>
      <p:pic>
        <p:nvPicPr>
          <p:cNvPr id="56328" name="Picture 6" descr="ric_glava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64994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PoljeZBesedilom 1"/>
          <p:cNvSpPr txBox="1"/>
          <p:nvPr/>
        </p:nvSpPr>
        <p:spPr>
          <a:xfrm>
            <a:off x="1187624" y="76470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IZBRIS IZ REGISTRA IZVAJALCEV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87624" y="170080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l-SI" b="0" dirty="0" smtClean="0"/>
              <a:t>na zahtevo izvajalca,</a:t>
            </a:r>
          </a:p>
          <a:p>
            <a:pPr marL="342900" indent="-342900">
              <a:buFontTx/>
              <a:buChar char="-"/>
            </a:pPr>
            <a:r>
              <a:rPr lang="sl-SI" b="0" dirty="0"/>
              <a:t>č</a:t>
            </a:r>
            <a:r>
              <a:rPr lang="sl-SI" b="0" dirty="0" smtClean="0"/>
              <a:t>e izvajalec preneha obstajati,</a:t>
            </a:r>
          </a:p>
          <a:p>
            <a:pPr marL="342900" indent="-342900">
              <a:buFontTx/>
              <a:buChar char="-"/>
            </a:pPr>
            <a:r>
              <a:rPr lang="sl-SI" b="0" dirty="0"/>
              <a:t>n</a:t>
            </a:r>
            <a:r>
              <a:rPr lang="sl-SI" b="0" dirty="0" smtClean="0"/>
              <a:t>a podlagi odločbe inšpektorja,</a:t>
            </a:r>
          </a:p>
          <a:p>
            <a:pPr marL="342900" indent="-342900">
              <a:buFontTx/>
              <a:buChar char="-"/>
            </a:pPr>
            <a:r>
              <a:rPr lang="sl-SI" b="0" dirty="0"/>
              <a:t>č</a:t>
            </a:r>
            <a:r>
              <a:rPr lang="sl-SI" b="0" dirty="0" smtClean="0"/>
              <a:t>e izvajalec ne razpiše oziroma izvede roka za preverjanje in potrjevanje NPK,</a:t>
            </a:r>
          </a:p>
          <a:p>
            <a:pPr marL="342900" indent="-342900">
              <a:buFontTx/>
              <a:buChar char="-"/>
            </a:pPr>
            <a:r>
              <a:rPr lang="sl-SI" b="0" dirty="0"/>
              <a:t>č</a:t>
            </a:r>
            <a:r>
              <a:rPr lang="sl-SI" b="0" dirty="0" smtClean="0"/>
              <a:t>e izvajalec ne predloži letnih poročil,</a:t>
            </a:r>
          </a:p>
          <a:p>
            <a:pPr marL="342900" indent="-342900">
              <a:buFontTx/>
              <a:buChar char="-"/>
            </a:pPr>
            <a:r>
              <a:rPr lang="sl-SI" b="0" dirty="0"/>
              <a:t>č</a:t>
            </a:r>
            <a:r>
              <a:rPr lang="sl-SI" b="0" dirty="0" smtClean="0"/>
              <a:t>e izvajalec ne posreduje dokazil o izpolnjevanju spremenjenih materialnih pogojev, ko se spremeni katalog.</a:t>
            </a:r>
          </a:p>
          <a:p>
            <a:pPr marL="342900" indent="-342900">
              <a:buFontTx/>
              <a:buChar char="-"/>
            </a:pP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2576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PoljeZBesedilom 1"/>
          <p:cNvSpPr txBox="1"/>
          <p:nvPr/>
        </p:nvSpPr>
        <p:spPr>
          <a:xfrm>
            <a:off x="1187624" y="76470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LETNA POROČILA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87624" y="1700808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0" dirty="0" smtClean="0"/>
              <a:t>Izvajalci oddajo Državnemu izpitnemu centru letno poročilo o izvedbi postopkov preverjanja in potrjevanja nacionalnih poklicnih kvalifikacij za preteklo leto v </a:t>
            </a:r>
            <a:r>
              <a:rPr lang="sl-SI" b="0" i="1" u="sng" dirty="0" smtClean="0"/>
              <a:t>elektronski obliki </a:t>
            </a:r>
            <a:r>
              <a:rPr lang="sl-SI" b="0" dirty="0" smtClean="0"/>
              <a:t>preko nacionalnega informacijskega središča do zadnjega delovnega dne v januarju tekočega leta.</a:t>
            </a: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32251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5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56" name="Text Box 5"/>
          <p:cNvSpPr txBox="1">
            <a:spLocks noChangeArrowheads="1"/>
          </p:cNvSpPr>
          <p:nvPr/>
        </p:nvSpPr>
        <p:spPr bwMode="auto">
          <a:xfrm>
            <a:off x="971550" y="2205038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1800" b="0">
              <a:latin typeface="Arial" charset="0"/>
            </a:endParaRPr>
          </a:p>
        </p:txBody>
      </p:sp>
      <p:sp>
        <p:nvSpPr>
          <p:cNvPr id="30758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9" name="Rectangle 9"/>
          <p:cNvSpPr>
            <a:spLocks noChangeArrowheads="1"/>
          </p:cNvSpPr>
          <p:nvPr/>
        </p:nvSpPr>
        <p:spPr bwMode="auto">
          <a:xfrm>
            <a:off x="0" y="4700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61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521675734"/>
              </p:ext>
            </p:extLst>
          </p:nvPr>
        </p:nvGraphicFramePr>
        <p:xfrm>
          <a:off x="1524000" y="1556792"/>
          <a:ext cx="6096000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jeZBesedilom 1"/>
          <p:cNvSpPr txBox="1"/>
          <p:nvPr/>
        </p:nvSpPr>
        <p:spPr>
          <a:xfrm>
            <a:off x="1259632" y="62068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ŠTEVILO PREVERJANJ IN POTRJEVANJ NPK OD 2015-2020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03648" y="59492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Do leta 2020 je bilo izdanih 7514 sklepov.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35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6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7" name="Text Box 5"/>
          <p:cNvSpPr txBox="1">
            <a:spLocks noChangeArrowheads="1"/>
          </p:cNvSpPr>
          <p:nvPr/>
        </p:nvSpPr>
        <p:spPr bwMode="auto">
          <a:xfrm>
            <a:off x="1043608" y="908720"/>
            <a:ext cx="75608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l-SI" dirty="0">
                <a:latin typeface="Arial" charset="0"/>
              </a:rPr>
              <a:t>DELEŽI PREVERJANJ IN </a:t>
            </a:r>
          </a:p>
          <a:p>
            <a:pPr marL="342900" indent="-342900">
              <a:spcBef>
                <a:spcPct val="50000"/>
              </a:spcBef>
            </a:pPr>
            <a:r>
              <a:rPr lang="sl-SI" dirty="0" smtClean="0">
                <a:latin typeface="Arial" charset="0"/>
              </a:rPr>
              <a:t>POTRJEVANJ </a:t>
            </a:r>
            <a:r>
              <a:rPr lang="sl-SI" dirty="0">
                <a:latin typeface="Arial" charset="0"/>
              </a:rPr>
              <a:t>NPK V LETU </a:t>
            </a:r>
            <a:r>
              <a:rPr lang="sl-SI" dirty="0" smtClean="0">
                <a:latin typeface="Arial" charset="0"/>
              </a:rPr>
              <a:t>2019</a:t>
            </a:r>
            <a:endParaRPr lang="sl-SI" dirty="0">
              <a:latin typeface="Arial" charset="0"/>
            </a:endParaRPr>
          </a:p>
        </p:txBody>
      </p:sp>
      <p:sp>
        <p:nvSpPr>
          <p:cNvPr id="20518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9" name="AutoShape 2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0" name="AutoShape 4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1" name="AutoShape 6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2" name="AutoShape 8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3" name="AutoShape 10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4" name="AutoShape 12" descr="cid:image006.gif@01CC3C89.8B52B060"/>
          <p:cNvSpPr>
            <a:spLocks noChangeAspect="1" noChangeArrowheads="1"/>
          </p:cNvSpPr>
          <p:nvPr/>
        </p:nvSpPr>
        <p:spPr bwMode="auto">
          <a:xfrm>
            <a:off x="34925" y="-84138"/>
            <a:ext cx="5762625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" name="Objec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155153"/>
              </p:ext>
            </p:extLst>
          </p:nvPr>
        </p:nvGraphicFramePr>
        <p:xfrm>
          <a:off x="1763688" y="2132856"/>
          <a:ext cx="6696744" cy="357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5" name="PoljeZBesedilom 2"/>
          <p:cNvSpPr txBox="1">
            <a:spLocks noChangeArrowheads="1"/>
          </p:cNvSpPr>
          <p:nvPr/>
        </p:nvSpPr>
        <p:spPr bwMode="auto">
          <a:xfrm>
            <a:off x="1560513" y="5949950"/>
            <a:ext cx="4548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0" dirty="0"/>
              <a:t>V letu </a:t>
            </a:r>
            <a:r>
              <a:rPr lang="sl-SI" b="0" dirty="0" smtClean="0"/>
              <a:t>2019 je bilo izdanih 536 sklepov.</a:t>
            </a:r>
            <a:endParaRPr lang="sl-SI" b="0" dirty="0"/>
          </a:p>
        </p:txBody>
      </p:sp>
      <p:pic>
        <p:nvPicPr>
          <p:cNvPr id="20526" name="Picture 6" descr="ric_glava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0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5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56" name="Text Box 5"/>
          <p:cNvSpPr txBox="1">
            <a:spLocks noChangeArrowheads="1"/>
          </p:cNvSpPr>
          <p:nvPr/>
        </p:nvSpPr>
        <p:spPr bwMode="auto">
          <a:xfrm>
            <a:off x="971550" y="2205038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1800" b="0">
              <a:latin typeface="Arial" charset="0"/>
            </a:endParaRPr>
          </a:p>
        </p:txBody>
      </p:sp>
      <p:sp>
        <p:nvSpPr>
          <p:cNvPr id="30757" name="Text Box 6"/>
          <p:cNvSpPr txBox="1">
            <a:spLocks noChangeArrowheads="1"/>
          </p:cNvSpPr>
          <p:nvPr/>
        </p:nvSpPr>
        <p:spPr bwMode="auto">
          <a:xfrm>
            <a:off x="879153" y="538956"/>
            <a:ext cx="6429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l-SI" sz="2800" dirty="0"/>
              <a:t>    </a:t>
            </a:r>
            <a:r>
              <a:rPr lang="sl-SI" dirty="0"/>
              <a:t>ŠTEVILO </a:t>
            </a:r>
            <a:r>
              <a:rPr lang="sl-SI" dirty="0" smtClean="0"/>
              <a:t>IZDANIH CERTIFIKATOV OD 2015-20</a:t>
            </a:r>
            <a:endParaRPr lang="sl-SI" dirty="0"/>
          </a:p>
        </p:txBody>
      </p:sp>
      <p:sp>
        <p:nvSpPr>
          <p:cNvPr id="30758" name="Rectangle 8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9" name="Rectangle 9"/>
          <p:cNvSpPr>
            <a:spLocks noChangeArrowheads="1"/>
          </p:cNvSpPr>
          <p:nvPr/>
        </p:nvSpPr>
        <p:spPr bwMode="auto">
          <a:xfrm>
            <a:off x="0" y="4700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60" name="Text Box 10"/>
          <p:cNvSpPr txBox="1">
            <a:spLocks noChangeArrowheads="1"/>
          </p:cNvSpPr>
          <p:nvPr/>
        </p:nvSpPr>
        <p:spPr bwMode="auto">
          <a:xfrm>
            <a:off x="1539875" y="5589240"/>
            <a:ext cx="70645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b="0" dirty="0">
                <a:latin typeface="Arial" charset="0"/>
              </a:rPr>
              <a:t>Do leta </a:t>
            </a:r>
            <a:r>
              <a:rPr lang="sl-SI" b="0" dirty="0" smtClean="0">
                <a:latin typeface="Arial" charset="0"/>
              </a:rPr>
              <a:t>2020 </a:t>
            </a:r>
            <a:r>
              <a:rPr lang="sl-SI" b="0" dirty="0">
                <a:latin typeface="Arial" charset="0"/>
              </a:rPr>
              <a:t>je bilo </a:t>
            </a:r>
            <a:r>
              <a:rPr lang="sl-SI" b="0" dirty="0" smtClean="0">
                <a:latin typeface="Arial" charset="0"/>
              </a:rPr>
              <a:t>izdanih 101393 certifikatov</a:t>
            </a:r>
            <a:r>
              <a:rPr lang="sl-SI" b="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sl-SI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61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afikon 2"/>
          <p:cNvGraphicFramePr/>
          <p:nvPr>
            <p:extLst>
              <p:ext uri="{D42A27DB-BD31-4B8C-83A1-F6EECF244321}">
                <p14:modId xmlns:p14="http://schemas.microsoft.com/office/powerpoint/2010/main" val="1605817240"/>
              </p:ext>
            </p:extLst>
          </p:nvPr>
        </p:nvGraphicFramePr>
        <p:xfrm>
          <a:off x="1524000" y="1397000"/>
          <a:ext cx="65763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2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Rectangle 4"/>
          <p:cNvSpPr>
            <a:spLocks noChangeArrowheads="1"/>
          </p:cNvSpPr>
          <p:nvPr/>
        </p:nvSpPr>
        <p:spPr bwMode="auto">
          <a:xfrm>
            <a:off x="0" y="0"/>
            <a:ext cx="7200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88" name="Text Box 5"/>
          <p:cNvSpPr txBox="1">
            <a:spLocks noChangeArrowheads="1"/>
          </p:cNvSpPr>
          <p:nvPr/>
        </p:nvSpPr>
        <p:spPr bwMode="auto">
          <a:xfrm>
            <a:off x="1042988" y="908050"/>
            <a:ext cx="4537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/>
              <a:t>DELEŽ CERTIFIKATOV V LETU </a:t>
            </a:r>
            <a:r>
              <a:rPr lang="sl-SI" dirty="0" smtClean="0"/>
              <a:t>2019</a:t>
            </a:r>
            <a:endParaRPr lang="sl-SI" sz="1800" b="0" dirty="0">
              <a:latin typeface="Arial" charset="0"/>
            </a:endParaRPr>
          </a:p>
        </p:txBody>
      </p:sp>
      <p:sp>
        <p:nvSpPr>
          <p:cNvPr id="36889" name="Rectangle 8"/>
          <p:cNvSpPr>
            <a:spLocks noChangeArrowheads="1"/>
          </p:cNvSpPr>
          <p:nvPr/>
        </p:nvSpPr>
        <p:spPr bwMode="auto">
          <a:xfrm>
            <a:off x="0" y="1633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2" name="Objec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337824"/>
              </p:ext>
            </p:extLst>
          </p:nvPr>
        </p:nvGraphicFramePr>
        <p:xfrm>
          <a:off x="1187624" y="1556793"/>
          <a:ext cx="74888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90" name="PoljeZBesedilom 2"/>
          <p:cNvSpPr txBox="1">
            <a:spLocks noChangeArrowheads="1"/>
          </p:cNvSpPr>
          <p:nvPr/>
        </p:nvSpPr>
        <p:spPr bwMode="auto">
          <a:xfrm>
            <a:off x="2019463" y="5732463"/>
            <a:ext cx="5393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0" dirty="0"/>
              <a:t>V letu </a:t>
            </a:r>
            <a:r>
              <a:rPr lang="sl-SI" b="0" dirty="0" smtClean="0"/>
              <a:t>2019 </a:t>
            </a:r>
            <a:r>
              <a:rPr lang="sl-SI" b="0" dirty="0"/>
              <a:t>je bilo </a:t>
            </a:r>
            <a:r>
              <a:rPr lang="sl-SI" b="0" dirty="0" smtClean="0"/>
              <a:t>podeljenih 4688 </a:t>
            </a:r>
            <a:r>
              <a:rPr lang="sl-SI" b="0" dirty="0"/>
              <a:t>certifikatov.</a:t>
            </a:r>
          </a:p>
        </p:txBody>
      </p:sp>
      <p:pic>
        <p:nvPicPr>
          <p:cNvPr id="36891" name="Picture 6" descr="ric_glava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7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ric_glava_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0"/>
            <a:ext cx="1763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jeZBesedilom 1"/>
          <p:cNvSpPr txBox="1"/>
          <p:nvPr/>
        </p:nvSpPr>
        <p:spPr>
          <a:xfrm>
            <a:off x="1043608" y="764704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Izvajalci z največjim številom podeljenih certifikatov in izdanih sklepov v letu 2019</a:t>
            </a:r>
            <a:endParaRPr lang="sl-SI" dirty="0"/>
          </a:p>
        </p:txBody>
      </p:sp>
      <p:graphicFrame>
        <p:nvGraphicFramePr>
          <p:cNvPr id="4" name="Grafikon 3"/>
          <p:cNvGraphicFramePr/>
          <p:nvPr>
            <p:extLst>
              <p:ext uri="{D42A27DB-BD31-4B8C-83A1-F6EECF244321}">
                <p14:modId xmlns:p14="http://schemas.microsoft.com/office/powerpoint/2010/main" val="192011164"/>
              </p:ext>
            </p:extLst>
          </p:nvPr>
        </p:nvGraphicFramePr>
        <p:xfrm>
          <a:off x="179512" y="1772816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91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l-SI" sz="2400" b="1" i="0" u="none" strike="noStrike" cap="none" normalizeH="0" baseline="0" smtClean="0">
            <a:ln>
              <a:noFill/>
            </a:ln>
            <a:solidFill>
              <a:srgbClr val="00529B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l-SI" sz="2400" b="1" i="0" u="none" strike="noStrike" cap="none" normalizeH="0" baseline="0" smtClean="0">
            <a:ln>
              <a:noFill/>
            </a:ln>
            <a:solidFill>
              <a:srgbClr val="00529B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815</Words>
  <Application>Microsoft Office PowerPoint</Application>
  <PresentationFormat>Diaprojekcija na zaslonu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Default Design</vt:lpstr>
      <vt:lpstr>POSVET NPK 2020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                                                                                     </vt:lpstr>
      <vt:lpstr>                                                                                     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  PLAČILO ČLANOV KOMISIJE  Pravilnik o načinu in postopku  preverjanja in potrjevanja nacionalnih poklicnih kvalifikacij določa tudi plačilo članov komisij.    http://www.uradni-list.si/1/objava.jsp?sop=2015-01-2731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pc</dc:creator>
  <cp:lastModifiedBy>Ivan Arnic</cp:lastModifiedBy>
  <cp:revision>273</cp:revision>
  <cp:lastPrinted>2020-11-30T09:30:19Z</cp:lastPrinted>
  <dcterms:created xsi:type="dcterms:W3CDTF">2008-10-10T10:46:51Z</dcterms:created>
  <dcterms:modified xsi:type="dcterms:W3CDTF">2020-12-04T07:46:14Z</dcterms:modified>
</cp:coreProperties>
</file>