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4" r:id="rId5"/>
    <p:sldId id="265" r:id="rId6"/>
    <p:sldId id="300" r:id="rId7"/>
    <p:sldId id="301" r:id="rId8"/>
    <p:sldId id="267" r:id="rId9"/>
    <p:sldId id="296" r:id="rId10"/>
    <p:sldId id="302" r:id="rId11"/>
    <p:sldId id="293" r:id="rId12"/>
  </p:sldIdLst>
  <p:sldSz cx="12188825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">
          <p15:clr>
            <a:srgbClr val="A4A3A4"/>
          </p15:clr>
        </p15:guide>
        <p15:guide id="2" pos="5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da Gartner" initials="MG" lastIdx="16" clrIdx="0">
    <p:extLst>
      <p:ext uri="{19B8F6BF-5375-455C-9EA6-DF929625EA0E}">
        <p15:presenceInfo xmlns:p15="http://schemas.microsoft.com/office/powerpoint/2012/main" userId="S-1-5-21-2043430618-2407129832-2781068167-47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72DB9B-BFA7-48B3-9BF9-4A56F69788F7}" v="3" dt="2020-12-15T12:47:38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Tematski slog 2 – poudarek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1057"/>
        <p:guide pos="5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BB364-13B3-4017-8541-75436BF7182E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850CF-2732-41A0-BE3A-7A39EC7BB23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1945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E7651-A2BC-4329-824C-6CAAD11C44FC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1900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4118" y="4748295"/>
            <a:ext cx="5388610" cy="38856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83950-DB96-4918-B5A7-1D68C2DD83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629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gal-content/SL/TXT/?uri=uriserv:OJ.L_.2016.119.01.0001.01.SLV&amp;toc=OJ:L:2016:119:FUL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345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782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0853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2922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>
                <a:cs typeface="Calibri"/>
              </a:rPr>
              <a:t>NRP smo prenovili v prvi vrsti zaradi tehnološke zastarelosti in nujno potrebnih sprememb, ki se nanašajo na zakon, odredbo in potrebe uporabnikov. Spletišče smo prenovili glede na Zakon o dostopnosti spletišč zato je sedaj izdelan tako, da omogoča delovanje bralnikov zaslona za uporabnike, ki uporabljajo to tehnologijo (</a:t>
            </a:r>
            <a:r>
              <a:rPr lang="sl-SI" dirty="0" err="1">
                <a:cs typeface="Calibri"/>
              </a:rPr>
              <a:t>splepi</a:t>
            </a:r>
            <a:r>
              <a:rPr lang="sl-SI" dirty="0">
                <a:cs typeface="Calibri"/>
              </a:rPr>
              <a:t> in slabovidni). Pri prenovi smo upoštevali tudi GDPR odredbo (GDPR - </a:t>
            </a:r>
            <a:r>
              <a:rPr lang="sl-SI" i="1" dirty="0"/>
              <a:t>General Data </a:t>
            </a:r>
            <a:r>
              <a:rPr lang="sl-SI" i="1" dirty="0" err="1"/>
              <a:t>Protection</a:t>
            </a:r>
            <a:r>
              <a:rPr lang="sl-SI" i="1" dirty="0"/>
              <a:t> </a:t>
            </a:r>
            <a:r>
              <a:rPr lang="sl-SI" i="1" dirty="0" err="1"/>
              <a:t>Regulation</a:t>
            </a:r>
            <a:r>
              <a:rPr lang="sl-SI" i="1" dirty="0"/>
              <a:t> - </a:t>
            </a:r>
            <a:r>
              <a:rPr lang="sl-SI" b="1" dirty="0">
                <a:hlinkClick r:id="rId3"/>
              </a:rPr>
              <a:t>Splošno uredbo EU o varstvu podatkov</a:t>
            </a:r>
            <a:r>
              <a:rPr lang="sl-SI" dirty="0"/>
              <a:t>), ki določa nova pravila glede varstva osebnih podatkov. Vsak izvajalec ima sedaj </a:t>
            </a:r>
            <a:r>
              <a:rPr lang="sl-SI" dirty="0" err="1"/>
              <a:t>možnsot</a:t>
            </a:r>
            <a:r>
              <a:rPr lang="sl-SI" dirty="0"/>
              <a:t> oblikovati poljubno število uporabniških imen in gesel in s tem poskrbi za sledljivost vpogleda in spreminjanja osebnih podatkov. Trudili smo se in se še bomo, da bodo vse </a:t>
            </a:r>
            <a:r>
              <a:rPr lang="sl-SI" dirty="0">
                <a:cs typeface="Calibri"/>
              </a:rPr>
              <a:t>informacije o certifikatnem sistemu na enem mestu – trenutno so to javni razpisi za izvajalce in člane komisije ter angleški prevodi kompetenc za posamezni katalog NPK. Več o novostih boste lahko izvedeli na ...– povabilo na 20. Obletnico certifikatnega sistema – naslednji </a:t>
            </a:r>
            <a:r>
              <a:rPr lang="sl-SI" dirty="0" err="1">
                <a:cs typeface="Calibri"/>
              </a:rPr>
              <a:t>slide</a:t>
            </a:r>
            <a:r>
              <a:rPr lang="sl-SI" dirty="0">
                <a:cs typeface="Calibri"/>
              </a:rPr>
              <a:t> – podrobnosti o dogodku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5230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Vabimo</a:t>
            </a:r>
            <a:r>
              <a:rPr lang="en-US" dirty="0">
                <a:cs typeface="Calibri"/>
              </a:rPr>
              <a:t> vas, da se </a:t>
            </a:r>
            <a:r>
              <a:rPr lang="en-US" dirty="0" err="1">
                <a:cs typeface="Calibri"/>
              </a:rPr>
              <a:t>nam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pridružite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dogodku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katerim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bomo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obeležili</a:t>
            </a:r>
            <a:r>
              <a:rPr lang="en-US" dirty="0">
                <a:cs typeface="Calibri"/>
              </a:rPr>
              <a:t> 20 let </a:t>
            </a:r>
            <a:r>
              <a:rPr lang="en-US" dirty="0" err="1">
                <a:cs typeface="Calibri"/>
              </a:rPr>
              <a:t>certifikatnega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sistema</a:t>
            </a:r>
            <a:r>
              <a:rPr lang="en-US" dirty="0">
                <a:cs typeface="Calibri"/>
              </a:rPr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4744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009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vetla 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vetla-naslovnic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2235" y="3485297"/>
            <a:ext cx="9516597" cy="2835480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2234" y="4568177"/>
            <a:ext cx="9516597" cy="17526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0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414" y="6055479"/>
            <a:ext cx="1117600" cy="406400"/>
          </a:xfrm>
          <a:prstGeom prst="rect">
            <a:avLst/>
          </a:prstGeom>
        </p:spPr>
      </p:pic>
      <p:pic>
        <p:nvPicPr>
          <p:cNvPr id="8" name="Picture 7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1" y="1387140"/>
            <a:ext cx="177800" cy="177800"/>
          </a:xfrm>
          <a:prstGeom prst="rect">
            <a:avLst/>
          </a:prstGeom>
        </p:spPr>
      </p:pic>
      <p:pic>
        <p:nvPicPr>
          <p:cNvPr id="9" name="Picture 8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32" y="1387140"/>
            <a:ext cx="177800" cy="177800"/>
          </a:xfrm>
          <a:prstGeom prst="rect">
            <a:avLst/>
          </a:prstGeom>
        </p:spPr>
      </p:pic>
      <p:pic>
        <p:nvPicPr>
          <p:cNvPr id="10" name="Picture 9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94" y="1387140"/>
            <a:ext cx="177800" cy="177800"/>
          </a:xfrm>
          <a:prstGeom prst="rect">
            <a:avLst/>
          </a:prstGeom>
        </p:spPr>
      </p:pic>
      <p:pic>
        <p:nvPicPr>
          <p:cNvPr id="11" name="Picture 10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1387140"/>
            <a:ext cx="177800" cy="17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380460"/>
            <a:ext cx="104916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1" y="1929425"/>
            <a:ext cx="10491613" cy="376156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</p:spTree>
    <p:extLst>
      <p:ext uri="{BB962C8B-B14F-4D97-AF65-F5344CB8AC3E}">
        <p14:creationId xmlns:p14="http://schemas.microsoft.com/office/powerpoint/2010/main" val="18332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020" y="6061686"/>
            <a:ext cx="1117600" cy="406400"/>
          </a:xfrm>
          <a:prstGeom prst="rect">
            <a:avLst/>
          </a:prstGeom>
        </p:spPr>
      </p:pic>
      <p:pic>
        <p:nvPicPr>
          <p:cNvPr id="8" name="Picture 7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1" y="1387140"/>
            <a:ext cx="177800" cy="177800"/>
          </a:xfrm>
          <a:prstGeom prst="rect">
            <a:avLst/>
          </a:prstGeom>
        </p:spPr>
      </p:pic>
      <p:pic>
        <p:nvPicPr>
          <p:cNvPr id="9" name="Picture 8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32" y="1387140"/>
            <a:ext cx="177800" cy="177800"/>
          </a:xfrm>
          <a:prstGeom prst="rect">
            <a:avLst/>
          </a:prstGeom>
        </p:spPr>
      </p:pic>
      <p:pic>
        <p:nvPicPr>
          <p:cNvPr id="10" name="Picture 9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94" y="1387140"/>
            <a:ext cx="177800" cy="177800"/>
          </a:xfrm>
          <a:prstGeom prst="rect">
            <a:avLst/>
          </a:prstGeom>
        </p:spPr>
      </p:pic>
      <p:pic>
        <p:nvPicPr>
          <p:cNvPr id="11" name="Picture 10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1387140"/>
            <a:ext cx="177800" cy="17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380460"/>
            <a:ext cx="10315219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2" y="1929426"/>
            <a:ext cx="4964600" cy="372629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6230065" y="1929426"/>
            <a:ext cx="4941555" cy="372629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</p:spTree>
    <p:extLst>
      <p:ext uri="{BB962C8B-B14F-4D97-AF65-F5344CB8AC3E}">
        <p14:creationId xmlns:p14="http://schemas.microsoft.com/office/powerpoint/2010/main" val="422567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5" y="6063726"/>
            <a:ext cx="1117600" cy="406400"/>
          </a:xfrm>
          <a:prstGeom prst="rect">
            <a:avLst/>
          </a:prstGeom>
        </p:spPr>
      </p:pic>
      <p:pic>
        <p:nvPicPr>
          <p:cNvPr id="8" name="Picture 7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1" y="1387140"/>
            <a:ext cx="177800" cy="177800"/>
          </a:xfrm>
          <a:prstGeom prst="rect">
            <a:avLst/>
          </a:prstGeom>
        </p:spPr>
      </p:pic>
      <p:pic>
        <p:nvPicPr>
          <p:cNvPr id="9" name="Picture 8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32" y="1387140"/>
            <a:ext cx="177800" cy="177800"/>
          </a:xfrm>
          <a:prstGeom prst="rect">
            <a:avLst/>
          </a:prstGeom>
        </p:spPr>
      </p:pic>
      <p:pic>
        <p:nvPicPr>
          <p:cNvPr id="10" name="Picture 9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94" y="1387140"/>
            <a:ext cx="177800" cy="177800"/>
          </a:xfrm>
          <a:prstGeom prst="rect">
            <a:avLst/>
          </a:prstGeom>
        </p:spPr>
      </p:pic>
      <p:pic>
        <p:nvPicPr>
          <p:cNvPr id="11" name="Picture 10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1387140"/>
            <a:ext cx="177800" cy="17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380460"/>
            <a:ext cx="10315219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2" y="1929426"/>
            <a:ext cx="4964600" cy="372629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80125" y="1928813"/>
            <a:ext cx="5091113" cy="3727450"/>
          </a:xfrm>
        </p:spPr>
        <p:txBody>
          <a:bodyPr/>
          <a:lstStyle/>
          <a:p>
            <a:r>
              <a:rPr lang="sl-SI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2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tavek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1109456"/>
            <a:ext cx="4964601" cy="7012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5" y="6063726"/>
            <a:ext cx="1117600" cy="40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2" y="2246892"/>
            <a:ext cx="4964600" cy="359669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  <p:pic>
        <p:nvPicPr>
          <p:cNvPr id="13" name="Picture 12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1" y="1892280"/>
            <a:ext cx="177800" cy="177800"/>
          </a:xfrm>
          <a:prstGeom prst="rect">
            <a:avLst/>
          </a:prstGeom>
        </p:spPr>
      </p:pic>
      <p:pic>
        <p:nvPicPr>
          <p:cNvPr id="14" name="Picture 13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12" y="1892280"/>
            <a:ext cx="177800" cy="177800"/>
          </a:xfrm>
          <a:prstGeom prst="rect">
            <a:avLst/>
          </a:prstGeom>
        </p:spPr>
      </p:pic>
      <p:pic>
        <p:nvPicPr>
          <p:cNvPr id="15" name="Picture 14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14" y="1892280"/>
            <a:ext cx="177800" cy="177800"/>
          </a:xfrm>
          <a:prstGeom prst="rect">
            <a:avLst/>
          </a:prstGeom>
        </p:spPr>
      </p:pic>
      <p:pic>
        <p:nvPicPr>
          <p:cNvPr id="16" name="Picture 15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47" y="1892280"/>
            <a:ext cx="177800" cy="177800"/>
          </a:xfrm>
          <a:prstGeom prst="rect">
            <a:avLst/>
          </a:prstGeom>
        </p:spPr>
      </p:pic>
      <p:pic>
        <p:nvPicPr>
          <p:cNvPr id="19" name="Picture 18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15" y="6075030"/>
            <a:ext cx="1117600" cy="406400"/>
          </a:xfrm>
          <a:prstGeom prst="rect">
            <a:avLst/>
          </a:prstGeom>
        </p:spPr>
      </p:pic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6138863" y="2246313"/>
            <a:ext cx="5032375" cy="3597275"/>
          </a:xfrm>
        </p:spPr>
        <p:txBody>
          <a:bodyPr/>
          <a:lstStyle/>
          <a:p>
            <a:r>
              <a:rPr lang="sl-SI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8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tavek in 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1109456"/>
            <a:ext cx="4964601" cy="7012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5" y="6063726"/>
            <a:ext cx="1117600" cy="40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2" y="2246892"/>
            <a:ext cx="4964600" cy="359669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  <p:pic>
        <p:nvPicPr>
          <p:cNvPr id="13" name="Picture 12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1" y="1892280"/>
            <a:ext cx="177800" cy="177800"/>
          </a:xfrm>
          <a:prstGeom prst="rect">
            <a:avLst/>
          </a:prstGeom>
        </p:spPr>
      </p:pic>
      <p:pic>
        <p:nvPicPr>
          <p:cNvPr id="14" name="Picture 13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12" y="1892280"/>
            <a:ext cx="177800" cy="177800"/>
          </a:xfrm>
          <a:prstGeom prst="rect">
            <a:avLst/>
          </a:prstGeom>
        </p:spPr>
      </p:pic>
      <p:pic>
        <p:nvPicPr>
          <p:cNvPr id="15" name="Picture 14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14" y="1892280"/>
            <a:ext cx="177800" cy="177800"/>
          </a:xfrm>
          <a:prstGeom prst="rect">
            <a:avLst/>
          </a:prstGeom>
        </p:spPr>
      </p:pic>
      <p:pic>
        <p:nvPicPr>
          <p:cNvPr id="16" name="Picture 15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47" y="1892280"/>
            <a:ext cx="177800" cy="177800"/>
          </a:xfrm>
          <a:prstGeom prst="rect">
            <a:avLst/>
          </a:prstGeom>
        </p:spPr>
      </p:pic>
      <p:pic>
        <p:nvPicPr>
          <p:cNvPr id="19" name="Picture 18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15" y="6075030"/>
            <a:ext cx="1117600" cy="40640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6124228" y="2246892"/>
            <a:ext cx="4964600" cy="359669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</p:spTree>
    <p:extLst>
      <p:ext uri="{BB962C8B-B14F-4D97-AF65-F5344CB8AC3E}">
        <p14:creationId xmlns:p14="http://schemas.microsoft.com/office/powerpoint/2010/main" val="1432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55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4723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06B4B-4A22-DA4F-9BD6-6E6138007F15}" type="datetimeFigureOut">
              <a:t>15. 12. 2020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2B08D-B30C-F24C-AEB4-DA720080FC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4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4" r:id="rId4"/>
    <p:sldLayoutId id="2147483665" r:id="rId5"/>
    <p:sldLayoutId id="2147483666" r:id="rId6"/>
    <p:sldLayoutId id="214748365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30000"/>
        </a:lnSpc>
        <a:spcBef>
          <a:spcPct val="20000"/>
        </a:spcBef>
        <a:buFont typeface="Lucida Grande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30000"/>
        </a:lnSpc>
        <a:spcBef>
          <a:spcPct val="20000"/>
        </a:spcBef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30000"/>
        </a:lnSpc>
        <a:spcBef>
          <a:spcPct val="20000"/>
        </a:spcBef>
        <a:buFont typeface="Lucida Grande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30000"/>
        </a:lnSpc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i.s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mailto:info@cpi.s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vetla-naslovnic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79" y="0"/>
            <a:ext cx="12188825" cy="685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4732" y="2707234"/>
            <a:ext cx="89725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>
                <a:solidFill>
                  <a:schemeClr val="accent5"/>
                </a:solidFill>
                <a:latin typeface="Century Gothic"/>
                <a:cs typeface="Century Gothic"/>
              </a:rPr>
              <a:t>CPI - Center RS za poklicno izobraževanje</a:t>
            </a:r>
          </a:p>
          <a:p>
            <a:r>
              <a:rPr lang="sl-SI" sz="6000" dirty="0">
                <a:solidFill>
                  <a:schemeClr val="accent5"/>
                </a:solidFill>
                <a:latin typeface="Century Gothic"/>
                <a:cs typeface="Century Gothic"/>
              </a:rPr>
              <a:t>8.12.2020</a:t>
            </a:r>
          </a:p>
          <a:p>
            <a:pPr algn="r"/>
            <a:r>
              <a:rPr lang="sl-SI" dirty="0">
                <a:solidFill>
                  <a:schemeClr val="accent5"/>
                </a:solidFill>
                <a:latin typeface="Century Gothic"/>
                <a:cs typeface="Century Gothic"/>
              </a:rPr>
              <a:t>simona.kuder@cpi.si</a:t>
            </a:r>
            <a:endParaRPr lang="en-US" dirty="0">
              <a:solidFill>
                <a:schemeClr val="accent5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972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Novi Katalogi za NPK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6401" y="1929425"/>
            <a:ext cx="7003442" cy="376156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sl-SI" dirty="0">
                <a:ea typeface="+mn-lt"/>
                <a:cs typeface="+mn-lt"/>
              </a:rPr>
              <a:t>Medkulturni mediator / medkulturna mediatorka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Skupnostni tolmač za albanski jezik / skupnostna tolmačka za albanski jezik</a:t>
            </a:r>
            <a:endParaRPr lang="sl-SI" dirty="0"/>
          </a:p>
          <a:p>
            <a:endParaRPr lang="sl-SI" dirty="0"/>
          </a:p>
          <a:p>
            <a:r>
              <a:rPr lang="sl-SI" dirty="0" err="1"/>
              <a:t>Concierge</a:t>
            </a:r>
            <a:r>
              <a:rPr lang="sl-SI" dirty="0"/>
              <a:t> – Skrbnik/skrbnica gostov</a:t>
            </a:r>
          </a:p>
          <a:p>
            <a:endParaRPr lang="sl-S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9A524-B570-4377-903A-85EB4FC3FEEC}"/>
              </a:ext>
            </a:extLst>
          </p:cNvPr>
          <p:cNvSpPr txBox="1"/>
          <p:nvPr/>
        </p:nvSpPr>
        <p:spPr>
          <a:xfrm>
            <a:off x="7862957" y="2789078"/>
            <a:ext cx="37556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b="1" dirty="0">
                <a:solidFill>
                  <a:srgbClr val="06385F"/>
                </a:solidFill>
              </a:rPr>
              <a:t>Kontakt: barbara.velkov@cpi.si</a:t>
            </a:r>
            <a:r>
              <a:rPr lang="en-US" dirty="0"/>
              <a:t>​</a:t>
            </a:r>
          </a:p>
        </p:txBody>
      </p:sp>
      <p:sp>
        <p:nvSpPr>
          <p:cNvPr id="7" name="Označba mesta vsebine 2">
            <a:extLst>
              <a:ext uri="{FF2B5EF4-FFF2-40B4-BE49-F238E27FC236}">
                <a16:creationId xmlns:a16="http://schemas.microsoft.com/office/drawing/2014/main" id="{7071455E-4C03-4870-8AFD-92F3E94E249E}"/>
              </a:ext>
            </a:extLst>
          </p:cNvPr>
          <p:cNvSpPr txBox="1">
            <a:spLocks/>
          </p:cNvSpPr>
          <p:nvPr/>
        </p:nvSpPr>
        <p:spPr>
          <a:xfrm>
            <a:off x="7766661" y="4826863"/>
            <a:ext cx="4263897" cy="576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8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Kontakt: simona.kuder@cpi.si</a:t>
            </a:r>
            <a:endParaRPr lang="sl-SI" sz="1800" dirty="0">
              <a:solidFill>
                <a:schemeClr val="accent5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sl-SI" sz="1800" b="1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129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Revizija katalogov standardov strokovnih znanj in spretnosti na področju Kozmetike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4184" y="1717532"/>
            <a:ext cx="4037531" cy="47073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z="2200">
                <a:ea typeface="+mn-lt"/>
                <a:cs typeface="+mn-lt"/>
              </a:rPr>
              <a:t>Maniker/manikerka</a:t>
            </a:r>
          </a:p>
          <a:p>
            <a:r>
              <a:rPr lang="sl-SI" sz="2200">
                <a:ea typeface="+mn-lt"/>
                <a:cs typeface="+mn-lt"/>
              </a:rPr>
              <a:t>Vizažist/vizažistka</a:t>
            </a:r>
            <a:endParaRPr lang="sl-SI" sz="2200"/>
          </a:p>
          <a:p>
            <a:r>
              <a:rPr lang="sl-SI" sz="2200">
                <a:ea typeface="+mn-lt"/>
                <a:cs typeface="+mn-lt"/>
              </a:rPr>
              <a:t>Pediker/pedikerka</a:t>
            </a:r>
            <a:endParaRPr lang="sl-SI" sz="2200"/>
          </a:p>
          <a:p>
            <a:r>
              <a:rPr lang="sl-SI" sz="2200">
                <a:ea typeface="+mn-lt"/>
                <a:cs typeface="+mn-lt"/>
              </a:rPr>
              <a:t>Maser/maserka</a:t>
            </a:r>
            <a:endParaRPr lang="sl-SI" sz="2200"/>
          </a:p>
          <a:p>
            <a:r>
              <a:rPr lang="sl-SI" sz="2200">
                <a:ea typeface="+mn-lt"/>
                <a:cs typeface="+mn-lt"/>
              </a:rPr>
              <a:t>Oblikovalec/oblikovalka maske </a:t>
            </a:r>
          </a:p>
          <a:p>
            <a:r>
              <a:rPr lang="sl-SI" sz="2200">
                <a:ea typeface="+mn-lt"/>
                <a:cs typeface="+mn-lt"/>
              </a:rPr>
              <a:t>Masker/maskerka</a:t>
            </a:r>
            <a:endParaRPr lang="sl-SI" sz="2200"/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7707A579-3823-4AD8-A575-AB9359BB3366}"/>
              </a:ext>
            </a:extLst>
          </p:cNvPr>
          <p:cNvSpPr txBox="1">
            <a:spLocks/>
          </p:cNvSpPr>
          <p:nvPr/>
        </p:nvSpPr>
        <p:spPr>
          <a:xfrm>
            <a:off x="4752856" y="1560022"/>
            <a:ext cx="6984828" cy="4460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200" b="1" dirty="0">
                <a:ea typeface="+mn-lt"/>
                <a:cs typeface="+mn-lt"/>
              </a:rPr>
              <a:t>Spremembe</a:t>
            </a:r>
          </a:p>
          <a:p>
            <a:pPr>
              <a:buNone/>
            </a:pPr>
            <a:r>
              <a:rPr lang="sl-SI" sz="2200" dirty="0">
                <a:ea typeface="+mn-lt"/>
                <a:cs typeface="+mn-lt"/>
              </a:rPr>
              <a:t>- Zapisi operativnih del v poklicnih standardih so posodobljeni skladno z modernimi tehnološkimi postopki in uporabo sodobnih materialov. Zapisi so med standardi usklajeni. Pri ključnih kompetencah je večji poudarek na komunikaciji s stranko in na svetovanju stranki.</a:t>
            </a:r>
            <a:endParaRPr lang="sl-SI" dirty="0"/>
          </a:p>
          <a:p>
            <a:pPr marL="0" indent="0">
              <a:buNone/>
            </a:pPr>
            <a:endParaRPr lang="sl-SI" sz="2200" b="1">
              <a:ea typeface="+mn-lt"/>
              <a:cs typeface="+mn-lt"/>
            </a:endParaRPr>
          </a:p>
          <a:p>
            <a:pPr>
              <a:buNone/>
            </a:pPr>
            <a:r>
              <a:rPr lang="sl-SI" sz="2200" dirty="0">
                <a:ea typeface="+mn-lt"/>
                <a:cs typeface="+mn-lt"/>
              </a:rPr>
              <a:t>-</a:t>
            </a:r>
            <a:r>
              <a:rPr lang="sl-SI" sz="2200" b="1" dirty="0">
                <a:ea typeface="+mn-lt"/>
                <a:cs typeface="+mn-lt"/>
              </a:rPr>
              <a:t> </a:t>
            </a:r>
            <a:r>
              <a:rPr lang="sl-SI" sz="2200" dirty="0">
                <a:ea typeface="+mn-lt"/>
                <a:cs typeface="+mn-lt"/>
              </a:rPr>
              <a:t>Vstopni pogoji (za kandidate)</a:t>
            </a:r>
          </a:p>
          <a:p>
            <a:pPr>
              <a:buNone/>
            </a:pPr>
            <a:r>
              <a:rPr lang="sl-SI" sz="2200" dirty="0">
                <a:ea typeface="+mn-lt"/>
                <a:cs typeface="+mn-lt"/>
              </a:rPr>
              <a:t>- Načini preverjanja</a:t>
            </a:r>
          </a:p>
          <a:p>
            <a:pPr>
              <a:buNone/>
            </a:pPr>
            <a:r>
              <a:rPr lang="sl-SI" sz="2200" dirty="0">
                <a:ea typeface="+mn-lt"/>
                <a:cs typeface="+mn-lt"/>
              </a:rPr>
              <a:t>- Kadrovski pogoji (za člane </a:t>
            </a:r>
            <a:r>
              <a:rPr lang="sl-SI" sz="2200" dirty="0" err="1">
                <a:ea typeface="+mn-lt"/>
                <a:cs typeface="+mn-lt"/>
              </a:rPr>
              <a:t>komisIje</a:t>
            </a:r>
            <a:r>
              <a:rPr lang="sl-SI" sz="2200" dirty="0">
                <a:ea typeface="+mn-lt"/>
                <a:cs typeface="+mn-lt"/>
              </a:rPr>
              <a:t>)</a:t>
            </a:r>
          </a:p>
          <a:p>
            <a:pPr>
              <a:buNone/>
            </a:pPr>
            <a:r>
              <a:rPr lang="sl-SI" sz="2200" dirty="0">
                <a:ea typeface="+mn-lt"/>
                <a:cs typeface="+mn-lt"/>
              </a:rPr>
              <a:t>- Posodobljene naloge za preverjanje (na podlagi izkušenj, ki smo jih v postopkih potrjevanja in preverjanja pridobil do sedaj)</a:t>
            </a:r>
          </a:p>
          <a:p>
            <a:pPr>
              <a:buNone/>
            </a:pPr>
            <a:r>
              <a:rPr lang="sl-SI" sz="2200" dirty="0">
                <a:ea typeface="+mn-lt"/>
                <a:cs typeface="+mn-lt"/>
              </a:rPr>
              <a:t>- Prevetreni materialni pogoji</a:t>
            </a:r>
          </a:p>
          <a:p>
            <a:pPr>
              <a:buNone/>
            </a:pPr>
            <a:endParaRPr lang="sl-SI" sz="1800" b="1" dirty="0">
              <a:solidFill>
                <a:schemeClr val="accent5"/>
              </a:solidFill>
            </a:endParaRPr>
          </a:p>
        </p:txBody>
      </p:sp>
      <p:sp>
        <p:nvSpPr>
          <p:cNvPr id="8" name="Označba mesta vsebine 2">
            <a:extLst>
              <a:ext uri="{FF2B5EF4-FFF2-40B4-BE49-F238E27FC236}">
                <a16:creationId xmlns:a16="http://schemas.microsoft.com/office/drawing/2014/main" id="{D73717D9-3A59-45E8-B5D1-B67EF35C45AB}"/>
              </a:ext>
            </a:extLst>
          </p:cNvPr>
          <p:cNvSpPr txBox="1">
            <a:spLocks/>
          </p:cNvSpPr>
          <p:nvPr/>
        </p:nvSpPr>
        <p:spPr>
          <a:xfrm>
            <a:off x="5370026" y="5997548"/>
            <a:ext cx="4263897" cy="576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8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Kontakt: simona.kuder@cpi.si</a:t>
            </a:r>
            <a:endParaRPr lang="sl-SI" sz="1800" dirty="0">
              <a:solidFill>
                <a:schemeClr val="accent5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sl-SI" sz="1800" b="1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223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Revizija katalogov standardov strokovnih znanj in spretnosti na področju Umetne obrti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4184" y="1717532"/>
            <a:ext cx="4037531" cy="470739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l-SI" sz="2200" err="1">
                <a:ea typeface="+mn-lt"/>
                <a:cs typeface="+mn-lt"/>
              </a:rPr>
              <a:t>Slamokrovec</a:t>
            </a:r>
            <a:r>
              <a:rPr lang="sl-SI" sz="2200">
                <a:ea typeface="+mn-lt"/>
                <a:cs typeface="+mn-lt"/>
              </a:rPr>
              <a:t>/</a:t>
            </a:r>
            <a:r>
              <a:rPr lang="sl-SI" sz="2200" err="1">
                <a:ea typeface="+mn-lt"/>
                <a:cs typeface="+mn-lt"/>
              </a:rPr>
              <a:t>slamokrovka</a:t>
            </a:r>
            <a:endParaRPr lang="sl-SI" sz="2200" err="1"/>
          </a:p>
          <a:p>
            <a:r>
              <a:rPr lang="sl-SI" sz="2200">
                <a:ea typeface="+mn-lt"/>
                <a:cs typeface="+mn-lt"/>
              </a:rPr>
              <a:t>Umetnostni kovač/umetnostna kovačica</a:t>
            </a:r>
            <a:endParaRPr lang="sl-SI"/>
          </a:p>
          <a:p>
            <a:r>
              <a:rPr lang="sl-SI" sz="2200">
                <a:ea typeface="+mn-lt"/>
                <a:cs typeface="+mn-lt"/>
              </a:rPr>
              <a:t>Podkovski kovač/podkovska kovačica</a:t>
            </a:r>
            <a:endParaRPr lang="sl-SI"/>
          </a:p>
          <a:p>
            <a:r>
              <a:rPr lang="sl-SI" sz="2200">
                <a:ea typeface="+mn-lt"/>
                <a:cs typeface="+mn-lt"/>
              </a:rPr>
              <a:t>Izdelovalec/izdelovalka polsti in polstenih izdelkov</a:t>
            </a:r>
            <a:endParaRPr lang="sl-SI" sz="2200"/>
          </a:p>
          <a:p>
            <a:r>
              <a:rPr lang="sl-SI" sz="2200">
                <a:ea typeface="+mn-lt"/>
                <a:cs typeface="+mn-lt"/>
              </a:rPr>
              <a:t>Ročni tkalec/ročna tkalka</a:t>
            </a:r>
            <a:endParaRPr lang="sl-SI" sz="2200"/>
          </a:p>
          <a:p>
            <a:r>
              <a:rPr lang="sl-SI" sz="2200">
                <a:ea typeface="+mn-lt"/>
                <a:cs typeface="+mn-lt"/>
              </a:rPr>
              <a:t>Medičar/medičarka</a:t>
            </a:r>
            <a:endParaRPr lang="sl-SI" sz="2200"/>
          </a:p>
          <a:p>
            <a:r>
              <a:rPr lang="sl-SI" sz="2200">
                <a:ea typeface="+mn-lt"/>
                <a:cs typeface="+mn-lt"/>
              </a:rPr>
              <a:t>Rezbar/rezbarka</a:t>
            </a:r>
            <a:endParaRPr lang="sl-SI" sz="2200"/>
          </a:p>
          <a:p>
            <a:endParaRPr lang="sl-SI" sz="2200"/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ABB231D0-9172-43A2-937D-ADF25BA657BA}"/>
              </a:ext>
            </a:extLst>
          </p:cNvPr>
          <p:cNvSpPr txBox="1">
            <a:spLocks/>
          </p:cNvSpPr>
          <p:nvPr/>
        </p:nvSpPr>
        <p:spPr>
          <a:xfrm>
            <a:off x="5891812" y="1809949"/>
            <a:ext cx="5346331" cy="4227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2200"/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7707A579-3823-4AD8-A575-AB9359BB3366}"/>
              </a:ext>
            </a:extLst>
          </p:cNvPr>
          <p:cNvSpPr txBox="1">
            <a:spLocks/>
          </p:cNvSpPr>
          <p:nvPr/>
        </p:nvSpPr>
        <p:spPr>
          <a:xfrm>
            <a:off x="4752856" y="1560022"/>
            <a:ext cx="6984828" cy="35191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200" b="1" dirty="0">
                <a:ea typeface="+mn-lt"/>
                <a:cs typeface="+mn-lt"/>
              </a:rPr>
              <a:t>Spremembe:</a:t>
            </a:r>
          </a:p>
          <a:p>
            <a:pPr algn="just"/>
            <a:r>
              <a:rPr lang="sl-SI" sz="2200" dirty="0">
                <a:ea typeface="+mn-lt"/>
                <a:cs typeface="+mn-lt"/>
              </a:rPr>
              <a:t>posodobljena tehnična in metodološka </a:t>
            </a:r>
            <a:r>
              <a:rPr lang="sl-SI" sz="2200" b="1" dirty="0">
                <a:ea typeface="+mn-lt"/>
                <a:cs typeface="+mn-lt"/>
              </a:rPr>
              <a:t>ustreznost besedil</a:t>
            </a:r>
            <a:r>
              <a:rPr lang="sl-SI" sz="2200" dirty="0">
                <a:ea typeface="+mn-lt"/>
                <a:cs typeface="+mn-lt"/>
              </a:rPr>
              <a:t>,</a:t>
            </a:r>
            <a:endParaRPr lang="sl-SI" dirty="0">
              <a:ea typeface="+mn-lt"/>
              <a:cs typeface="+mn-lt"/>
            </a:endParaRPr>
          </a:p>
          <a:p>
            <a:pPr algn="just"/>
            <a:r>
              <a:rPr lang="sl-SI" sz="2200" dirty="0">
                <a:ea typeface="+mn-lt"/>
                <a:cs typeface="+mn-lt"/>
              </a:rPr>
              <a:t>odpravljena podvajanja in nesmisli, ki so posodobljena z </a:t>
            </a:r>
            <a:r>
              <a:rPr lang="sl-SI" sz="2200" b="1" dirty="0">
                <a:ea typeface="+mn-lt"/>
                <a:cs typeface="+mn-lt"/>
              </a:rPr>
              <a:t>izboljšani zapisi</a:t>
            </a:r>
            <a:r>
              <a:rPr lang="sl-SI" sz="2200" dirty="0">
                <a:ea typeface="+mn-lt"/>
                <a:cs typeface="+mn-lt"/>
              </a:rPr>
              <a:t>,</a:t>
            </a:r>
            <a:endParaRPr lang="sl-SI" dirty="0">
              <a:ea typeface="+mn-lt"/>
              <a:cs typeface="+mn-lt"/>
            </a:endParaRPr>
          </a:p>
          <a:p>
            <a:pPr algn="just"/>
            <a:r>
              <a:rPr lang="sl-SI" sz="2200" dirty="0">
                <a:ea typeface="+mn-lt"/>
                <a:cs typeface="+mn-lt"/>
              </a:rPr>
              <a:t>izvršene manjše </a:t>
            </a:r>
            <a:r>
              <a:rPr lang="sl-SI" sz="2200" b="1" dirty="0">
                <a:ea typeface="+mn-lt"/>
                <a:cs typeface="+mn-lt"/>
              </a:rPr>
              <a:t>vsebinske dopolnitve (</a:t>
            </a:r>
            <a:r>
              <a:rPr lang="sl-SI" sz="2200" b="1" dirty="0" err="1">
                <a:ea typeface="+mn-lt"/>
                <a:cs typeface="+mn-lt"/>
              </a:rPr>
              <a:t>Slamokrovec</a:t>
            </a:r>
            <a:r>
              <a:rPr lang="sl-SI" sz="2200" b="1" dirty="0">
                <a:ea typeface="+mn-lt"/>
                <a:cs typeface="+mn-lt"/>
              </a:rPr>
              <a:t>; dodan material trstika)</a:t>
            </a:r>
            <a:r>
              <a:rPr lang="sl-SI" sz="2200" dirty="0">
                <a:ea typeface="+mn-lt"/>
                <a:cs typeface="+mn-lt"/>
              </a:rPr>
              <a:t> na predlog delovnih skupin, kar ne vpliva na funkcionalnost poklicnih standardov,</a:t>
            </a:r>
            <a:endParaRPr lang="sl-SI" dirty="0">
              <a:ea typeface="+mn-lt"/>
              <a:cs typeface="+mn-lt"/>
            </a:endParaRPr>
          </a:p>
          <a:p>
            <a:pPr algn="just"/>
            <a:r>
              <a:rPr lang="sl-SI" sz="2200" dirty="0">
                <a:ea typeface="+mn-lt"/>
                <a:cs typeface="+mn-lt"/>
              </a:rPr>
              <a:t>V katalogih na področju kovaštva in pripravljanja medenega testa so posodobljeni </a:t>
            </a:r>
            <a:r>
              <a:rPr lang="sl-SI" sz="2200" b="1" dirty="0">
                <a:ea typeface="+mn-lt"/>
                <a:cs typeface="+mn-lt"/>
              </a:rPr>
              <a:t>kadrovski pogoji za člane komisije</a:t>
            </a:r>
            <a:r>
              <a:rPr lang="sl-SI" sz="2200" dirty="0">
                <a:ea typeface="+mn-lt"/>
                <a:cs typeface="+mn-lt"/>
              </a:rPr>
              <a:t>, z namenom zagotavljanja komisije v postopku preverjanja in potrjevanja znanj za pridobitev nacionalne poklicne kvalifikacije (odstranjen pogoj ekonomske izobrazbe za člana komisije), </a:t>
            </a:r>
            <a:endParaRPr lang="sl-SI" dirty="0"/>
          </a:p>
          <a:p>
            <a:r>
              <a:rPr lang="sl-SI" sz="2200" b="1" dirty="0">
                <a:ea typeface="+mn-lt"/>
                <a:cs typeface="+mn-lt"/>
              </a:rPr>
              <a:t>revidirano ime</a:t>
            </a:r>
            <a:r>
              <a:rPr lang="sl-SI" sz="2200" dirty="0">
                <a:ea typeface="+mn-lt"/>
                <a:cs typeface="+mn-lt"/>
              </a:rPr>
              <a:t> poklicnega standarda in kataloga za nacionalno poklicno kvalifikacijo Izdelovalec polsti in izdelkov iz polsti.</a:t>
            </a:r>
            <a:endParaRPr lang="sl-SI">
              <a:ea typeface="+mn-lt"/>
              <a:cs typeface="+mn-lt"/>
            </a:endParaRPr>
          </a:p>
          <a:p>
            <a:endParaRPr lang="sl-SI" sz="2200" dirty="0"/>
          </a:p>
          <a:p>
            <a:pPr marL="0" indent="0">
              <a:buNone/>
            </a:pPr>
            <a:endParaRPr lang="sl-SI" sz="1800" b="1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18932925-F8DE-4D18-838B-FCDB56757225}"/>
              </a:ext>
            </a:extLst>
          </p:cNvPr>
          <p:cNvSpPr txBox="1">
            <a:spLocks/>
          </p:cNvSpPr>
          <p:nvPr/>
        </p:nvSpPr>
        <p:spPr>
          <a:xfrm>
            <a:off x="5370026" y="5997548"/>
            <a:ext cx="4263897" cy="576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8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Kontakt: bostjan.kosorok@cpi.si</a:t>
            </a:r>
          </a:p>
        </p:txBody>
      </p:sp>
    </p:spTree>
    <p:extLst>
      <p:ext uri="{BB962C8B-B14F-4D97-AF65-F5344CB8AC3E}">
        <p14:creationId xmlns:p14="http://schemas.microsoft.com/office/powerpoint/2010/main" val="4046611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NRP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endParaRPr lang="sl-SI"/>
          </a:p>
          <a:p>
            <a:pPr>
              <a:buFont typeface="Arial"/>
              <a:buChar char="•"/>
            </a:pPr>
            <a:endParaRPr lang="sl-SI"/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16F53F12-8BAA-434B-A2B2-E80179F1F73C}"/>
              </a:ext>
            </a:extLst>
          </p:cNvPr>
          <p:cNvSpPr txBox="1">
            <a:spLocks/>
          </p:cNvSpPr>
          <p:nvPr/>
        </p:nvSpPr>
        <p:spPr>
          <a:xfrm>
            <a:off x="1008801" y="2081825"/>
            <a:ext cx="10491613" cy="37615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/>
              <a:t>Urejena dostopnost po Zakonu o dostopnosti spletišč in mobilnih aplikacij </a:t>
            </a:r>
          </a:p>
          <a:p>
            <a:r>
              <a:rPr lang="sl-SI"/>
              <a:t>Urejeno glede na GDPR odredbo</a:t>
            </a:r>
          </a:p>
          <a:p>
            <a:r>
              <a:rPr lang="sl-SI"/>
              <a:t>Vse informacije o certifikatnem sistemu na enem mestu</a:t>
            </a:r>
          </a:p>
          <a:p>
            <a:r>
              <a:rPr lang="sl-SI"/>
              <a:t>Več o novostih pa na...</a:t>
            </a:r>
          </a:p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153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20 let sistema NPK napoved dogodka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10. 12. 2020 ob 10. uri v okolju </a:t>
            </a:r>
            <a:r>
              <a:rPr lang="sl-SI">
                <a:solidFill>
                  <a:schemeClr val="accent2"/>
                </a:solidFill>
              </a:rPr>
              <a:t>Zoom in prenosu na FB CPI</a:t>
            </a:r>
          </a:p>
          <a:p>
            <a:r>
              <a:rPr lang="sl-SI"/>
              <a:t>Nekaj besed ključnih akterjev certifikatnega sistema</a:t>
            </a:r>
          </a:p>
          <a:p>
            <a:r>
              <a:rPr lang="sl-SI"/>
              <a:t>Uradna otvoritev prenovljenega NRP-ja</a:t>
            </a:r>
          </a:p>
          <a:p>
            <a:pPr lvl="1"/>
            <a:r>
              <a:rPr lang="sl-SI"/>
              <a:t>Predstavitev ključnih novosti</a:t>
            </a:r>
          </a:p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799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38B9F1-1533-44D2-99DA-1A5DD9BC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Evalvacija osebne zbirne mape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692CB16-B567-4390-BBF9-FE025E11A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01" y="1457274"/>
            <a:ext cx="10491613" cy="50127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dirty="0">
                <a:ea typeface="+mn-lt"/>
                <a:cs typeface="+mn-lt"/>
              </a:rPr>
              <a:t>analiza in ocena primernosti obstoječih kriterijev za presojo dokazil </a:t>
            </a:r>
            <a:endParaRPr lang="en-US" dirty="0">
              <a:ea typeface="+mn-lt"/>
              <a:cs typeface="+mn-lt"/>
            </a:endParaRPr>
          </a:p>
          <a:p>
            <a:r>
              <a:rPr lang="sl-SI" dirty="0">
                <a:ea typeface="+mn-lt"/>
                <a:cs typeface="+mn-lt"/>
              </a:rPr>
              <a:t>na podlagi analize pripraviti posodobljene kriterije, ki bodo članom komisij omogočili bolj strukturirano in objektivno vrednotenje dokazil zbirne mape.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sl-SI" dirty="0"/>
              <a:t>V letu 2020 smo izvedli 24 intervjujev s člani komisij</a:t>
            </a:r>
          </a:p>
          <a:p>
            <a:pPr marL="0" indent="0">
              <a:buNone/>
            </a:pPr>
            <a:r>
              <a:rPr lang="sl-SI" dirty="0"/>
              <a:t>V letu 2021: analiza intervjujev, izvedba fokusne skupine, priprava novih kriterijev in testiranje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8270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4847" y="949235"/>
            <a:ext cx="5352811" cy="4589417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HVALA ZA POZORNOST!</a:t>
            </a:r>
            <a:br>
              <a:rPr lang="sl-SI" dirty="0"/>
            </a:br>
            <a:r>
              <a:rPr lang="sl-SI" sz="1800" dirty="0"/>
              <a:t>Dodatne informacije</a:t>
            </a:r>
            <a:br>
              <a:rPr lang="sl-SI" sz="1800" dirty="0"/>
            </a:br>
            <a:r>
              <a:rPr lang="sl-SI" sz="1800" dirty="0">
                <a:hlinkClick r:id="rId3"/>
              </a:rPr>
              <a:t>www.cpi.si</a:t>
            </a:r>
            <a:br>
              <a:rPr lang="sl-SI" sz="1800" dirty="0"/>
            </a:br>
            <a:r>
              <a:rPr lang="sl-SI" sz="1800" dirty="0">
                <a:hlinkClick r:id="rId4"/>
              </a:rPr>
              <a:t>info@cpi.si</a:t>
            </a:r>
            <a:r>
              <a:rPr lang="sl-SI" sz="1800" dirty="0"/>
              <a:t> 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66" y="1010196"/>
            <a:ext cx="5409906" cy="4528456"/>
          </a:xfrm>
        </p:spPr>
      </p:pic>
    </p:spTree>
    <p:extLst>
      <p:ext uri="{BB962C8B-B14F-4D97-AF65-F5344CB8AC3E}">
        <p14:creationId xmlns:p14="http://schemas.microsoft.com/office/powerpoint/2010/main" val="29883375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5">
      <a:dk1>
        <a:sysClr val="windowText" lastClr="000000"/>
      </a:dk1>
      <a:lt1>
        <a:sysClr val="window" lastClr="FFFFFF"/>
      </a:lt1>
      <a:dk2>
        <a:srgbClr val="645F59"/>
      </a:dk2>
      <a:lt2>
        <a:srgbClr val="B6B1A6"/>
      </a:lt2>
      <a:accent1>
        <a:srgbClr val="AD958C"/>
      </a:accent1>
      <a:accent2>
        <a:srgbClr val="F0863A"/>
      </a:accent2>
      <a:accent3>
        <a:srgbClr val="E8610B"/>
      </a:accent3>
      <a:accent4>
        <a:srgbClr val="545B6E"/>
      </a:accent4>
      <a:accent5>
        <a:srgbClr val="06385F"/>
      </a:accent5>
      <a:accent6>
        <a:srgbClr val="011E3B"/>
      </a:accent6>
      <a:hlink>
        <a:srgbClr val="06385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C39D7A8A1CE54882BF726CB28FB4DA" ma:contentTypeVersion="8" ma:contentTypeDescription="Ustvari nov dokument." ma:contentTypeScope="" ma:versionID="c979d22562ea3834728539789dd11499">
  <xsd:schema xmlns:xsd="http://www.w3.org/2001/XMLSchema" xmlns:xs="http://www.w3.org/2001/XMLSchema" xmlns:p="http://schemas.microsoft.com/office/2006/metadata/properties" xmlns:ns2="48b2ae80-6862-4aa8-9915-198175461f47" xmlns:ns3="d9a7d68a-75e0-4e11-b28a-16ce25ac44c3" targetNamespace="http://schemas.microsoft.com/office/2006/metadata/properties" ma:root="true" ma:fieldsID="fd570878e717bad3225443859c84da62" ns2:_="" ns3:_="">
    <xsd:import namespace="48b2ae80-6862-4aa8-9915-198175461f47"/>
    <xsd:import namespace="d9a7d68a-75e0-4e11-b28a-16ce25ac44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2ae80-6862-4aa8-9915-198175461f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a7d68a-75e0-4e11-b28a-16ce25ac44c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1CD02B-069B-4BE9-B4DD-574D8DF0D6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A3874C-67CD-4CC4-9B5C-D495A4A59C7D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d9a7d68a-75e0-4e11-b28a-16ce25ac44c3"/>
    <ds:schemaRef ds:uri="48b2ae80-6862-4aa8-9915-198175461f47"/>
  </ds:schemaRefs>
</ds:datastoreItem>
</file>

<file path=customXml/itemProps3.xml><?xml version="1.0" encoding="utf-8"?>
<ds:datastoreItem xmlns:ds="http://schemas.openxmlformats.org/officeDocument/2006/customXml" ds:itemID="{E5FF789E-17C5-414A-8DD6-677DBC143F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b2ae80-6862-4aa8-9915-198175461f47"/>
    <ds:schemaRef ds:uri="d9a7d68a-75e0-4e11-b28a-16ce25ac44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CPI_ppt_template_masters</Template>
  <TotalTime>0</TotalTime>
  <Words>679</Words>
  <Application>Microsoft Office PowerPoint</Application>
  <PresentationFormat>Po meri</PresentationFormat>
  <Paragraphs>66</Paragraphs>
  <Slides>8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Lucida Grande</vt:lpstr>
      <vt:lpstr>Default Theme</vt:lpstr>
      <vt:lpstr>PowerPointova predstavitev</vt:lpstr>
      <vt:lpstr>Novi Katalogi za NPK</vt:lpstr>
      <vt:lpstr>Revizija katalogov standardov strokovnih znanj in spretnosti na področju Kozmetike</vt:lpstr>
      <vt:lpstr>Revizija katalogov standardov strokovnih znanj in spretnosti na področju Umetne obrti</vt:lpstr>
      <vt:lpstr>NRP</vt:lpstr>
      <vt:lpstr>20 let sistema NPK napoved dogodka</vt:lpstr>
      <vt:lpstr>Evalvacija osebne zbirne mape</vt:lpstr>
      <vt:lpstr>HVALA ZA POZORNOST! Dodatne informacije www.cpi.si info@cpi.si </vt:lpstr>
    </vt:vector>
  </TitlesOfParts>
  <Company>CPI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Janez Damjan</dc:creator>
  <cp:lastModifiedBy>Simona Kuder</cp:lastModifiedBy>
  <cp:revision>220</cp:revision>
  <cp:lastPrinted>2020-01-28T12:42:19Z</cp:lastPrinted>
  <dcterms:created xsi:type="dcterms:W3CDTF">2020-01-09T14:10:33Z</dcterms:created>
  <dcterms:modified xsi:type="dcterms:W3CDTF">2020-12-15T12:48:22Z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0x010100A7C39D7A8A1CE54882BF726CB28FB4DA</vt:lpwstr>
  </property>
</Properties>
</file>