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429" r:id="rId3"/>
    <p:sldId id="433" r:id="rId4"/>
    <p:sldId id="430" r:id="rId5"/>
    <p:sldId id="432" r:id="rId6"/>
    <p:sldId id="452" r:id="rId7"/>
    <p:sldId id="434" r:id="rId8"/>
    <p:sldId id="436" r:id="rId9"/>
    <p:sldId id="448" r:id="rId10"/>
    <p:sldId id="449" r:id="rId11"/>
    <p:sldId id="467" r:id="rId12"/>
    <p:sldId id="464" r:id="rId13"/>
    <p:sldId id="465" r:id="rId14"/>
    <p:sldId id="466" r:id="rId15"/>
    <p:sldId id="468" r:id="rId16"/>
    <p:sldId id="450" r:id="rId17"/>
    <p:sldId id="451" r:id="rId18"/>
    <p:sldId id="439" r:id="rId19"/>
    <p:sldId id="440" r:id="rId20"/>
    <p:sldId id="441" r:id="rId21"/>
    <p:sldId id="455" r:id="rId22"/>
    <p:sldId id="456" r:id="rId23"/>
    <p:sldId id="457" r:id="rId24"/>
    <p:sldId id="453" r:id="rId25"/>
    <p:sldId id="458" r:id="rId26"/>
    <p:sldId id="454" r:id="rId27"/>
    <p:sldId id="459" r:id="rId28"/>
    <p:sldId id="460" r:id="rId29"/>
    <p:sldId id="425" r:id="rId30"/>
    <p:sldId id="283" r:id="rId31"/>
    <p:sldId id="284" r:id="rId32"/>
    <p:sldId id="278" r:id="rId33"/>
  </p:sldIdLst>
  <p:sldSz cx="9144000" cy="6858000" type="screen4x3"/>
  <p:notesSz cx="6769100" cy="9906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34257" y="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55B475B-90E7-44F6-9F33-AC34FBD299CD}" type="datetimeFigureOut">
              <a:rPr lang="sl-SI" smtClean="0"/>
              <a:t>4.12.2020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4BD61E3-A708-49E9-8616-E62301B526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9778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34109" y="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/>
          <a:lstStyle>
            <a:lvl1pPr algn="r">
              <a:defRPr sz="1200"/>
            </a:lvl1pPr>
          </a:lstStyle>
          <a:p>
            <a:fld id="{CEA5D6C8-ECC4-4A59-8F0F-014B64F43D68}" type="datetimeFigureOut">
              <a:rPr lang="sl-SI" smtClean="0"/>
              <a:t>4.12.2020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56" tIns="43978" rIns="87956" bIns="43978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6608" y="4704850"/>
            <a:ext cx="5415885" cy="4457470"/>
          </a:xfrm>
          <a:prstGeom prst="rect">
            <a:avLst/>
          </a:prstGeom>
        </p:spPr>
        <p:txBody>
          <a:bodyPr vert="horz" lIns="87956" tIns="43978" rIns="87956" bIns="43978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1" y="940970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34109" y="940970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 anchor="b"/>
          <a:lstStyle>
            <a:lvl1pPr algn="r">
              <a:defRPr sz="1200"/>
            </a:lvl1pPr>
          </a:lstStyle>
          <a:p>
            <a:fld id="{0CCC625D-3706-4962-A523-EDA0C6A3F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565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Predloga1sl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1388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413" y="1814513"/>
            <a:ext cx="5757862" cy="147002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sl-SI" altLang="sl-SI" noProof="0" smtClean="0"/>
              <a:t>Uredite slog naslova matrice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08400" y="3500438"/>
            <a:ext cx="4064000" cy="17526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sl-SI" altLang="sl-SI" noProof="0" smtClean="0"/>
              <a:t>Uredite slog podnaslova matrice</a:t>
            </a:r>
          </a:p>
        </p:txBody>
      </p:sp>
      <p:pic>
        <p:nvPicPr>
          <p:cNvPr id="3079" name="Picture 7" descr="LOGORIC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5888"/>
            <a:ext cx="2300287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8316913" y="6237288"/>
          <a:ext cx="500062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CorelDRAW" r:id="rId5" imgW="500634" imgH="272034" progId="CorelDRAW.Graphic.11">
                  <p:embed/>
                </p:oleObj>
              </mc:Choice>
              <mc:Fallback>
                <p:oleObj name="CorelDRAW" r:id="rId5" imgW="500634" imgH="272034" progId="CorelDRAW.Graphic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6237288"/>
                        <a:ext cx="500062" cy="27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545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187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41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5343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024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384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193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25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20732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7636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pic>
        <p:nvPicPr>
          <p:cNvPr id="1040" name="Picture 16" descr="Predloga2slo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5238"/>
            <a:ext cx="914400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4%20Visio-LICENCA%20OBNOVITEV%2024%203%202020/202011261018410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5%20Visio-KOMISIJA%20POSTOPEK%2023%203%202020/202011261018427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7%20Visio-ETI%20%20NA%20NACELA%2023%203%202020/202011261018439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ric.si/mma/Visio-1%20Pisno%20preverjanje%20priprava%20pisnega%20testa%20november%202020/2020111013461272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Visio-1%20Pisno%20preverjanje%20priprava%20pisnega%20testa%20november%202020/202011101346127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Visio-2%20PIisno%20preverjanje%20taksonomija%20%20november%202020/202011101346139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Visio-3%20Pisno%20preverjanje%20tipi%20nalog%20november%202020/202011101346141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Visio-4%20Prakti%20%20no%20preverjanje%20priprava%20naloge%20november%202020/202011101346156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ric.si/mma/Visio-5%20Ustno%20preverjanje%20priprava%20vpra%20%20anj%20november%202020/2020111013461672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ile:///\\Ultima2\home\jelka\Delo\NPK-POSVETI\Posveti_2020\Letni_posvet_2020\Visio-5_Ustno_preverjanje_priprava_vpra&#353;anj_november_2020.pdf" TargetMode="External"/><Relationship Id="rId2" Type="http://schemas.openxmlformats.org/officeDocument/2006/relationships/hyperlink" Target="https://www.ric.si/mma/Visio-5%20Ustno%20preverjanje%20priprava%20vpra%20%20anj%20november%202020/202011101346167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usposabljanje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c.si/kvalifikacije/certifikat/primeri_vprasanj/" TargetMode="External"/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.si/kvalifikacije/certifikat/primeri_vprasanj/" TargetMode="External"/><Relationship Id="rId7" Type="http://schemas.openxmlformats.org/officeDocument/2006/relationships/hyperlink" Target="http://www.ric.si/" TargetMode="External"/><Relationship Id="rId2" Type="http://schemas.openxmlformats.org/officeDocument/2006/relationships/hyperlink" Target="http://npk.ric.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rpslo.org/" TargetMode="External"/><Relationship Id="rId5" Type="http://schemas.openxmlformats.org/officeDocument/2006/relationships/hyperlink" Target="http://www.ric.si/kvalifikacije/clani_komisij/usposabljanje/" TargetMode="External"/><Relationship Id="rId4" Type="http://schemas.openxmlformats.org/officeDocument/2006/relationships/hyperlink" Target="http://www.ric.si/kvalifikacije/clani_komisij/banka_nalo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.si/" TargetMode="External"/><Relationship Id="rId2" Type="http://schemas.openxmlformats.org/officeDocument/2006/relationships/hyperlink" Target="http://www.nrpslo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://www.npk.si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jelka.kozjak-jezernik@ric.si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ric.si/mma/ZLOZENKE%20nov%202020%201%20Visio-POSTOPEK-1A%2023%203%202020/202011261018396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2%20Visio-IZVAJALEC%2023%203%202020/202011261018394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3%20Visio-LICENCA%2024%203%202020/202011261018405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413" y="1814513"/>
            <a:ext cx="5757862" cy="1470025"/>
          </a:xfrm>
        </p:spPr>
        <p:txBody>
          <a:bodyPr/>
          <a:lstStyle/>
          <a:p>
            <a:r>
              <a:rPr lang="sl-SI" altLang="sl-SI" sz="2800" dirty="0" smtClean="0"/>
              <a:t/>
            </a:r>
            <a:br>
              <a:rPr lang="sl-SI" altLang="sl-SI" sz="2800" dirty="0" smtClean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400" dirty="0" smtClean="0"/>
              <a:t>DELO DRŽAVNEGA IZPITNEGA CENTRA NA  PODROČJU PREVERJANJA IN POTRJEVANJA NPK  V 2020 </a:t>
            </a:r>
            <a:r>
              <a:rPr lang="sl-SI" altLang="sl-SI" sz="2800" dirty="0" smtClean="0"/>
              <a:t/>
            </a:r>
            <a:br>
              <a:rPr lang="sl-SI" altLang="sl-SI" sz="2800" dirty="0" smtClean="0"/>
            </a:br>
            <a:r>
              <a:rPr lang="sl-SI" altLang="sl-SI" dirty="0" smtClean="0"/>
              <a:t/>
            </a:r>
            <a:br>
              <a:rPr lang="sl-SI" altLang="sl-SI" dirty="0" smtClean="0"/>
            </a:br>
            <a:endParaRPr lang="sl-SI" altLang="sl-SI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sl-SI" altLang="sl-SI" dirty="0" smtClean="0"/>
          </a:p>
          <a:p>
            <a:endParaRPr lang="sl-SI" altLang="sl-SI" dirty="0"/>
          </a:p>
          <a:p>
            <a:endParaRPr lang="sl-SI" altLang="sl-SI" dirty="0" smtClean="0"/>
          </a:p>
          <a:p>
            <a:r>
              <a:rPr lang="sl-SI" altLang="sl-SI" sz="1600" dirty="0" smtClean="0"/>
              <a:t>Mag. Jelka Kozjak Jezernik</a:t>
            </a:r>
          </a:p>
          <a:p>
            <a:r>
              <a:rPr lang="sl-SI" altLang="sl-SI" sz="1600" dirty="0"/>
              <a:t>8</a:t>
            </a:r>
            <a:r>
              <a:rPr lang="sl-SI" altLang="sl-SI" sz="1600" dirty="0" smtClean="0"/>
              <a:t>. </a:t>
            </a:r>
            <a:r>
              <a:rPr lang="sl-SI" altLang="sl-SI" sz="1600" dirty="0" smtClean="0"/>
              <a:t>12. 2020</a:t>
            </a:r>
          </a:p>
          <a:p>
            <a:endParaRPr lang="sl-SI" alt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.4. POSTOPEK OBNOVITVE LICENCE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1984"/>
            <a:ext cx="6408712" cy="511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7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5.5. ZDRAVSTVA, OSEBNIH STORITEV, IZOBRAŽEVALNIH VED, UMETNOSTI, HUMANISTIKE, NOVINARSTVA IN POSLOVNIH VED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6" y="3790386"/>
            <a:ext cx="4147348" cy="249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6" y="1081793"/>
            <a:ext cx="4144385" cy="249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14" y="1097202"/>
            <a:ext cx="4118750" cy="247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14" y="3785872"/>
            <a:ext cx="4118750" cy="247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7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6" y="548680"/>
            <a:ext cx="4224660" cy="253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225324" cy="253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104456" cy="247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74" y="3573016"/>
            <a:ext cx="4225324" cy="253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3295165" cy="198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6" y="260648"/>
            <a:ext cx="3373121" cy="202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53136"/>
            <a:ext cx="3373121" cy="202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6" y="2492896"/>
            <a:ext cx="3373121" cy="202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1531"/>
            <a:ext cx="3295165" cy="198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7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0" y="332656"/>
            <a:ext cx="41927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79" y="332656"/>
            <a:ext cx="418691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1" y="3501008"/>
            <a:ext cx="3636942" cy="218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21" y="3518676"/>
            <a:ext cx="3612718" cy="217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332656"/>
            <a:ext cx="491147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65" y="3645024"/>
            <a:ext cx="4104456" cy="246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9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.5. POSTOPEK IMENOVANJA KOMISIJE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br>
              <a:rPr lang="sl-SI" sz="1200" dirty="0" smtClean="0">
                <a:solidFill>
                  <a:srgbClr val="C00000"/>
                </a:solidFill>
                <a:hlinkClick r:id="rId2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2879"/>
            <a:ext cx="6624736" cy="52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0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.6. ETIČNA NAČELA ČLANOV KOMISIJ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1200" dirty="0">
                <a:solidFill>
                  <a:srgbClr val="C00000"/>
                </a:solidFill>
                <a:hlinkClick r:id="rId2"/>
              </a:rPr>
              <a:t/>
            </a:r>
            <a:br>
              <a:rPr lang="sl-SI" sz="1200" dirty="0">
                <a:solidFill>
                  <a:srgbClr val="C00000"/>
                </a:solidFill>
                <a:hlinkClick r:id="rId2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8268"/>
            <a:ext cx="6984776" cy="517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0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6. PRIPRAVA NOVIH ZLOŽENK ZA PRIPRAVO NALOG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478539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Državni izpitni center je v letu 2020 pripravil zloženke za pripravo nalog: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dirty="0" smtClean="0"/>
              <a:t>Priprava pisnega preverjanja (3 zloženke),</a:t>
            </a:r>
          </a:p>
          <a:p>
            <a:pPr>
              <a:buFontTx/>
              <a:buChar char="-"/>
            </a:pPr>
            <a:r>
              <a:rPr lang="sl-SI" dirty="0" smtClean="0"/>
              <a:t>Priprava praktične naloge,</a:t>
            </a:r>
          </a:p>
          <a:p>
            <a:pPr>
              <a:buFontTx/>
              <a:buChar char="-"/>
            </a:pPr>
            <a:r>
              <a:rPr lang="sl-SI" dirty="0" smtClean="0"/>
              <a:t>Priprava vprašanj za ustni zagovor.</a:t>
            </a:r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r>
              <a:rPr lang="sl-SI" dirty="0"/>
              <a:t>Objavljene na strani</a:t>
            </a:r>
            <a:r>
              <a:rPr lang="sl-SI" dirty="0" smtClean="0"/>
              <a:t>: </a:t>
            </a:r>
            <a:r>
              <a:rPr lang="sl-SI" sz="1600" dirty="0" smtClean="0">
                <a:hlinkClick r:id="rId2"/>
              </a:rPr>
              <a:t>https</a:t>
            </a:r>
            <a:r>
              <a:rPr lang="sl-SI" sz="1600" dirty="0">
                <a:hlinkClick r:id="rId2"/>
              </a:rPr>
              <a:t>://www.ric.si/kvalifikacije/clani_komisij/banka_nalog</a:t>
            </a:r>
            <a:r>
              <a:rPr lang="sl-SI" sz="1600" dirty="0" smtClean="0">
                <a:hlinkClick r:id="rId2"/>
              </a:rPr>
              <a:t>/</a:t>
            </a:r>
            <a:endParaRPr lang="sl-SI" sz="1600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854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NAČINI PREVERJANJA </a:t>
            </a:r>
            <a:br>
              <a:rPr lang="sl-SI" dirty="0" smtClean="0">
                <a:solidFill>
                  <a:srgbClr val="C00000"/>
                </a:solidFill>
              </a:rPr>
            </a:br>
            <a:r>
              <a:rPr lang="sl-SI" dirty="0" smtClean="0">
                <a:solidFill>
                  <a:srgbClr val="C00000"/>
                </a:solidFill>
              </a:rPr>
              <a:t>PRIPRAVA NALOGE ZA PREVERJANJE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95536" y="4149080"/>
            <a:ext cx="8352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2000" b="1" dirty="0" smtClean="0">
              <a:solidFill>
                <a:srgbClr val="333399"/>
              </a:solidFill>
            </a:endParaRPr>
          </a:p>
          <a:p>
            <a:endParaRPr lang="sl-SI" sz="2000" b="1" dirty="0">
              <a:solidFill>
                <a:srgbClr val="333399"/>
              </a:solidFill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PISNO PREVERJANJE                                                               USTNO PREVERJANJE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7" y="3140968"/>
            <a:ext cx="232904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87" y="3140968"/>
            <a:ext cx="255361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Q:\Jelka\RICKO-tiska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45" y="1772816"/>
            <a:ext cx="2236292" cy="159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2843808" y="3228944"/>
            <a:ext cx="324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  </a:t>
            </a:r>
          </a:p>
          <a:p>
            <a:r>
              <a:rPr lang="sl-SI" sz="2000" b="1" dirty="0">
                <a:solidFill>
                  <a:srgbClr val="333399"/>
                </a:solidFill>
              </a:rPr>
              <a:t> </a:t>
            </a:r>
            <a:r>
              <a:rPr lang="sl-SI" sz="2000" b="1" dirty="0" smtClean="0">
                <a:solidFill>
                  <a:srgbClr val="333399"/>
                </a:solidFill>
              </a:rPr>
              <a:t>  PRAKTIČNO </a:t>
            </a:r>
            <a:r>
              <a:rPr lang="sl-SI" sz="2000" b="1" dirty="0">
                <a:solidFill>
                  <a:srgbClr val="333399"/>
                </a:solidFill>
              </a:rPr>
              <a:t>PREVERJANJE</a:t>
            </a:r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35280" cy="1008112"/>
          </a:xfrm>
        </p:spPr>
        <p:txBody>
          <a:bodyPr/>
          <a:lstStyle/>
          <a:p>
            <a:pPr algn="l"/>
            <a:r>
              <a:rPr lang="sl-SI" sz="2800" dirty="0" smtClean="0">
                <a:solidFill>
                  <a:srgbClr val="C00000"/>
                </a:solidFill>
              </a:rPr>
              <a:t>POSTOPKI PREVERJANJA IN POTRJEVANJA </a:t>
            </a:r>
            <a:br>
              <a:rPr lang="sl-SI" sz="2800" dirty="0" smtClean="0">
                <a:solidFill>
                  <a:srgbClr val="C00000"/>
                </a:solidFill>
              </a:rPr>
            </a:br>
            <a:r>
              <a:rPr lang="sl-SI" sz="2800" dirty="0" smtClean="0">
                <a:solidFill>
                  <a:srgbClr val="C00000"/>
                </a:solidFill>
              </a:rPr>
              <a:t>NPK IN COVID - 19</a:t>
            </a: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700810"/>
            <a:ext cx="8291264" cy="4425354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/>
              <a:t>Postopke preverjanja in potrjevanja NPK v 2020 je zaznamovala epidemiološka situacija v Sloveniji: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sz="2400" dirty="0"/>
              <a:t>P</a:t>
            </a:r>
            <a:r>
              <a:rPr lang="sl-SI" sz="2400" dirty="0" smtClean="0"/>
              <a:t>reverjanja in potrjevanja NPK so se izvajala od 1.1.2020 do razglasitve epidemije 12.3.2020 (izdanih 127 sklepov).</a:t>
            </a:r>
          </a:p>
          <a:p>
            <a:pPr>
              <a:buFontTx/>
              <a:buChar char="-"/>
            </a:pPr>
            <a:r>
              <a:rPr lang="sl-SI" sz="2400" dirty="0"/>
              <a:t>I</a:t>
            </a:r>
            <a:r>
              <a:rPr lang="sl-SI" sz="2400" dirty="0" smtClean="0"/>
              <a:t>zdani sklepi o imenovanju komisije – ustavitev postopkov (19).</a:t>
            </a:r>
          </a:p>
          <a:p>
            <a:pPr>
              <a:buFontTx/>
              <a:buChar char="-"/>
            </a:pPr>
            <a:r>
              <a:rPr lang="sl-SI" sz="2400" dirty="0" smtClean="0"/>
              <a:t>Ric pripravi Priporočila za izvedbo postopkov preverjanja in potrjevanja NPK in jih uskladi z NIJZ.</a:t>
            </a:r>
          </a:p>
          <a:p>
            <a:pPr>
              <a:buFontTx/>
              <a:buChar char="-"/>
            </a:pPr>
            <a:r>
              <a:rPr lang="sl-SI" sz="2400" dirty="0" smtClean="0"/>
              <a:t>Postopki preverjanja in potrjevanja so se izvajali od 1.6.2020 do ponovne razglasitve epidemije 18.10.2020 – izdanih 244 sklepov, ustavitev postopkov (20).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endParaRPr lang="sl-SI" sz="2400" dirty="0" smtClean="0"/>
          </a:p>
          <a:p>
            <a:endParaRPr lang="sl-SI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6633"/>
            <a:ext cx="211223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4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PISNO PREVERJANJE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827585" y="4149080"/>
            <a:ext cx="792088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Se nanaša na preverjanje s pisnim testom. Pripraviti je potrebno </a:t>
            </a:r>
            <a:r>
              <a:rPr lang="sl-SI" sz="2000" b="1" dirty="0" smtClean="0">
                <a:solidFill>
                  <a:srgbClr val="C00000"/>
                </a:solidFill>
              </a:rPr>
              <a:t>pisni test</a:t>
            </a:r>
            <a:r>
              <a:rPr lang="sl-SI" sz="2000" b="1" dirty="0" smtClean="0">
                <a:solidFill>
                  <a:srgbClr val="333399"/>
                </a:solidFill>
              </a:rPr>
              <a:t>, ki vsebuje </a:t>
            </a:r>
            <a:r>
              <a:rPr lang="sl-SI" sz="2000" b="1" dirty="0" smtClean="0">
                <a:solidFill>
                  <a:srgbClr val="C00000"/>
                </a:solidFill>
              </a:rPr>
              <a:t>naloge za preverjanje </a:t>
            </a:r>
            <a:r>
              <a:rPr lang="sl-SI" sz="2000" b="1" dirty="0" smtClean="0">
                <a:solidFill>
                  <a:srgbClr val="333399"/>
                </a:solidFill>
              </a:rPr>
              <a:t>ključnih del, ki smo jih navedli v Zapisniku potrjevanja zbirne mape, razen če je v katalogu navedeno drugače.</a:t>
            </a:r>
          </a:p>
          <a:p>
            <a:pPr lvl="0">
              <a:spcBef>
                <a:spcPct val="20000"/>
              </a:spcBef>
            </a:pPr>
            <a:endParaRPr lang="sl-SI" sz="1600" b="1" kern="0" dirty="0" smtClean="0">
              <a:solidFill>
                <a:srgbClr val="333399"/>
              </a:solidFill>
              <a:latin typeface="Arial Narrow"/>
              <a:hlinkClick r:id="rId2"/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endParaRPr lang="sl-SI" sz="2000" b="1" dirty="0">
              <a:solidFill>
                <a:srgbClr val="333399"/>
              </a:solidFill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2658086" cy="205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3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.1. PRIPRAVA PISNEGA TESTA  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1200" dirty="0" smtClean="0">
                <a:solidFill>
                  <a:srgbClr val="C00000"/>
                </a:solidFill>
              </a:rPr>
              <a:t/>
            </a:r>
            <a:br>
              <a:rPr lang="sl-SI" sz="1200" dirty="0" smtClean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1" y="476672"/>
            <a:ext cx="7193632" cy="566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5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.2. PRIPRAVA NALOG ZA PISNI TEST GLEDE NA BLOOMOVO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    TAKSONOMIJO                         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2400" dirty="0">
                <a:solidFill>
                  <a:srgbClr val="C00000"/>
                </a:solidFill>
              </a:rPr>
              <a:t/>
            </a:r>
            <a:br>
              <a:rPr lang="sl-SI" sz="2400" dirty="0">
                <a:solidFill>
                  <a:srgbClr val="C00000"/>
                </a:solidFill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7" y="476672"/>
            <a:ext cx="7125207" cy="56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.3. TIPI NALOG V PISNEM TESTU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1200" dirty="0" smtClean="0">
                <a:solidFill>
                  <a:srgbClr val="C00000"/>
                </a:solidFill>
              </a:rPr>
              <a:t/>
            </a:r>
            <a:br>
              <a:rPr lang="sl-SI" sz="1200" dirty="0" smtClean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49" y="516895"/>
            <a:ext cx="7230631" cy="56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PRAKTIČNO PREVERJANJE Z ZAGOVOROM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115617" y="4149080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Praktično preverjanje se lahko izvede kot </a:t>
            </a:r>
            <a:r>
              <a:rPr lang="sl-SI" sz="2000" b="1" dirty="0" smtClean="0">
                <a:solidFill>
                  <a:srgbClr val="C00000"/>
                </a:solidFill>
              </a:rPr>
              <a:t>storitev, opazovanje na delovnem mestu, igranje vlog, predstavitev praktične, strokovne projektne ali seminarske naloge z zagovorom.</a:t>
            </a:r>
          </a:p>
          <a:p>
            <a:endParaRPr lang="sl-SI" sz="2000" b="1" dirty="0" smtClean="0">
              <a:solidFill>
                <a:srgbClr val="002060"/>
              </a:solidFill>
            </a:endParaRPr>
          </a:p>
          <a:p>
            <a:r>
              <a:rPr lang="sl-SI" sz="2000" b="1" dirty="0" smtClean="0">
                <a:solidFill>
                  <a:srgbClr val="002060"/>
                </a:solidFill>
              </a:rPr>
              <a:t>Za praktično preverjanje je potrebno pripraviti nalogo z opredeljenimi merili. </a:t>
            </a:r>
            <a:r>
              <a:rPr lang="sl-SI" sz="2000" b="1" dirty="0" smtClean="0">
                <a:solidFill>
                  <a:srgbClr val="C00000"/>
                </a:solidFill>
              </a:rPr>
              <a:t>Zagovor se nanaša na nalogo!</a:t>
            </a:r>
          </a:p>
          <a:p>
            <a:endParaRPr lang="sl-SI" sz="2000" b="1" dirty="0">
              <a:solidFill>
                <a:srgbClr val="C00000"/>
              </a:solidFill>
            </a:endParaRPr>
          </a:p>
          <a:p>
            <a:endParaRPr lang="sl-SI" sz="20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487384" cy="220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0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.4. Priprava naloge za praktično preverjanje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ZLOŽENKE</a:t>
            </a:r>
            <a:r>
              <a:rPr lang="sl-SI" sz="1200" dirty="0">
                <a:solidFill>
                  <a:srgbClr val="C00000"/>
                </a:solidFill>
              </a:rPr>
              <a:t/>
            </a:r>
            <a:br>
              <a:rPr lang="sl-SI" sz="1200" dirty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3207"/>
            <a:ext cx="7265640" cy="573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USTNO PREVERJANJE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043608" y="3645024"/>
            <a:ext cx="77048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Ustno preverjanje se nanašajo na </a:t>
            </a:r>
            <a:r>
              <a:rPr lang="sl-SI" sz="2000" b="1" u="sng" dirty="0" smtClean="0">
                <a:solidFill>
                  <a:srgbClr val="333399"/>
                </a:solidFill>
              </a:rPr>
              <a:t>preverjanje vseh ključnih del, ki smo jih navedli v Zapisniku potrjevanja zbirne mape.</a:t>
            </a: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Za ustno preverjanje je potrebno pripraviti vprašanja s pravilnimi odgovori in merili. </a:t>
            </a:r>
          </a:p>
          <a:p>
            <a:endParaRPr lang="sl-SI" sz="2000" b="1" kern="0" dirty="0">
              <a:solidFill>
                <a:srgbClr val="333399"/>
              </a:solidFill>
              <a:latin typeface="Arial Narrow"/>
            </a:endParaRPr>
          </a:p>
          <a:p>
            <a:r>
              <a:rPr lang="sl-SI" sz="1600" b="1" kern="0" dirty="0" smtClean="0">
                <a:solidFill>
                  <a:srgbClr val="C00000"/>
                </a:solidFill>
                <a:latin typeface="Arial Narrow"/>
                <a:hlinkClick r:id="rId2"/>
              </a:rPr>
              <a:t>ZLOŽENKA </a:t>
            </a:r>
            <a:r>
              <a:rPr lang="sl-SI" sz="1600" b="1" kern="0" dirty="0">
                <a:solidFill>
                  <a:srgbClr val="C00000"/>
                </a:solidFill>
                <a:latin typeface="Arial Narrow"/>
                <a:hlinkClick r:id="rId2"/>
              </a:rPr>
              <a:t>5</a:t>
            </a:r>
            <a:endParaRPr lang="sl-SI" sz="2000" b="1" dirty="0">
              <a:solidFill>
                <a:srgbClr val="333399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883658" cy="195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7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640960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6.5. USTNO PREVERJANJE – PRIPRAVA VPRAŠANJ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ZLOŽENKE</a:t>
            </a:r>
            <a:r>
              <a:rPr lang="sl-SI" sz="1200" dirty="0" smtClean="0">
                <a:solidFill>
                  <a:srgbClr val="C00000"/>
                </a:solidFill>
                <a:hlinkClick r:id="rId3" action="ppaction://hlinkfile"/>
              </a:rPr>
              <a:t/>
            </a:r>
            <a:br>
              <a:rPr lang="sl-SI" sz="1200" dirty="0" smtClean="0">
                <a:solidFill>
                  <a:srgbClr val="C00000"/>
                </a:solidFill>
                <a:hlinkClick r:id="rId3" action="ppaction://hlinkfile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6" y="389910"/>
            <a:ext cx="7409656" cy="58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467544" y="548680"/>
            <a:ext cx="828092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>
                <a:solidFill>
                  <a:srgbClr val="C00000"/>
                </a:solidFill>
              </a:rPr>
              <a:t>7. IZVAJANJE NADALJNJIH USPOSABLJANJ, STROKOVNIH DELOVNIH SREČANJ </a:t>
            </a:r>
          </a:p>
          <a:p>
            <a:endParaRPr lang="sl-SI" sz="2800" b="1" dirty="0">
              <a:solidFill>
                <a:srgbClr val="002060"/>
              </a:solidFill>
            </a:endParaRPr>
          </a:p>
          <a:p>
            <a:r>
              <a:rPr lang="sl-SI" sz="1600" b="1" dirty="0" smtClean="0">
                <a:solidFill>
                  <a:srgbClr val="C00000"/>
                </a:solidFill>
                <a:hlinkClick r:id="rId2"/>
              </a:rPr>
              <a:t>E-PRIJAVNICA</a:t>
            </a:r>
            <a:endParaRPr lang="sl-SI" sz="1600" b="1" dirty="0" smtClean="0">
              <a:solidFill>
                <a:srgbClr val="C00000"/>
              </a:solidFill>
            </a:endParaRP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Ric je v času razglašene epidemije nadaljnja usposabljanja izvajal preko aplikacije Microsoft </a:t>
            </a:r>
            <a:r>
              <a:rPr lang="sl-SI" sz="2400" b="1" dirty="0" err="1" smtClean="0">
                <a:solidFill>
                  <a:srgbClr val="333399"/>
                </a:solidFill>
              </a:rPr>
              <a:t>Teams</a:t>
            </a:r>
            <a:r>
              <a:rPr lang="sl-SI" sz="2400" b="1" dirty="0" smtClean="0">
                <a:solidFill>
                  <a:srgbClr val="333399"/>
                </a:solidFill>
              </a:rPr>
              <a:t>.</a:t>
            </a:r>
          </a:p>
          <a:p>
            <a:endParaRPr lang="sl-SI" sz="2400" b="1" dirty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Usposabljanja s področja izpolnjevanja obrazcev in priprave banke nalog se dobro izvajajo tudi preko videokonferenc.</a:t>
            </a: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Letne posvete smo zaradi omejitve gibanja letos izvedli preko aplikacije Microsoft </a:t>
            </a:r>
            <a:r>
              <a:rPr lang="sl-SI" sz="2400" b="1" dirty="0" err="1" smtClean="0">
                <a:solidFill>
                  <a:srgbClr val="333399"/>
                </a:solidFill>
              </a:rPr>
              <a:t>Teams</a:t>
            </a:r>
            <a:r>
              <a:rPr lang="sl-SI" sz="2400" b="1" dirty="0" smtClean="0">
                <a:solidFill>
                  <a:srgbClr val="333399"/>
                </a:solidFill>
              </a:rPr>
              <a:t>.</a:t>
            </a: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1600" b="1" dirty="0" smtClean="0">
                <a:solidFill>
                  <a:srgbClr val="C00000"/>
                </a:solidFill>
                <a:hlinkClick r:id="rId2"/>
              </a:rPr>
              <a:t>GRADIVA POSVETOV</a:t>
            </a:r>
            <a:endParaRPr lang="sl-SI" sz="1600" b="1" dirty="0" smtClean="0">
              <a:solidFill>
                <a:srgbClr val="C00000"/>
              </a:solidFill>
            </a:endParaRPr>
          </a:p>
          <a:p>
            <a:endParaRPr lang="sl-SI" sz="2800" b="1" dirty="0" smtClean="0">
              <a:solidFill>
                <a:srgbClr val="C00000"/>
              </a:solidFill>
            </a:endParaRPr>
          </a:p>
          <a:p>
            <a:endParaRPr lang="sl-SI" sz="2800" b="1" dirty="0" smtClean="0">
              <a:solidFill>
                <a:srgbClr val="C00000"/>
              </a:solidFill>
            </a:endParaRPr>
          </a:p>
          <a:p>
            <a:endParaRPr lang="sl-SI" dirty="0" smtClean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endParaRPr lang="sl-SI" dirty="0" smtClean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8</a:t>
            </a:r>
            <a:r>
              <a:rPr lang="sl-SI" dirty="0" smtClean="0">
                <a:solidFill>
                  <a:srgbClr val="C00000"/>
                </a:solidFill>
              </a:rPr>
              <a:t>. BANKA NALOG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11560" y="4149080"/>
            <a:ext cx="81369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Dostop do e – </a:t>
            </a:r>
            <a:r>
              <a:rPr lang="sl-SI" sz="2000" b="1" dirty="0">
                <a:solidFill>
                  <a:srgbClr val="333399"/>
                </a:solidFill>
              </a:rPr>
              <a:t>bank: </a:t>
            </a:r>
            <a:r>
              <a:rPr lang="sl-SI" sz="1400" b="1" dirty="0">
                <a:solidFill>
                  <a:srgbClr val="333399"/>
                </a:solidFill>
                <a:hlinkClick r:id="rId2"/>
              </a:rPr>
              <a:t>https://www.ric.si/kvalifikacije/clani_komisij/banka_nalog</a:t>
            </a:r>
            <a:r>
              <a:rPr lang="sl-SI" sz="1400" b="1" dirty="0" smtClean="0">
                <a:solidFill>
                  <a:srgbClr val="333399"/>
                </a:solidFill>
                <a:hlinkClick r:id="rId2"/>
              </a:rPr>
              <a:t>/</a:t>
            </a:r>
            <a:endParaRPr lang="sl-SI" sz="1400" b="1" dirty="0" smtClean="0">
              <a:solidFill>
                <a:srgbClr val="333399"/>
              </a:solidFill>
            </a:endParaRPr>
          </a:p>
          <a:p>
            <a:endParaRPr lang="sl-SI" sz="1400" b="1" dirty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Dostop do primerov vprašanj in nalog: </a:t>
            </a:r>
            <a:r>
              <a:rPr lang="sl-SI" sz="1400" b="1" dirty="0" smtClean="0">
                <a:solidFill>
                  <a:srgbClr val="333399"/>
                </a:solidFill>
                <a:hlinkClick r:id="rId3"/>
              </a:rPr>
              <a:t>https</a:t>
            </a:r>
            <a:r>
              <a:rPr lang="sl-SI" sz="1400" b="1" dirty="0">
                <a:solidFill>
                  <a:srgbClr val="333399"/>
                </a:solidFill>
                <a:hlinkClick r:id="rId3"/>
              </a:rPr>
              <a:t>://www.ric.si/kvalifikacije/certifikat/primeri_vprasanj</a:t>
            </a:r>
            <a:r>
              <a:rPr lang="sl-SI" sz="1400" b="1" dirty="0" smtClean="0">
                <a:solidFill>
                  <a:srgbClr val="333399"/>
                </a:solidFill>
                <a:hlinkClick r:id="rId3"/>
              </a:rPr>
              <a:t>/</a:t>
            </a:r>
            <a:endParaRPr lang="sl-SI" sz="1400" b="1" dirty="0" smtClean="0">
              <a:solidFill>
                <a:srgbClr val="333399"/>
              </a:solidFill>
            </a:endParaRPr>
          </a:p>
          <a:p>
            <a:endParaRPr lang="sl-SI" sz="1600" b="1" dirty="0">
              <a:solidFill>
                <a:srgbClr val="333399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883658" cy="195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4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38138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1. PRIPRAVA HIGIENSKIH PRIPOROČIL ZA IZVEDBO POSTOPKOV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PREVERJANJA IN POTRJEVANJA NPK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PO 1.6.2020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251520" y="1520788"/>
            <a:ext cx="8136904" cy="555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Priporočila pripravil Ric v sodelovanju z NIJZ.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Ric je posredoval priporočila vsem izvajalcem.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Po 1.6.2020 so se preverjanja izvajala do razglasitve epidemije v oktobru.</a:t>
            </a: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MDDSZ pridobil mnenje NIJZ in MNZ za izvajanje postopkov preverjanja in potrjevanja NPK po sprejetih ukrepih vlade v oktobru. (Ric obvestil izvajalce.)                                 </a:t>
            </a:r>
            <a:r>
              <a:rPr lang="sl-SI" sz="1600" b="1" kern="0" dirty="0" smtClean="0">
                <a:solidFill>
                  <a:srgbClr val="333399"/>
                </a:solidFill>
                <a:latin typeface="Arial Narrow"/>
                <a:hlinkClick r:id="rId2"/>
              </a:rPr>
              <a:t>PRIPOROČILA</a:t>
            </a:r>
            <a:endParaRPr lang="sl-SI" sz="16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79" y="764704"/>
            <a:ext cx="250955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54339"/>
            <a:ext cx="6043859" cy="130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ZAGOTAVLJANJE KAKOVOSTI POSTOPKOV – RIC - ČLANI KOMISIJ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sl-SI" sz="2000" dirty="0" smtClean="0"/>
              <a:t>Forum NPK – oblikovanje banke </a:t>
            </a:r>
            <a:r>
              <a:rPr lang="sl-SI" sz="2000" dirty="0"/>
              <a:t>nalog </a:t>
            </a:r>
            <a:r>
              <a:rPr lang="sl-SI" sz="1400" dirty="0">
                <a:hlinkClick r:id="rId2"/>
              </a:rPr>
              <a:t>http://npk.ric.si</a:t>
            </a:r>
            <a:r>
              <a:rPr lang="sl-SI" sz="1400" dirty="0" smtClean="0">
                <a:hlinkClick r:id="rId2"/>
              </a:rPr>
              <a:t>/</a:t>
            </a:r>
            <a:endParaRPr lang="sl-SI" sz="2000" dirty="0" smtClean="0"/>
          </a:p>
          <a:p>
            <a:r>
              <a:rPr lang="sl-SI" sz="2000" dirty="0" smtClean="0"/>
              <a:t>Objavljeni primeri vprašanj in nalog za kandidate </a:t>
            </a:r>
            <a:r>
              <a:rPr lang="sl-SI" sz="2400" dirty="0" smtClean="0"/>
              <a:t> </a:t>
            </a:r>
            <a:r>
              <a:rPr lang="sl-SI" sz="1400" dirty="0" smtClean="0">
                <a:hlinkClick r:id="rId3"/>
              </a:rPr>
              <a:t>http</a:t>
            </a:r>
            <a:r>
              <a:rPr lang="sl-SI" sz="1400" dirty="0">
                <a:hlinkClick r:id="rId3"/>
              </a:rPr>
              <a:t>://www.ric.si/kvalifikacije/certifikat/primeri_vprasanj</a:t>
            </a:r>
            <a:r>
              <a:rPr lang="sl-SI" sz="1400" dirty="0" smtClean="0">
                <a:hlinkClick r:id="rId3"/>
              </a:rPr>
              <a:t>/</a:t>
            </a:r>
            <a:endParaRPr lang="sl-SI" sz="1400" dirty="0" smtClean="0"/>
          </a:p>
          <a:p>
            <a:pPr marL="0" indent="0">
              <a:buNone/>
            </a:pPr>
            <a:endParaRPr lang="sl-SI" sz="2000" dirty="0" smtClean="0"/>
          </a:p>
          <a:p>
            <a:r>
              <a:rPr lang="sl-SI" sz="2000" dirty="0" smtClean="0"/>
              <a:t>Navodila za izvedbo postopkov preverjanja in potrjevanja NPK </a:t>
            </a:r>
            <a:r>
              <a:rPr lang="sl-SI" sz="1400" dirty="0" smtClean="0">
                <a:hlinkClick r:id="rId4"/>
              </a:rPr>
              <a:t>http</a:t>
            </a:r>
            <a:r>
              <a:rPr lang="sl-SI" sz="1400" dirty="0">
                <a:hlinkClick r:id="rId4"/>
              </a:rPr>
              <a:t>://www.ric.si/kvalifikacije/clani_komisij/banka_nalog</a:t>
            </a:r>
            <a:r>
              <a:rPr lang="sl-SI" sz="1400" dirty="0" smtClean="0">
                <a:hlinkClick r:id="rId4"/>
              </a:rPr>
              <a:t>/</a:t>
            </a:r>
            <a:endParaRPr lang="sl-SI" sz="1400" dirty="0" smtClean="0"/>
          </a:p>
          <a:p>
            <a:pPr marL="0" indent="0">
              <a:buNone/>
            </a:pPr>
            <a:endParaRPr lang="sl-SI" sz="1400" dirty="0" smtClean="0"/>
          </a:p>
          <a:p>
            <a:r>
              <a:rPr lang="sl-SI" sz="2000" dirty="0" smtClean="0"/>
              <a:t>Posnetki dela komisije za preverjanje in potrjevanj </a:t>
            </a:r>
            <a:r>
              <a:rPr lang="sl-SI" sz="1400" dirty="0" smtClean="0">
                <a:hlinkClick r:id="rId5"/>
              </a:rPr>
              <a:t>http</a:t>
            </a:r>
            <a:r>
              <a:rPr lang="sl-SI" sz="1400" dirty="0">
                <a:hlinkClick r:id="rId5"/>
              </a:rPr>
              <a:t>://www.ric.si/kvalifikacije/clani_komisij/usposabljanje</a:t>
            </a:r>
            <a:r>
              <a:rPr lang="sl-SI" sz="1600" dirty="0" smtClean="0">
                <a:hlinkClick r:id="rId5"/>
              </a:rPr>
              <a:t>/</a:t>
            </a:r>
            <a:endParaRPr lang="sl-SI" sz="1600" dirty="0" smtClean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r>
              <a:rPr lang="sl-SI" sz="1600" dirty="0"/>
              <a:t> </a:t>
            </a:r>
            <a:r>
              <a:rPr lang="sl-SI" sz="1600" dirty="0" smtClean="0"/>
              <a:t>      </a:t>
            </a:r>
            <a:r>
              <a:rPr lang="sl-SI" sz="2000" dirty="0" smtClean="0">
                <a:solidFill>
                  <a:srgbClr val="C00000"/>
                </a:solidFill>
              </a:rPr>
              <a:t>Obvestila za člane komisij </a:t>
            </a:r>
            <a:r>
              <a:rPr lang="sl-SI" sz="1600" dirty="0" err="1" smtClean="0">
                <a:hlinkClick r:id="rId6"/>
              </a:rPr>
              <a:t>www.nrpslo.org</a:t>
            </a:r>
            <a:r>
              <a:rPr lang="sl-SI" sz="1600" dirty="0" smtClean="0"/>
              <a:t>, </a:t>
            </a:r>
            <a:r>
              <a:rPr lang="sl-SI" sz="1600" dirty="0" err="1" smtClean="0">
                <a:hlinkClick r:id="rId7"/>
              </a:rPr>
              <a:t>www.ric.si</a:t>
            </a:r>
            <a:endParaRPr lang="sl-SI" sz="1600" dirty="0" smtClean="0"/>
          </a:p>
          <a:p>
            <a:pPr marL="0" indent="0">
              <a:buNone/>
            </a:pPr>
            <a:endParaRPr lang="sl-SI" sz="2000" dirty="0" smtClean="0"/>
          </a:p>
          <a:p>
            <a:r>
              <a:rPr lang="sl-SI" sz="2000" dirty="0" smtClean="0">
                <a:solidFill>
                  <a:srgbClr val="C00000"/>
                </a:solidFill>
              </a:rPr>
              <a:t>Nadaljnja usposabljanja za člane komisij </a:t>
            </a:r>
            <a:r>
              <a:rPr lang="sl-SI" sz="2000" dirty="0" smtClean="0"/>
              <a:t>(izvaja ACS in RIC)</a:t>
            </a:r>
          </a:p>
          <a:p>
            <a:pPr marL="0" indent="0">
              <a:buNone/>
            </a:pPr>
            <a:r>
              <a:rPr lang="sl-SI" sz="2400" dirty="0" smtClean="0"/>
              <a:t>     </a:t>
            </a:r>
            <a:r>
              <a:rPr lang="sl-SI" sz="1400" dirty="0" smtClean="0">
                <a:hlinkClick r:id="rId5"/>
              </a:rPr>
              <a:t>http</a:t>
            </a:r>
            <a:r>
              <a:rPr lang="sl-SI" sz="1400" dirty="0">
                <a:hlinkClick r:id="rId5"/>
              </a:rPr>
              <a:t>://www.ric.si/kvalifikacije/clani_komisij/usposabljanje</a:t>
            </a:r>
            <a:r>
              <a:rPr lang="sl-SI" sz="1400" dirty="0" smtClean="0">
                <a:hlinkClick r:id="rId5"/>
              </a:rPr>
              <a:t>/</a:t>
            </a:r>
            <a:r>
              <a:rPr lang="sl-SI" sz="1400" dirty="0" smtClean="0"/>
              <a:t>, </a:t>
            </a:r>
            <a:r>
              <a:rPr lang="sl-SI" sz="1400" dirty="0" err="1" smtClean="0">
                <a:hlinkClick r:id="rId6"/>
              </a:rPr>
              <a:t>www.nrpslo.org</a:t>
            </a:r>
            <a:endParaRPr lang="sl-SI" sz="1400" dirty="0" smtClean="0"/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Posveti po </a:t>
            </a:r>
            <a:r>
              <a:rPr lang="sl-SI" sz="2000" dirty="0"/>
              <a:t>področjih </a:t>
            </a:r>
            <a:r>
              <a:rPr lang="sl-SI" sz="1400" dirty="0" err="1" smtClean="0">
                <a:hlinkClick r:id="rId6"/>
              </a:rPr>
              <a:t>www.nrpslo.org</a:t>
            </a:r>
            <a:r>
              <a:rPr lang="sl-SI" sz="1400" dirty="0" smtClean="0"/>
              <a:t> , </a:t>
            </a:r>
            <a:r>
              <a:rPr lang="sl-SI" sz="1400" dirty="0" err="1" smtClean="0">
                <a:hlinkClick r:id="rId7"/>
              </a:rPr>
              <a:t>www.ric.si</a:t>
            </a:r>
            <a:endParaRPr lang="sl-SI" sz="14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dirty="0" smtClean="0"/>
              <a:t>			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73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Pomembni naslovi spletnih strani:</a:t>
            </a:r>
            <a:br>
              <a:rPr lang="sl-SI" dirty="0" smtClean="0">
                <a:solidFill>
                  <a:srgbClr val="C00000"/>
                </a:solidFill>
              </a:rPr>
            </a:b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>
                <a:hlinkClick r:id="rId2"/>
              </a:rPr>
              <a:t>www.nrpslo.org</a:t>
            </a:r>
            <a:r>
              <a:rPr lang="sl-SI" dirty="0" smtClean="0"/>
              <a:t> 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err="1" smtClean="0">
                <a:hlinkClick r:id="rId3"/>
              </a:rPr>
              <a:t>www.ric.si</a:t>
            </a:r>
            <a:r>
              <a:rPr lang="sl-SI" dirty="0" smtClean="0"/>
              <a:t> </a:t>
            </a:r>
          </a:p>
          <a:p>
            <a:endParaRPr lang="sl-SI" dirty="0" smtClean="0"/>
          </a:p>
          <a:p>
            <a:r>
              <a:rPr lang="sl-SI" dirty="0" err="1" smtClean="0">
                <a:hlinkClick r:id="rId4"/>
              </a:rPr>
              <a:t>www.npk.si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5749"/>
            <a:ext cx="3082508" cy="385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3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27584" y="1844824"/>
            <a:ext cx="595840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sz="2800" b="1" dirty="0" smtClean="0">
                <a:solidFill>
                  <a:srgbClr val="00529B"/>
                </a:solidFill>
              </a:rPr>
              <a:t>                 Hvala </a:t>
            </a:r>
            <a:r>
              <a:rPr lang="sl-SI" altLang="sl-SI" sz="2800" b="1" dirty="0">
                <a:solidFill>
                  <a:srgbClr val="00529B"/>
                </a:solidFill>
              </a:rPr>
              <a:t>za vašo pozornost!</a:t>
            </a:r>
          </a:p>
          <a:p>
            <a:endParaRPr lang="sl-SI" altLang="sl-SI" sz="2800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mag. Jelka Kozjak Jezernik,</a:t>
            </a:r>
          </a:p>
          <a:p>
            <a:r>
              <a:rPr lang="sl-SI" altLang="sl-SI" sz="1600" b="1" dirty="0" smtClean="0">
                <a:solidFill>
                  <a:srgbClr val="00529B"/>
                </a:solidFill>
              </a:rPr>
              <a:t>Vodja službe II</a:t>
            </a:r>
            <a:endParaRPr lang="sl-SI" altLang="sl-SI" sz="1600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Državni izpitni center</a:t>
            </a:r>
          </a:p>
          <a:p>
            <a:r>
              <a:rPr lang="sl-SI" altLang="sl-SI" sz="1600" b="1" dirty="0" smtClean="0">
                <a:solidFill>
                  <a:srgbClr val="00529B"/>
                </a:solidFill>
              </a:rPr>
              <a:t>Kajuhova 32 U</a:t>
            </a:r>
            <a:endParaRPr lang="sl-SI" altLang="sl-SI" sz="1600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1000 Ljubljana</a:t>
            </a:r>
          </a:p>
          <a:p>
            <a:r>
              <a:rPr lang="sl-SI" altLang="sl-SI" sz="1600" b="1" dirty="0">
                <a:solidFill>
                  <a:srgbClr val="00529B"/>
                </a:solidFill>
              </a:rPr>
              <a:t>Tel.: 01/548 46 36</a:t>
            </a:r>
          </a:p>
          <a:p>
            <a:r>
              <a:rPr lang="sl-SI" altLang="sl-SI" sz="1600" b="1" dirty="0">
                <a:solidFill>
                  <a:srgbClr val="00529B"/>
                </a:solidFill>
              </a:rPr>
              <a:t>E-pošta: </a:t>
            </a:r>
            <a:r>
              <a:rPr lang="sl-SI" altLang="sl-SI" sz="1600" b="1" dirty="0" err="1" smtClean="0">
                <a:solidFill>
                  <a:srgbClr val="00529B"/>
                </a:solidFill>
                <a:hlinkClick r:id="rId2"/>
              </a:rPr>
              <a:t>jelka.kozjak</a:t>
            </a:r>
            <a:r>
              <a:rPr lang="sl-SI" altLang="sl-SI" sz="1600" b="1" dirty="0" smtClean="0">
                <a:solidFill>
                  <a:srgbClr val="00529B"/>
                </a:solidFill>
                <a:hlinkClick r:id="rId2"/>
              </a:rPr>
              <a:t>-</a:t>
            </a:r>
            <a:r>
              <a:rPr lang="sl-SI" altLang="sl-SI" sz="1600" b="1" dirty="0" err="1" smtClean="0">
                <a:solidFill>
                  <a:srgbClr val="00529B"/>
                </a:solidFill>
                <a:hlinkClick r:id="rId2"/>
              </a:rPr>
              <a:t>jezernik@ric.si</a:t>
            </a:r>
            <a:endParaRPr lang="sl-SI" altLang="sl-SI" sz="1600" b="1" dirty="0" smtClean="0">
              <a:solidFill>
                <a:srgbClr val="00529B"/>
              </a:solidFill>
            </a:endParaRPr>
          </a:p>
          <a:p>
            <a:endParaRPr lang="sl-SI" altLang="sl-SI" sz="1600" b="1" dirty="0">
              <a:solidFill>
                <a:srgbClr val="005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98178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3. POSREDOVANA POBUDA ZA SPREMEMBO PROGRAMA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TEMELJNEGA USPOSABLJANJA ZA KANDIDATE ZA ČLANE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KOMISIJ NA STROKOVNI SVET ZA POKLICNO IZOBRAŽEVANJE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539552" y="1988840"/>
            <a:ext cx="7848872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>
                <a:solidFill>
                  <a:srgbClr val="333399"/>
                </a:solidFill>
                <a:latin typeface="Arial Narrow"/>
              </a:rPr>
              <a:t>P</a:t>
            </a: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ri pripravi sprememb programa so sodelovali MDDSZ, CPI, ACS, RIC.</a:t>
            </a:r>
          </a:p>
          <a:p>
            <a:pPr lvl="0"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Program omogoča izvedbo usposabljanja kandidatov za člane komisij na daljavo.</a:t>
            </a:r>
          </a:p>
          <a:p>
            <a:pPr lvl="0"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Prva izvedba usposabljanja na daljavo potekala v novembru preko videokonferenčnega sistema </a:t>
            </a:r>
            <a:r>
              <a:rPr lang="sl-SI" sz="2400" b="1" kern="0" dirty="0" err="1" smtClean="0">
                <a:solidFill>
                  <a:srgbClr val="333399"/>
                </a:solidFill>
                <a:latin typeface="Arial Narrow"/>
              </a:rPr>
              <a:t>Zoom</a:t>
            </a: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. </a:t>
            </a:r>
            <a:endParaRPr lang="sl-SI" sz="2400" b="1" kern="0" dirty="0">
              <a:solidFill>
                <a:srgbClr val="333399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022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98178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4</a:t>
            </a:r>
            <a:r>
              <a:rPr lang="sl-SI" sz="2400" dirty="0" smtClean="0">
                <a:solidFill>
                  <a:srgbClr val="C00000"/>
                </a:solidFill>
              </a:rPr>
              <a:t>. PRIPRAVA PRIPOROČIL ZA IZVEDBO POSTOPKOV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PREVERJANJA IN POTRJEVANJE NPK ZA KANDIDATE S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POSEBNIMI POTREBAMI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539552" y="1988840"/>
            <a:ext cx="7848872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Pripravil Ric v sodelovanju s CPI. </a:t>
            </a: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Priporočila za izvedbo postopka!</a:t>
            </a: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Vloga za izvedbo postopka!</a:t>
            </a: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						</a:t>
            </a:r>
            <a:r>
              <a:rPr lang="sl-SI" b="1" kern="0" dirty="0" smtClean="0">
                <a:solidFill>
                  <a:srgbClr val="333399"/>
                </a:solidFill>
                <a:latin typeface="Arial Narrow"/>
                <a:hlinkClick r:id="rId2"/>
              </a:rPr>
              <a:t>PRIPOROČILA</a:t>
            </a:r>
            <a:endParaRPr lang="sl-SI" b="1" kern="0" dirty="0">
              <a:solidFill>
                <a:srgbClr val="333399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402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5</a:t>
            </a:r>
            <a:r>
              <a:rPr lang="sl-SI" sz="2400" dirty="0" smtClean="0">
                <a:solidFill>
                  <a:srgbClr val="C00000"/>
                </a:solidFill>
              </a:rPr>
              <a:t>. PRIPRAVA NOVIH ZLOŽENK ZA POSAMEZNE POSTOPKE V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Državni izpitni center je v letu 2020 prenovil in pripravil  zloženke posameznih postopkov: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sz="2400" dirty="0" smtClean="0"/>
              <a:t>Pridobitev certifikata,</a:t>
            </a:r>
          </a:p>
          <a:p>
            <a:pPr>
              <a:buFontTx/>
              <a:buChar char="-"/>
            </a:pPr>
            <a:r>
              <a:rPr lang="sl-SI" sz="2400" dirty="0" smtClean="0"/>
              <a:t>Pridobitev licence za člana komisije,</a:t>
            </a:r>
          </a:p>
          <a:p>
            <a:pPr>
              <a:buFontTx/>
              <a:buChar char="-"/>
            </a:pPr>
            <a:r>
              <a:rPr lang="sl-SI" sz="2400" dirty="0" smtClean="0"/>
              <a:t>Obnovitev licence za člana komisije,</a:t>
            </a:r>
          </a:p>
          <a:p>
            <a:pPr>
              <a:buFontTx/>
              <a:buChar char="-"/>
            </a:pPr>
            <a:r>
              <a:rPr lang="sl-SI" sz="2400" dirty="0" smtClean="0"/>
              <a:t>Imenovanje komisij za preverjanje in potrjevanje NPK,</a:t>
            </a:r>
          </a:p>
          <a:p>
            <a:pPr>
              <a:buFontTx/>
              <a:buChar char="-"/>
            </a:pPr>
            <a:r>
              <a:rPr lang="sl-SI" sz="2400" dirty="0" smtClean="0"/>
              <a:t>Vpis izvajalca v register izvajalcev.</a:t>
            </a:r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82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.1</a:t>
            </a:r>
            <a:r>
              <a:rPr lang="sl-SI" sz="2400" dirty="0">
                <a:solidFill>
                  <a:srgbClr val="C00000"/>
                </a:solidFill>
              </a:rPr>
              <a:t>. </a:t>
            </a:r>
            <a:r>
              <a:rPr lang="sl-SI" sz="2400" dirty="0" smtClean="0">
                <a:solidFill>
                  <a:srgbClr val="C00000"/>
                </a:solidFill>
              </a:rPr>
              <a:t>POSTOPEK PREVERJANJA IN POTRJEVANJA NPK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839788"/>
            <a:ext cx="75596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53550"/>
            <a:ext cx="7078190" cy="495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4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.2</a:t>
            </a:r>
            <a:r>
              <a:rPr lang="sl-SI" sz="2400" dirty="0">
                <a:solidFill>
                  <a:srgbClr val="C00000"/>
                </a:solidFill>
              </a:rPr>
              <a:t>. </a:t>
            </a:r>
            <a:r>
              <a:rPr lang="sl-SI" sz="2400" dirty="0" smtClean="0">
                <a:solidFill>
                  <a:srgbClr val="C00000"/>
                </a:solidFill>
              </a:rPr>
              <a:t>POSTOPEK VPISA IZVAJALCA V REGISTER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29678"/>
            <a:ext cx="6930001" cy="47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8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.3. POSTOPEK PRIDOBITVE LICENCE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5" y="669972"/>
            <a:ext cx="6768752" cy="533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7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_RIC _SLO2">
  <a:themeElements>
    <a:clrScheme name="powerp_RIC _SLO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_RIC _SLO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_RIC _SLO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powerp_RIC _SLO2</Template>
  <TotalTime>2435</TotalTime>
  <Words>781</Words>
  <Application>Microsoft Office PowerPoint</Application>
  <PresentationFormat>Diaprojekcija na zaslonu (4:3)</PresentationFormat>
  <Paragraphs>190</Paragraphs>
  <Slides>32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32</vt:i4>
      </vt:variant>
    </vt:vector>
  </HeadingPairs>
  <TitlesOfParts>
    <vt:vector size="34" baseType="lpstr">
      <vt:lpstr>powerp_RIC _SLO2</vt:lpstr>
      <vt:lpstr>CorelDRAW</vt:lpstr>
      <vt:lpstr>  DELO DRŽAVNEGA IZPITNEGA CENTRA NA  PODROČJU PREVERJANJA IN POTRJEVANJA NPK  V 2020   </vt:lpstr>
      <vt:lpstr>POSTOPKI PREVERJANJA IN POTRJEVANJA  NPK IN COVID - 19</vt:lpstr>
      <vt:lpstr>1. PRIPRAVA HIGIENSKIH PRIPOROČIL ZA IZVEDBO POSTOPKOV      PREVERJANJA IN POTRJEVANJA NPK      PO 1.6.2020</vt:lpstr>
      <vt:lpstr>3. POSREDOVANA POBUDA ZA SPREMEMBO PROGRAMA      TEMELJNEGA USPOSABLJANJA ZA KANDIDATE ZA ČLANE      KOMISIJ NA STROKOVNI SVET ZA POKLICNO IZOBRAŽEVANJE</vt:lpstr>
      <vt:lpstr>4. PRIPRAVA PRIPOROČIL ZA IZVEDBO POSTOPKOV      PREVERJANJA IN POTRJEVANJE NPK ZA KANDIDATE S      POSEBNIMI POTREBAMI</vt:lpstr>
      <vt:lpstr>5. PRIPRAVA NOVIH ZLOŽENK ZA POSAMEZNE POSTOPKE V </vt:lpstr>
      <vt:lpstr> 5.1. POSTOPEK PREVERJANJA IN POTRJEVANJA NPK          ZLOŽENKA </vt:lpstr>
      <vt:lpstr> 5.2. POSTOPEK VPISA IZVAJALCA V REGISTER                      ZLOŽENKA</vt:lpstr>
      <vt:lpstr> 5.3. POSTOPEK PRIDOBITVE LICENCE                                  ZLOŽENKA </vt:lpstr>
      <vt:lpstr> 5.4. POSTOPEK OBNOVITVE LICENCE                                       ZLOŽENKA </vt:lpstr>
      <vt:lpstr>5.5. ZDRAVSTVA, OSEBNIH STORITEV, IZOBRAŽEVALNIH VED, UMETNOSTI, HUMANISTIKE, NOVINARSTVA IN POSLOVNIH VED </vt:lpstr>
      <vt:lpstr>PowerPointova predstavitev</vt:lpstr>
      <vt:lpstr>PowerPointova predstavitev</vt:lpstr>
      <vt:lpstr>PowerPointova predstavitev</vt:lpstr>
      <vt:lpstr>PowerPointova predstavitev</vt:lpstr>
      <vt:lpstr> 5.5. POSTOPEK IMENOVANJA KOMISIJE                                   ZLOŽENKA </vt:lpstr>
      <vt:lpstr> 5.6. ETIČNA NAČELA ČLANOV KOMISIJ                                     ZLOŽENKA </vt:lpstr>
      <vt:lpstr>6. PRIPRAVA NOVIH ZLOŽENK ZA PRIPRAVO NALOG </vt:lpstr>
      <vt:lpstr>NAČINI PREVERJANJA  PRIPRAVA NALOGE ZA PREVERJANJE</vt:lpstr>
      <vt:lpstr>PISNO PREVERJANJE </vt:lpstr>
      <vt:lpstr> 6.1. PRIPRAVA PISNEGA TESTA                                                ZLOŽENKA </vt:lpstr>
      <vt:lpstr> 6.2. PRIPRAVA NALOG ZA PISNI TEST GLEDE NA BLOOMOVO         TAKSONOMIJO                                                                       ZLOŽENKA </vt:lpstr>
      <vt:lpstr> 6.3. TIPI NALOG V PISNEM TESTU                                              ZLOŽENKA </vt:lpstr>
      <vt:lpstr>PRAKTIČNO PREVERJANJE Z ZAGOVOROM </vt:lpstr>
      <vt:lpstr> 6.4. Priprava naloge za praktično preverjanje                             ZLOŽENKE </vt:lpstr>
      <vt:lpstr>USTNO PREVERJANJE </vt:lpstr>
      <vt:lpstr> 6.5. USTNO PREVERJANJE – PRIPRAVA VPRAŠANJ                    ZLOŽENKE </vt:lpstr>
      <vt:lpstr>PowerPointova predstavitev</vt:lpstr>
      <vt:lpstr>8. BANKA NALOG </vt:lpstr>
      <vt:lpstr>ZAGOTAVLJANJE KAKOVOSTI POSTOPKOV – RIC - ČLANI KOMISIJ</vt:lpstr>
      <vt:lpstr>Pomembni naslovi spletnih strani: 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USPOSABLJANJE ČLANOV KOMISIJ  PREVERJANJE IN POTRJEVANJE NPK</dc:title>
  <dc:creator>Jelka Kozjak Jezernik</dc:creator>
  <cp:lastModifiedBy>Jelka Kozjak Jezernik</cp:lastModifiedBy>
  <cp:revision>175</cp:revision>
  <cp:lastPrinted>2017-05-12T07:58:38Z</cp:lastPrinted>
  <dcterms:created xsi:type="dcterms:W3CDTF">2015-03-05T09:39:50Z</dcterms:created>
  <dcterms:modified xsi:type="dcterms:W3CDTF">2020-12-04T12:02:53Z</dcterms:modified>
</cp:coreProperties>
</file>