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83" r:id="rId2"/>
    <p:sldId id="288" r:id="rId3"/>
    <p:sldId id="257" r:id="rId4"/>
    <p:sldId id="258" r:id="rId5"/>
    <p:sldId id="259" r:id="rId6"/>
    <p:sldId id="260" r:id="rId7"/>
    <p:sldId id="284" r:id="rId8"/>
    <p:sldId id="261" r:id="rId9"/>
    <p:sldId id="266" r:id="rId10"/>
    <p:sldId id="267" r:id="rId11"/>
    <p:sldId id="285" r:id="rId12"/>
    <p:sldId id="268" r:id="rId13"/>
    <p:sldId id="287" r:id="rId14"/>
    <p:sldId id="289" r:id="rId15"/>
    <p:sldId id="269" r:id="rId16"/>
    <p:sldId id="270" r:id="rId17"/>
    <p:sldId id="273" r:id="rId18"/>
    <p:sldId id="282" r:id="rId19"/>
    <p:sldId id="290" r:id="rId20"/>
    <p:sldId id="275" r:id="rId21"/>
    <p:sldId id="276" r:id="rId22"/>
    <p:sldId id="277" r:id="rId23"/>
    <p:sldId id="281" r:id="rId24"/>
  </p:sldIdLst>
  <p:sldSz cx="9144000" cy="6858000" type="screen4x3"/>
  <p:notesSz cx="6858000" cy="9144000"/>
  <p:defaultTextStyle>
    <a:defPPr>
      <a:defRPr lang="en-GB"/>
    </a:defPPr>
    <a:lvl1pPr algn="l" rtl="0" fontAlgn="base">
      <a:spcBef>
        <a:spcPct val="0"/>
      </a:spcBef>
      <a:spcAft>
        <a:spcPct val="0"/>
      </a:spcAft>
      <a:defRPr sz="22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fontAlgn="base">
      <a:spcBef>
        <a:spcPct val="0"/>
      </a:spcBef>
      <a:spcAft>
        <a:spcPct val="0"/>
      </a:spcAft>
      <a:defRPr sz="22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fontAlgn="base">
      <a:spcBef>
        <a:spcPct val="0"/>
      </a:spcBef>
      <a:spcAft>
        <a:spcPct val="0"/>
      </a:spcAft>
      <a:defRPr sz="22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fontAlgn="base">
      <a:spcBef>
        <a:spcPct val="0"/>
      </a:spcBef>
      <a:spcAft>
        <a:spcPct val="0"/>
      </a:spcAft>
      <a:defRPr sz="22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fontAlgn="base">
      <a:spcBef>
        <a:spcPct val="0"/>
      </a:spcBef>
      <a:spcAft>
        <a:spcPct val="0"/>
      </a:spcAft>
      <a:defRPr sz="22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2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2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2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2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42" autoAdjust="0"/>
    <p:restoredTop sz="97147" autoAdjust="0"/>
  </p:normalViewPr>
  <p:slideViewPr>
    <p:cSldViewPr>
      <p:cViewPr>
        <p:scale>
          <a:sx n="80" d="100"/>
          <a:sy n="80" d="100"/>
        </p:scale>
        <p:origin x="-1002" y="-20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effectLst/>
                <a:latin typeface="Arial" charset="0"/>
              </a:defRPr>
            </a:lvl1pPr>
          </a:lstStyle>
          <a:p>
            <a:endParaRPr lang="en-GB"/>
          </a:p>
        </p:txBody>
      </p:sp>
      <p:sp>
        <p:nvSpPr>
          <p:cNvPr id="3379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effectLst/>
                <a:latin typeface="Arial" charset="0"/>
              </a:defRPr>
            </a:lvl1pPr>
          </a:lstStyle>
          <a:p>
            <a:endParaRPr lang="en-GB"/>
          </a:p>
        </p:txBody>
      </p:sp>
      <p:sp>
        <p:nvSpPr>
          <p:cNvPr id="3379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effectLst/>
                <a:latin typeface="Arial" charset="0"/>
              </a:defRPr>
            </a:lvl1pPr>
          </a:lstStyle>
          <a:p>
            <a:endParaRPr lang="en-GB"/>
          </a:p>
        </p:txBody>
      </p:sp>
      <p:sp>
        <p:nvSpPr>
          <p:cNvPr id="3379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effectLst/>
                <a:latin typeface="Arial" charset="0"/>
              </a:defRPr>
            </a:lvl1pPr>
          </a:lstStyle>
          <a:p>
            <a:fld id="{04350B35-AEC5-42B0-92D1-F47C115A0DF7}" type="slidenum">
              <a:rPr lang="en-GB"/>
              <a:pPr/>
              <a:t>‹#›</a:t>
            </a:fld>
            <a:endParaRPr lang="en-GB"/>
          </a:p>
        </p:txBody>
      </p:sp>
    </p:spTree>
    <p:extLst>
      <p:ext uri="{BB962C8B-B14F-4D97-AF65-F5344CB8AC3E}">
        <p14:creationId xmlns:p14="http://schemas.microsoft.com/office/powerpoint/2010/main" val="10025934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grada glav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l-SI"/>
          </a:p>
        </p:txBody>
      </p:sp>
      <p:sp>
        <p:nvSpPr>
          <p:cNvPr id="3" name="Ograda datum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7817C0-2404-4E3D-A001-268ACB1274C2}" type="datetimeFigureOut">
              <a:rPr lang="sl-SI" smtClean="0"/>
              <a:t>23.11.2012</a:t>
            </a:fld>
            <a:endParaRPr lang="sl-SI"/>
          </a:p>
        </p:txBody>
      </p:sp>
      <p:sp>
        <p:nvSpPr>
          <p:cNvPr id="4" name="Ograda stranske slik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sl-SI"/>
          </a:p>
        </p:txBody>
      </p:sp>
      <p:sp>
        <p:nvSpPr>
          <p:cNvPr id="5" name="Ograda opomb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6" name="Ograda no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l-SI"/>
          </a:p>
        </p:txBody>
      </p:sp>
      <p:sp>
        <p:nvSpPr>
          <p:cNvPr id="7" name="Ograda številke diapoz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23952A-52B4-4481-9FA9-34391360CEB2}" type="slidenum">
              <a:rPr lang="sl-SI" smtClean="0"/>
              <a:t>‹#›</a:t>
            </a:fld>
            <a:endParaRPr lang="sl-SI"/>
          </a:p>
        </p:txBody>
      </p:sp>
    </p:spTree>
    <p:extLst>
      <p:ext uri="{BB962C8B-B14F-4D97-AF65-F5344CB8AC3E}">
        <p14:creationId xmlns:p14="http://schemas.microsoft.com/office/powerpoint/2010/main" val="2976473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p:cNvSpPr>
            <a:spLocks noGrp="1"/>
          </p:cNvSpPr>
          <p:nvPr>
            <p:ph type="ctrTitle"/>
          </p:nvPr>
        </p:nvSpPr>
        <p:spPr>
          <a:xfrm>
            <a:off x="685800" y="2130425"/>
            <a:ext cx="7772400" cy="1470025"/>
          </a:xfrm>
        </p:spPr>
        <p:txBody>
          <a:bodyPr/>
          <a:lstStyle/>
          <a:p>
            <a:r>
              <a:rPr lang="sl-SI" smtClean="0"/>
              <a:t>Uredite slog naslova matrice</a:t>
            </a:r>
            <a:endParaRPr lang="sl-SI"/>
          </a:p>
        </p:txBody>
      </p:sp>
      <p:sp>
        <p:nvSpPr>
          <p:cNvPr id="3" name="Podnaslov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l-SI" smtClean="0"/>
              <a:t>Uredite slog podnaslova matrice</a:t>
            </a:r>
            <a:endParaRPr lang="sl-SI"/>
          </a:p>
        </p:txBody>
      </p:sp>
      <p:sp>
        <p:nvSpPr>
          <p:cNvPr id="4" name="Ograda datuma 3"/>
          <p:cNvSpPr>
            <a:spLocks noGrp="1"/>
          </p:cNvSpPr>
          <p:nvPr>
            <p:ph type="dt" sz="half" idx="10"/>
          </p:nvPr>
        </p:nvSpPr>
        <p:spPr/>
        <p:txBody>
          <a:bodyPr/>
          <a:lstStyle>
            <a:lvl1pPr>
              <a:defRPr/>
            </a:lvl1pPr>
          </a:lstStyle>
          <a:p>
            <a:endParaRPr lang="en-GB"/>
          </a:p>
        </p:txBody>
      </p:sp>
      <p:sp>
        <p:nvSpPr>
          <p:cNvPr id="5" name="Ograda noge 4"/>
          <p:cNvSpPr>
            <a:spLocks noGrp="1"/>
          </p:cNvSpPr>
          <p:nvPr>
            <p:ph type="ftr" sz="quarter" idx="11"/>
          </p:nvPr>
        </p:nvSpPr>
        <p:spPr/>
        <p:txBody>
          <a:bodyPr/>
          <a:lstStyle>
            <a:lvl1pPr>
              <a:defRPr/>
            </a:lvl1pPr>
          </a:lstStyle>
          <a:p>
            <a:endParaRPr lang="en-GB"/>
          </a:p>
        </p:txBody>
      </p:sp>
      <p:sp>
        <p:nvSpPr>
          <p:cNvPr id="6" name="Ograda številke diapozitiva 5"/>
          <p:cNvSpPr>
            <a:spLocks noGrp="1"/>
          </p:cNvSpPr>
          <p:nvPr>
            <p:ph type="sldNum" sz="quarter" idx="12"/>
          </p:nvPr>
        </p:nvSpPr>
        <p:spPr/>
        <p:txBody>
          <a:bodyPr/>
          <a:lstStyle>
            <a:lvl1pPr>
              <a:defRPr/>
            </a:lvl1pPr>
          </a:lstStyle>
          <a:p>
            <a:fld id="{C7845D99-0137-4C1F-8241-8CE99141387D}" type="slidenum">
              <a:rPr lang="en-GB"/>
              <a:pPr/>
              <a:t>‹#›</a:t>
            </a:fld>
            <a:endParaRPr lang="en-GB"/>
          </a:p>
        </p:txBody>
      </p:sp>
    </p:spTree>
    <p:extLst>
      <p:ext uri="{BB962C8B-B14F-4D97-AF65-F5344CB8AC3E}">
        <p14:creationId xmlns:p14="http://schemas.microsoft.com/office/powerpoint/2010/main" val="849356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sl-SI"/>
          </a:p>
        </p:txBody>
      </p:sp>
      <p:sp>
        <p:nvSpPr>
          <p:cNvPr id="3" name="Ograda vsebine 2"/>
          <p:cNvSpPr>
            <a:spLocks noGrp="1"/>
          </p:cNvSpPr>
          <p:nvPr>
            <p:ph idx="1"/>
          </p:nvPr>
        </p:nvSpPr>
        <p:spPr/>
        <p:txBody>
          <a:body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10"/>
          </p:nvPr>
        </p:nvSpPr>
        <p:spPr/>
        <p:txBody>
          <a:bodyPr/>
          <a:lstStyle>
            <a:lvl1pPr>
              <a:defRPr/>
            </a:lvl1pPr>
          </a:lstStyle>
          <a:p>
            <a:endParaRPr lang="en-GB"/>
          </a:p>
        </p:txBody>
      </p:sp>
      <p:sp>
        <p:nvSpPr>
          <p:cNvPr id="5" name="Ograda noge 4"/>
          <p:cNvSpPr>
            <a:spLocks noGrp="1"/>
          </p:cNvSpPr>
          <p:nvPr>
            <p:ph type="ftr" sz="quarter" idx="11"/>
          </p:nvPr>
        </p:nvSpPr>
        <p:spPr/>
        <p:txBody>
          <a:bodyPr/>
          <a:lstStyle>
            <a:lvl1pPr>
              <a:defRPr/>
            </a:lvl1pPr>
          </a:lstStyle>
          <a:p>
            <a:endParaRPr lang="en-GB"/>
          </a:p>
        </p:txBody>
      </p:sp>
      <p:sp>
        <p:nvSpPr>
          <p:cNvPr id="6" name="Ograda številke diapozitiva 5"/>
          <p:cNvSpPr>
            <a:spLocks noGrp="1"/>
          </p:cNvSpPr>
          <p:nvPr>
            <p:ph type="sldNum" sz="quarter" idx="12"/>
          </p:nvPr>
        </p:nvSpPr>
        <p:spPr/>
        <p:txBody>
          <a:bodyPr/>
          <a:lstStyle>
            <a:lvl1pPr>
              <a:defRPr/>
            </a:lvl1pPr>
          </a:lstStyle>
          <a:p>
            <a:fld id="{9BB81B8F-7D9A-4468-99F8-8DE4BF4DDE60}" type="slidenum">
              <a:rPr lang="en-GB"/>
              <a:pPr/>
              <a:t>‹#›</a:t>
            </a:fld>
            <a:endParaRPr lang="en-GB"/>
          </a:p>
        </p:txBody>
      </p:sp>
    </p:spTree>
    <p:extLst>
      <p:ext uri="{BB962C8B-B14F-4D97-AF65-F5344CB8AC3E}">
        <p14:creationId xmlns:p14="http://schemas.microsoft.com/office/powerpoint/2010/main" val="1369220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smtClean="0"/>
              <a:t>Uredite slog naslova matrice</a:t>
            </a:r>
            <a:endParaRPr lang="sl-SI"/>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l-SI" smtClean="0"/>
              <a:t>Uredite sloge besedila matrice</a:t>
            </a:r>
          </a:p>
        </p:txBody>
      </p:sp>
      <p:sp>
        <p:nvSpPr>
          <p:cNvPr id="4" name="Ograda datuma 3"/>
          <p:cNvSpPr>
            <a:spLocks noGrp="1"/>
          </p:cNvSpPr>
          <p:nvPr>
            <p:ph type="dt" sz="half" idx="10"/>
          </p:nvPr>
        </p:nvSpPr>
        <p:spPr/>
        <p:txBody>
          <a:bodyPr/>
          <a:lstStyle>
            <a:lvl1pPr>
              <a:defRPr/>
            </a:lvl1pPr>
          </a:lstStyle>
          <a:p>
            <a:endParaRPr lang="en-GB"/>
          </a:p>
        </p:txBody>
      </p:sp>
      <p:sp>
        <p:nvSpPr>
          <p:cNvPr id="5" name="Ograda noge 4"/>
          <p:cNvSpPr>
            <a:spLocks noGrp="1"/>
          </p:cNvSpPr>
          <p:nvPr>
            <p:ph type="ftr" sz="quarter" idx="11"/>
          </p:nvPr>
        </p:nvSpPr>
        <p:spPr/>
        <p:txBody>
          <a:bodyPr/>
          <a:lstStyle>
            <a:lvl1pPr>
              <a:defRPr/>
            </a:lvl1pPr>
          </a:lstStyle>
          <a:p>
            <a:endParaRPr lang="en-GB"/>
          </a:p>
        </p:txBody>
      </p:sp>
      <p:sp>
        <p:nvSpPr>
          <p:cNvPr id="6" name="Ograda številke diapozitiva 5"/>
          <p:cNvSpPr>
            <a:spLocks noGrp="1"/>
          </p:cNvSpPr>
          <p:nvPr>
            <p:ph type="sldNum" sz="quarter" idx="12"/>
          </p:nvPr>
        </p:nvSpPr>
        <p:spPr/>
        <p:txBody>
          <a:bodyPr/>
          <a:lstStyle>
            <a:lvl1pPr>
              <a:defRPr/>
            </a:lvl1pPr>
          </a:lstStyle>
          <a:p>
            <a:fld id="{26A713E5-B425-4AC5-A8BE-89057B3B2489}" type="slidenum">
              <a:rPr lang="en-GB"/>
              <a:pPr/>
              <a:t>‹#›</a:t>
            </a:fld>
            <a:endParaRPr lang="en-GB"/>
          </a:p>
        </p:txBody>
      </p:sp>
    </p:spTree>
    <p:extLst>
      <p:ext uri="{BB962C8B-B14F-4D97-AF65-F5344CB8AC3E}">
        <p14:creationId xmlns:p14="http://schemas.microsoft.com/office/powerpoint/2010/main" val="3142617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sl-SI"/>
          </a:p>
        </p:txBody>
      </p:sp>
      <p:sp>
        <p:nvSpPr>
          <p:cNvPr id="3" name="Ograda vsebin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vsebin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5" name="Ograda datuma 4"/>
          <p:cNvSpPr>
            <a:spLocks noGrp="1"/>
          </p:cNvSpPr>
          <p:nvPr>
            <p:ph type="dt" sz="half" idx="10"/>
          </p:nvPr>
        </p:nvSpPr>
        <p:spPr/>
        <p:txBody>
          <a:bodyPr/>
          <a:lstStyle>
            <a:lvl1pPr>
              <a:defRPr/>
            </a:lvl1pPr>
          </a:lstStyle>
          <a:p>
            <a:endParaRPr lang="en-GB"/>
          </a:p>
        </p:txBody>
      </p:sp>
      <p:sp>
        <p:nvSpPr>
          <p:cNvPr id="6" name="Ograda noge 5"/>
          <p:cNvSpPr>
            <a:spLocks noGrp="1"/>
          </p:cNvSpPr>
          <p:nvPr>
            <p:ph type="ftr" sz="quarter" idx="11"/>
          </p:nvPr>
        </p:nvSpPr>
        <p:spPr/>
        <p:txBody>
          <a:bodyPr/>
          <a:lstStyle>
            <a:lvl1pPr>
              <a:defRPr/>
            </a:lvl1pPr>
          </a:lstStyle>
          <a:p>
            <a:endParaRPr lang="en-GB"/>
          </a:p>
        </p:txBody>
      </p:sp>
      <p:sp>
        <p:nvSpPr>
          <p:cNvPr id="7" name="Ograda številke diapozitiva 6"/>
          <p:cNvSpPr>
            <a:spLocks noGrp="1"/>
          </p:cNvSpPr>
          <p:nvPr>
            <p:ph type="sldNum" sz="quarter" idx="12"/>
          </p:nvPr>
        </p:nvSpPr>
        <p:spPr/>
        <p:txBody>
          <a:bodyPr/>
          <a:lstStyle>
            <a:lvl1pPr>
              <a:defRPr/>
            </a:lvl1pPr>
          </a:lstStyle>
          <a:p>
            <a:fld id="{CDF60CF9-CA6E-4E6B-953A-DAF549FBD1EA}" type="slidenum">
              <a:rPr lang="en-GB"/>
              <a:pPr/>
              <a:t>‹#›</a:t>
            </a:fld>
            <a:endParaRPr lang="en-GB"/>
          </a:p>
        </p:txBody>
      </p:sp>
    </p:spTree>
    <p:extLst>
      <p:ext uri="{BB962C8B-B14F-4D97-AF65-F5344CB8AC3E}">
        <p14:creationId xmlns:p14="http://schemas.microsoft.com/office/powerpoint/2010/main" val="1297693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lvl1pPr>
              <a:defRPr/>
            </a:lvl1pPr>
          </a:lstStyle>
          <a:p>
            <a:r>
              <a:rPr lang="sl-SI" smtClean="0"/>
              <a:t>Uredite slog naslova matrice</a:t>
            </a:r>
            <a:endParaRPr lang="sl-SI"/>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Uredite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Uredite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7" name="Ograda datuma 6"/>
          <p:cNvSpPr>
            <a:spLocks noGrp="1"/>
          </p:cNvSpPr>
          <p:nvPr>
            <p:ph type="dt" sz="half" idx="10"/>
          </p:nvPr>
        </p:nvSpPr>
        <p:spPr/>
        <p:txBody>
          <a:bodyPr/>
          <a:lstStyle>
            <a:lvl1pPr>
              <a:defRPr/>
            </a:lvl1pPr>
          </a:lstStyle>
          <a:p>
            <a:endParaRPr lang="en-GB"/>
          </a:p>
        </p:txBody>
      </p:sp>
      <p:sp>
        <p:nvSpPr>
          <p:cNvPr id="8" name="Ograda noge 7"/>
          <p:cNvSpPr>
            <a:spLocks noGrp="1"/>
          </p:cNvSpPr>
          <p:nvPr>
            <p:ph type="ftr" sz="quarter" idx="11"/>
          </p:nvPr>
        </p:nvSpPr>
        <p:spPr/>
        <p:txBody>
          <a:bodyPr/>
          <a:lstStyle>
            <a:lvl1pPr>
              <a:defRPr/>
            </a:lvl1pPr>
          </a:lstStyle>
          <a:p>
            <a:endParaRPr lang="en-GB"/>
          </a:p>
        </p:txBody>
      </p:sp>
      <p:sp>
        <p:nvSpPr>
          <p:cNvPr id="9" name="Ograda številke diapozitiva 8"/>
          <p:cNvSpPr>
            <a:spLocks noGrp="1"/>
          </p:cNvSpPr>
          <p:nvPr>
            <p:ph type="sldNum" sz="quarter" idx="12"/>
          </p:nvPr>
        </p:nvSpPr>
        <p:spPr/>
        <p:txBody>
          <a:bodyPr/>
          <a:lstStyle>
            <a:lvl1pPr>
              <a:defRPr/>
            </a:lvl1pPr>
          </a:lstStyle>
          <a:p>
            <a:fld id="{431684F5-5F37-4B92-9831-600AA1836938}" type="slidenum">
              <a:rPr lang="en-GB"/>
              <a:pPr/>
              <a:t>‹#›</a:t>
            </a:fld>
            <a:endParaRPr lang="en-GB"/>
          </a:p>
        </p:txBody>
      </p:sp>
    </p:spTree>
    <p:extLst>
      <p:ext uri="{BB962C8B-B14F-4D97-AF65-F5344CB8AC3E}">
        <p14:creationId xmlns:p14="http://schemas.microsoft.com/office/powerpoint/2010/main" val="547853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sl-SI"/>
          </a:p>
        </p:txBody>
      </p:sp>
      <p:sp>
        <p:nvSpPr>
          <p:cNvPr id="3" name="Ograda datuma 2"/>
          <p:cNvSpPr>
            <a:spLocks noGrp="1"/>
          </p:cNvSpPr>
          <p:nvPr>
            <p:ph type="dt" sz="half" idx="10"/>
          </p:nvPr>
        </p:nvSpPr>
        <p:spPr/>
        <p:txBody>
          <a:bodyPr/>
          <a:lstStyle>
            <a:lvl1pPr>
              <a:defRPr/>
            </a:lvl1pPr>
          </a:lstStyle>
          <a:p>
            <a:endParaRPr lang="en-GB"/>
          </a:p>
        </p:txBody>
      </p:sp>
      <p:sp>
        <p:nvSpPr>
          <p:cNvPr id="4" name="Ograda noge 3"/>
          <p:cNvSpPr>
            <a:spLocks noGrp="1"/>
          </p:cNvSpPr>
          <p:nvPr>
            <p:ph type="ftr" sz="quarter" idx="11"/>
          </p:nvPr>
        </p:nvSpPr>
        <p:spPr/>
        <p:txBody>
          <a:bodyPr/>
          <a:lstStyle>
            <a:lvl1pPr>
              <a:defRPr/>
            </a:lvl1pPr>
          </a:lstStyle>
          <a:p>
            <a:endParaRPr lang="en-GB"/>
          </a:p>
        </p:txBody>
      </p:sp>
      <p:sp>
        <p:nvSpPr>
          <p:cNvPr id="5" name="Ograda številke diapozitiva 4"/>
          <p:cNvSpPr>
            <a:spLocks noGrp="1"/>
          </p:cNvSpPr>
          <p:nvPr>
            <p:ph type="sldNum" sz="quarter" idx="12"/>
          </p:nvPr>
        </p:nvSpPr>
        <p:spPr/>
        <p:txBody>
          <a:bodyPr/>
          <a:lstStyle>
            <a:lvl1pPr>
              <a:defRPr/>
            </a:lvl1pPr>
          </a:lstStyle>
          <a:p>
            <a:fld id="{159E48F0-8063-4366-8D5B-5AF08D911857}" type="slidenum">
              <a:rPr lang="en-GB"/>
              <a:pPr/>
              <a:t>‹#›</a:t>
            </a:fld>
            <a:endParaRPr lang="en-GB"/>
          </a:p>
        </p:txBody>
      </p:sp>
    </p:spTree>
    <p:extLst>
      <p:ext uri="{BB962C8B-B14F-4D97-AF65-F5344CB8AC3E}">
        <p14:creationId xmlns:p14="http://schemas.microsoft.com/office/powerpoint/2010/main" val="2444294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grada datuma 1"/>
          <p:cNvSpPr>
            <a:spLocks noGrp="1"/>
          </p:cNvSpPr>
          <p:nvPr>
            <p:ph type="dt" sz="half" idx="10"/>
          </p:nvPr>
        </p:nvSpPr>
        <p:spPr/>
        <p:txBody>
          <a:bodyPr/>
          <a:lstStyle>
            <a:lvl1pPr>
              <a:defRPr/>
            </a:lvl1pPr>
          </a:lstStyle>
          <a:p>
            <a:endParaRPr lang="en-GB"/>
          </a:p>
        </p:txBody>
      </p:sp>
      <p:sp>
        <p:nvSpPr>
          <p:cNvPr id="3" name="Ograda noge 2"/>
          <p:cNvSpPr>
            <a:spLocks noGrp="1"/>
          </p:cNvSpPr>
          <p:nvPr>
            <p:ph type="ftr" sz="quarter" idx="11"/>
          </p:nvPr>
        </p:nvSpPr>
        <p:spPr/>
        <p:txBody>
          <a:bodyPr/>
          <a:lstStyle>
            <a:lvl1pPr>
              <a:defRPr/>
            </a:lvl1pPr>
          </a:lstStyle>
          <a:p>
            <a:endParaRPr lang="en-GB"/>
          </a:p>
        </p:txBody>
      </p:sp>
      <p:sp>
        <p:nvSpPr>
          <p:cNvPr id="4" name="Ograda številke diapozitiva 3"/>
          <p:cNvSpPr>
            <a:spLocks noGrp="1"/>
          </p:cNvSpPr>
          <p:nvPr>
            <p:ph type="sldNum" sz="quarter" idx="12"/>
          </p:nvPr>
        </p:nvSpPr>
        <p:spPr/>
        <p:txBody>
          <a:bodyPr/>
          <a:lstStyle>
            <a:lvl1pPr>
              <a:defRPr/>
            </a:lvl1pPr>
          </a:lstStyle>
          <a:p>
            <a:fld id="{CD6018DE-29C6-4F05-B981-A10E32790367}" type="slidenum">
              <a:rPr lang="en-GB"/>
              <a:pPr/>
              <a:t>‹#›</a:t>
            </a:fld>
            <a:endParaRPr lang="en-GB"/>
          </a:p>
        </p:txBody>
      </p:sp>
    </p:spTree>
    <p:extLst>
      <p:ext uri="{BB962C8B-B14F-4D97-AF65-F5344CB8AC3E}">
        <p14:creationId xmlns:p14="http://schemas.microsoft.com/office/powerpoint/2010/main" val="2171494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1_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smtClean="0"/>
              <a:t>Uredite slog naslova matrice</a:t>
            </a:r>
            <a:endParaRPr lang="sl-SI"/>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Uredite sloge besedila matrice</a:t>
            </a:r>
          </a:p>
        </p:txBody>
      </p:sp>
      <p:sp>
        <p:nvSpPr>
          <p:cNvPr id="5" name="Ograda datuma 4"/>
          <p:cNvSpPr>
            <a:spLocks noGrp="1"/>
          </p:cNvSpPr>
          <p:nvPr>
            <p:ph type="dt" sz="half" idx="10"/>
          </p:nvPr>
        </p:nvSpPr>
        <p:spPr/>
        <p:txBody>
          <a:bodyPr/>
          <a:lstStyle>
            <a:lvl1pPr>
              <a:defRPr/>
            </a:lvl1pPr>
          </a:lstStyle>
          <a:p>
            <a:endParaRPr lang="en-GB"/>
          </a:p>
        </p:txBody>
      </p:sp>
      <p:sp>
        <p:nvSpPr>
          <p:cNvPr id="6" name="Ograda noge 5"/>
          <p:cNvSpPr>
            <a:spLocks noGrp="1"/>
          </p:cNvSpPr>
          <p:nvPr>
            <p:ph type="ftr" sz="quarter" idx="11"/>
          </p:nvPr>
        </p:nvSpPr>
        <p:spPr/>
        <p:txBody>
          <a:bodyPr/>
          <a:lstStyle>
            <a:lvl1pPr>
              <a:defRPr/>
            </a:lvl1pPr>
          </a:lstStyle>
          <a:p>
            <a:endParaRPr lang="en-GB"/>
          </a:p>
        </p:txBody>
      </p:sp>
      <p:sp>
        <p:nvSpPr>
          <p:cNvPr id="7" name="Ograda številke diapozitiva 6"/>
          <p:cNvSpPr>
            <a:spLocks noGrp="1"/>
          </p:cNvSpPr>
          <p:nvPr>
            <p:ph type="sldNum" sz="quarter" idx="12"/>
          </p:nvPr>
        </p:nvSpPr>
        <p:spPr/>
        <p:txBody>
          <a:bodyPr/>
          <a:lstStyle>
            <a:lvl1pPr>
              <a:defRPr/>
            </a:lvl1pPr>
          </a:lstStyle>
          <a:p>
            <a:fld id="{DF33D1FA-0072-48F1-B386-5B2E4820D410}" type="slidenum">
              <a:rPr lang="en-GB"/>
              <a:pPr/>
              <a:t>‹#›</a:t>
            </a:fld>
            <a:endParaRPr lang="en-GB"/>
          </a:p>
        </p:txBody>
      </p:sp>
    </p:spTree>
    <p:extLst>
      <p:ext uri="{BB962C8B-B14F-4D97-AF65-F5344CB8AC3E}">
        <p14:creationId xmlns:p14="http://schemas.microsoft.com/office/powerpoint/2010/main" val="1497946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smtClean="0"/>
              <a:t>Uredite slog naslova matrice</a:t>
            </a:r>
            <a:endParaRPr lang="sl-SI"/>
          </a:p>
        </p:txBody>
      </p:sp>
      <p:sp>
        <p:nvSpPr>
          <p:cNvPr id="3" name="Ograda slik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Uredite sloge besedila matrice</a:t>
            </a:r>
          </a:p>
        </p:txBody>
      </p:sp>
      <p:sp>
        <p:nvSpPr>
          <p:cNvPr id="5" name="Ograda datuma 4"/>
          <p:cNvSpPr>
            <a:spLocks noGrp="1"/>
          </p:cNvSpPr>
          <p:nvPr>
            <p:ph type="dt" sz="half" idx="10"/>
          </p:nvPr>
        </p:nvSpPr>
        <p:spPr/>
        <p:txBody>
          <a:bodyPr/>
          <a:lstStyle>
            <a:lvl1pPr>
              <a:defRPr/>
            </a:lvl1pPr>
          </a:lstStyle>
          <a:p>
            <a:endParaRPr lang="en-GB"/>
          </a:p>
        </p:txBody>
      </p:sp>
      <p:sp>
        <p:nvSpPr>
          <p:cNvPr id="6" name="Ograda noge 5"/>
          <p:cNvSpPr>
            <a:spLocks noGrp="1"/>
          </p:cNvSpPr>
          <p:nvPr>
            <p:ph type="ftr" sz="quarter" idx="11"/>
          </p:nvPr>
        </p:nvSpPr>
        <p:spPr/>
        <p:txBody>
          <a:bodyPr/>
          <a:lstStyle>
            <a:lvl1pPr>
              <a:defRPr/>
            </a:lvl1pPr>
          </a:lstStyle>
          <a:p>
            <a:endParaRPr lang="en-GB"/>
          </a:p>
        </p:txBody>
      </p:sp>
      <p:sp>
        <p:nvSpPr>
          <p:cNvPr id="7" name="Ograda številke diapozitiva 6"/>
          <p:cNvSpPr>
            <a:spLocks noGrp="1"/>
          </p:cNvSpPr>
          <p:nvPr>
            <p:ph type="sldNum" sz="quarter" idx="12"/>
          </p:nvPr>
        </p:nvSpPr>
        <p:spPr/>
        <p:txBody>
          <a:bodyPr/>
          <a:lstStyle>
            <a:lvl1pPr>
              <a:defRPr/>
            </a:lvl1pPr>
          </a:lstStyle>
          <a:p>
            <a:fld id="{3FF5C5DD-1270-407C-919A-F0B2B345398E}" type="slidenum">
              <a:rPr lang="en-GB"/>
              <a:pPr/>
              <a:t>‹#›</a:t>
            </a:fld>
            <a:endParaRPr lang="en-GB"/>
          </a:p>
        </p:txBody>
      </p:sp>
    </p:spTree>
    <p:extLst>
      <p:ext uri="{BB962C8B-B14F-4D97-AF65-F5344CB8AC3E}">
        <p14:creationId xmlns:p14="http://schemas.microsoft.com/office/powerpoint/2010/main" val="4281069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sl-SI"/>
          </a:p>
        </p:txBody>
      </p:sp>
      <p:sp>
        <p:nvSpPr>
          <p:cNvPr id="3" name="Ograda navpičnega besedila 2"/>
          <p:cNvSpPr>
            <a:spLocks noGrp="1"/>
          </p:cNvSpPr>
          <p:nvPr>
            <p:ph type="body" orient="vert" idx="1"/>
          </p:nvPr>
        </p:nvSpPr>
        <p:spPr/>
        <p:txBody>
          <a:bodyPr vert="eaVert"/>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10"/>
          </p:nvPr>
        </p:nvSpPr>
        <p:spPr/>
        <p:txBody>
          <a:bodyPr/>
          <a:lstStyle>
            <a:lvl1pPr>
              <a:defRPr/>
            </a:lvl1pPr>
          </a:lstStyle>
          <a:p>
            <a:endParaRPr lang="en-GB"/>
          </a:p>
        </p:txBody>
      </p:sp>
      <p:sp>
        <p:nvSpPr>
          <p:cNvPr id="5" name="Ograda noge 4"/>
          <p:cNvSpPr>
            <a:spLocks noGrp="1"/>
          </p:cNvSpPr>
          <p:nvPr>
            <p:ph type="ftr" sz="quarter" idx="11"/>
          </p:nvPr>
        </p:nvSpPr>
        <p:spPr/>
        <p:txBody>
          <a:bodyPr/>
          <a:lstStyle>
            <a:lvl1pPr>
              <a:defRPr/>
            </a:lvl1pPr>
          </a:lstStyle>
          <a:p>
            <a:endParaRPr lang="en-GB"/>
          </a:p>
        </p:txBody>
      </p:sp>
      <p:sp>
        <p:nvSpPr>
          <p:cNvPr id="6" name="Ograda številke diapozitiva 5"/>
          <p:cNvSpPr>
            <a:spLocks noGrp="1"/>
          </p:cNvSpPr>
          <p:nvPr>
            <p:ph type="sldNum" sz="quarter" idx="12"/>
          </p:nvPr>
        </p:nvSpPr>
        <p:spPr/>
        <p:txBody>
          <a:bodyPr/>
          <a:lstStyle>
            <a:lvl1pPr>
              <a:defRPr/>
            </a:lvl1pPr>
          </a:lstStyle>
          <a:p>
            <a:fld id="{5E752C05-EB07-494B-8402-95A313E823D7}" type="slidenum">
              <a:rPr lang="en-GB"/>
              <a:pPr/>
              <a:t>‹#›</a:t>
            </a:fld>
            <a:endParaRPr lang="en-GB"/>
          </a:p>
        </p:txBody>
      </p:sp>
    </p:spTree>
    <p:extLst>
      <p:ext uri="{BB962C8B-B14F-4D97-AF65-F5344CB8AC3E}">
        <p14:creationId xmlns:p14="http://schemas.microsoft.com/office/powerpoint/2010/main" val="3430908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629400" y="274638"/>
            <a:ext cx="2057400" cy="5851525"/>
          </a:xfrm>
        </p:spPr>
        <p:txBody>
          <a:bodyPr vert="eaVert"/>
          <a:lstStyle/>
          <a:p>
            <a:r>
              <a:rPr lang="sl-SI" smtClean="0"/>
              <a:t>Uredite slog naslova matrice</a:t>
            </a:r>
            <a:endParaRPr lang="sl-SI"/>
          </a:p>
        </p:txBody>
      </p:sp>
      <p:sp>
        <p:nvSpPr>
          <p:cNvPr id="3" name="Ograda navpičnega besedila 2"/>
          <p:cNvSpPr>
            <a:spLocks noGrp="1"/>
          </p:cNvSpPr>
          <p:nvPr>
            <p:ph type="body" orient="vert" idx="1"/>
          </p:nvPr>
        </p:nvSpPr>
        <p:spPr>
          <a:xfrm>
            <a:off x="457200" y="274638"/>
            <a:ext cx="6019800" cy="5851525"/>
          </a:xfrm>
        </p:spPr>
        <p:txBody>
          <a:bodyPr vert="eaVert"/>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sl-SI"/>
          </a:p>
        </p:txBody>
      </p:sp>
      <p:sp>
        <p:nvSpPr>
          <p:cNvPr id="4" name="Ograda datuma 3"/>
          <p:cNvSpPr>
            <a:spLocks noGrp="1"/>
          </p:cNvSpPr>
          <p:nvPr>
            <p:ph type="dt" sz="half" idx="10"/>
          </p:nvPr>
        </p:nvSpPr>
        <p:spPr/>
        <p:txBody>
          <a:bodyPr/>
          <a:lstStyle>
            <a:lvl1pPr>
              <a:defRPr/>
            </a:lvl1pPr>
          </a:lstStyle>
          <a:p>
            <a:endParaRPr lang="en-GB"/>
          </a:p>
        </p:txBody>
      </p:sp>
      <p:sp>
        <p:nvSpPr>
          <p:cNvPr id="5" name="Ograda noge 4"/>
          <p:cNvSpPr>
            <a:spLocks noGrp="1"/>
          </p:cNvSpPr>
          <p:nvPr>
            <p:ph type="ftr" sz="quarter" idx="11"/>
          </p:nvPr>
        </p:nvSpPr>
        <p:spPr/>
        <p:txBody>
          <a:bodyPr/>
          <a:lstStyle>
            <a:lvl1pPr>
              <a:defRPr/>
            </a:lvl1pPr>
          </a:lstStyle>
          <a:p>
            <a:endParaRPr lang="en-GB"/>
          </a:p>
        </p:txBody>
      </p:sp>
      <p:sp>
        <p:nvSpPr>
          <p:cNvPr id="6" name="Ograda številke diapozitiva 5"/>
          <p:cNvSpPr>
            <a:spLocks noGrp="1"/>
          </p:cNvSpPr>
          <p:nvPr>
            <p:ph type="sldNum" sz="quarter" idx="12"/>
          </p:nvPr>
        </p:nvSpPr>
        <p:spPr/>
        <p:txBody>
          <a:bodyPr/>
          <a:lstStyle>
            <a:lvl1pPr>
              <a:defRPr/>
            </a:lvl1pPr>
          </a:lstStyle>
          <a:p>
            <a:fld id="{39F9E3CE-B809-461C-987A-EE43EA6760A6}" type="slidenum">
              <a:rPr lang="en-GB"/>
              <a:pPr/>
              <a:t>‹#›</a:t>
            </a:fld>
            <a:endParaRPr lang="en-GB"/>
          </a:p>
        </p:txBody>
      </p:sp>
    </p:spTree>
    <p:extLst>
      <p:ext uri="{BB962C8B-B14F-4D97-AF65-F5344CB8AC3E}">
        <p14:creationId xmlns:p14="http://schemas.microsoft.com/office/powerpoint/2010/main" val="2565544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smtClean="0"/>
              <a:t>Kliknite, če želite urediti slog naslova matrice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Kliknite, če želite urediti sloge besedila matrice</a:t>
            </a:r>
          </a:p>
          <a:p>
            <a:pPr lvl="1"/>
            <a:r>
              <a:rPr lang="en-GB" smtClean="0"/>
              <a:t>Druga raven</a:t>
            </a:r>
          </a:p>
          <a:p>
            <a:pPr lvl="2"/>
            <a:r>
              <a:rPr lang="en-GB" smtClean="0"/>
              <a:t>Tretja raven</a:t>
            </a:r>
          </a:p>
          <a:p>
            <a:pPr lvl="3"/>
            <a:r>
              <a:rPr lang="en-GB" smtClean="0"/>
              <a:t>Četrta raven</a:t>
            </a:r>
          </a:p>
          <a:p>
            <a:pPr lvl="4"/>
            <a:r>
              <a:rPr lang="en-GB" smtClean="0"/>
              <a:t>Peta raven</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effectLst/>
                <a:latin typeface="Arial" charset="0"/>
              </a:defRPr>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effectLst/>
                <a:latin typeface="Arial" charset="0"/>
              </a:defRPr>
            </a:lvl1pPr>
          </a:lstStyle>
          <a:p>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effectLst/>
                <a:latin typeface="Arial" charset="0"/>
              </a:defRPr>
            </a:lvl1pPr>
          </a:lstStyle>
          <a:p>
            <a:fld id="{CA91C480-AE14-4971-9E14-F058142A900E}"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2800">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2800">
          <a:solidFill>
            <a:schemeClr val="tx2"/>
          </a:solidFill>
          <a:effectLst>
            <a:outerShdw blurRad="38100" dist="38100" dir="2700000" algn="tl">
              <a:srgbClr val="C0C0C0"/>
            </a:outerShdw>
          </a:effectLst>
          <a:latin typeface="Times New Roman" pitchFamily="18" charset="0"/>
        </a:defRPr>
      </a:lvl2pPr>
      <a:lvl3pPr algn="ctr" rtl="0" fontAlgn="base">
        <a:spcBef>
          <a:spcPct val="0"/>
        </a:spcBef>
        <a:spcAft>
          <a:spcPct val="0"/>
        </a:spcAft>
        <a:defRPr sz="2800">
          <a:solidFill>
            <a:schemeClr val="tx2"/>
          </a:solidFill>
          <a:effectLst>
            <a:outerShdw blurRad="38100" dist="38100" dir="2700000" algn="tl">
              <a:srgbClr val="C0C0C0"/>
            </a:outerShdw>
          </a:effectLst>
          <a:latin typeface="Times New Roman" pitchFamily="18" charset="0"/>
        </a:defRPr>
      </a:lvl3pPr>
      <a:lvl4pPr algn="ctr" rtl="0" fontAlgn="base">
        <a:spcBef>
          <a:spcPct val="0"/>
        </a:spcBef>
        <a:spcAft>
          <a:spcPct val="0"/>
        </a:spcAft>
        <a:defRPr sz="2800">
          <a:solidFill>
            <a:schemeClr val="tx2"/>
          </a:solidFill>
          <a:effectLst>
            <a:outerShdw blurRad="38100" dist="38100" dir="2700000" algn="tl">
              <a:srgbClr val="C0C0C0"/>
            </a:outerShdw>
          </a:effectLst>
          <a:latin typeface="Times New Roman" pitchFamily="18" charset="0"/>
        </a:defRPr>
      </a:lvl4pPr>
      <a:lvl5pPr algn="ctr" rtl="0" fontAlgn="base">
        <a:spcBef>
          <a:spcPct val="0"/>
        </a:spcBef>
        <a:spcAft>
          <a:spcPct val="0"/>
        </a:spcAft>
        <a:defRPr sz="2800">
          <a:solidFill>
            <a:schemeClr val="tx2"/>
          </a:solidFill>
          <a:effectLst>
            <a:outerShdw blurRad="38100" dist="38100" dir="2700000" algn="tl">
              <a:srgbClr val="C0C0C0"/>
            </a:outerShdw>
          </a:effectLst>
          <a:latin typeface="Times New Roman" pitchFamily="18" charset="0"/>
        </a:defRPr>
      </a:lvl5pPr>
      <a:lvl6pPr marL="457200" algn="ctr" rtl="0" fontAlgn="base">
        <a:spcBef>
          <a:spcPct val="0"/>
        </a:spcBef>
        <a:spcAft>
          <a:spcPct val="0"/>
        </a:spcAft>
        <a:defRPr sz="2800">
          <a:solidFill>
            <a:schemeClr val="tx2"/>
          </a:solidFill>
          <a:effectLst>
            <a:outerShdw blurRad="38100" dist="38100" dir="2700000" algn="tl">
              <a:srgbClr val="C0C0C0"/>
            </a:outerShdw>
          </a:effectLst>
          <a:latin typeface="Times New Roman" pitchFamily="18" charset="0"/>
        </a:defRPr>
      </a:lvl6pPr>
      <a:lvl7pPr marL="914400" algn="ctr" rtl="0" fontAlgn="base">
        <a:spcBef>
          <a:spcPct val="0"/>
        </a:spcBef>
        <a:spcAft>
          <a:spcPct val="0"/>
        </a:spcAft>
        <a:defRPr sz="2800">
          <a:solidFill>
            <a:schemeClr val="tx2"/>
          </a:solidFill>
          <a:effectLst>
            <a:outerShdw blurRad="38100" dist="38100" dir="2700000" algn="tl">
              <a:srgbClr val="C0C0C0"/>
            </a:outerShdw>
          </a:effectLst>
          <a:latin typeface="Times New Roman" pitchFamily="18" charset="0"/>
        </a:defRPr>
      </a:lvl7pPr>
      <a:lvl8pPr marL="1371600" algn="ctr" rtl="0" fontAlgn="base">
        <a:spcBef>
          <a:spcPct val="0"/>
        </a:spcBef>
        <a:spcAft>
          <a:spcPct val="0"/>
        </a:spcAft>
        <a:defRPr sz="2800">
          <a:solidFill>
            <a:schemeClr val="tx2"/>
          </a:solidFill>
          <a:effectLst>
            <a:outerShdw blurRad="38100" dist="38100" dir="2700000" algn="tl">
              <a:srgbClr val="C0C0C0"/>
            </a:outerShdw>
          </a:effectLst>
          <a:latin typeface="Times New Roman" pitchFamily="18" charset="0"/>
        </a:defRPr>
      </a:lvl8pPr>
      <a:lvl9pPr marL="1828800" algn="ctr" rtl="0" fontAlgn="base">
        <a:spcBef>
          <a:spcPct val="0"/>
        </a:spcBef>
        <a:spcAft>
          <a:spcPct val="0"/>
        </a:spcAft>
        <a:defRPr sz="2800">
          <a:solidFill>
            <a:schemeClr val="tx2"/>
          </a:solidFill>
          <a:effectLst>
            <a:outerShdw blurRad="38100" dist="38100" dir="2700000" algn="tl">
              <a:srgbClr val="C0C0C0"/>
            </a:outerShdw>
          </a:effectLst>
          <a:latin typeface="Times New Roman" pitchFamily="18" charset="0"/>
        </a:defRPr>
      </a:lvl9pPr>
    </p:titleStyle>
    <p:bodyStyle>
      <a:lvl1pPr marL="342900" indent="-342900" algn="l" rtl="0" fontAlgn="base">
        <a:spcBef>
          <a:spcPct val="20000"/>
        </a:spcBef>
        <a:spcAft>
          <a:spcPct val="0"/>
        </a:spcAft>
        <a:buChar char="•"/>
        <a:defRPr sz="2400">
          <a:solidFill>
            <a:schemeClr val="tx1"/>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Char char="–"/>
        <a:defRPr sz="2400">
          <a:solidFill>
            <a:schemeClr val="tx1"/>
          </a:solidFill>
          <a:effectLst>
            <a:outerShdw blurRad="38100" dist="38100" dir="2700000" algn="tl">
              <a:srgbClr val="C0C0C0"/>
            </a:outerShdw>
          </a:effectLst>
          <a:latin typeface="+mn-lt"/>
        </a:defRPr>
      </a:lvl2pPr>
      <a:lvl3pPr marL="1143000" indent="-228600" algn="l" rtl="0" fontAlgn="base">
        <a:spcBef>
          <a:spcPct val="20000"/>
        </a:spcBef>
        <a:spcAft>
          <a:spcPct val="0"/>
        </a:spcAft>
        <a:buChar char="•"/>
        <a:defRPr sz="2400">
          <a:solidFill>
            <a:schemeClr val="tx1"/>
          </a:solidFill>
          <a:effectLst>
            <a:outerShdw blurRad="38100" dist="38100" dir="2700000" algn="tl">
              <a:srgbClr val="C0C0C0"/>
            </a:outerShdw>
          </a:effectLst>
          <a:latin typeface="+mn-lt"/>
        </a:defRPr>
      </a:lvl3pPr>
      <a:lvl4pPr marL="1600200" indent="-228600" algn="l" rtl="0" fontAlgn="base">
        <a:spcBef>
          <a:spcPct val="20000"/>
        </a:spcBef>
        <a:spcAft>
          <a:spcPct val="0"/>
        </a:spcAft>
        <a:buChar char="–"/>
        <a:defRPr sz="2400">
          <a:solidFill>
            <a:schemeClr val="tx1"/>
          </a:solidFill>
          <a:effectLst>
            <a:outerShdw blurRad="38100" dist="38100" dir="2700000" algn="tl">
              <a:srgbClr val="C0C0C0"/>
            </a:outerShdw>
          </a:effectLst>
          <a:latin typeface="+mn-lt"/>
        </a:defRPr>
      </a:lvl4pPr>
      <a:lvl5pPr marL="2057400" indent="-228600" algn="l" rtl="0" fontAlgn="base">
        <a:spcBef>
          <a:spcPct val="20000"/>
        </a:spcBef>
        <a:spcAft>
          <a:spcPct val="0"/>
        </a:spcAft>
        <a:buChar char="»"/>
        <a:defRPr sz="2400">
          <a:solidFill>
            <a:schemeClr val="tx1"/>
          </a:solidFill>
          <a:effectLst>
            <a:outerShdw blurRad="38100" dist="38100" dir="2700000" algn="tl">
              <a:srgbClr val="C0C0C0"/>
            </a:outerShdw>
          </a:effectLst>
          <a:latin typeface="+mn-lt"/>
        </a:defRPr>
      </a:lvl5pPr>
      <a:lvl6pPr marL="2514600" indent="-228600" algn="l" rtl="0" fontAlgn="base">
        <a:spcBef>
          <a:spcPct val="20000"/>
        </a:spcBef>
        <a:spcAft>
          <a:spcPct val="0"/>
        </a:spcAft>
        <a:buChar char="»"/>
        <a:defRPr sz="2400">
          <a:solidFill>
            <a:schemeClr val="tx1"/>
          </a:solidFill>
          <a:effectLst>
            <a:outerShdw blurRad="38100" dist="38100" dir="2700000" algn="tl">
              <a:srgbClr val="C0C0C0"/>
            </a:outerShdw>
          </a:effectLst>
          <a:latin typeface="+mn-lt"/>
        </a:defRPr>
      </a:lvl6pPr>
      <a:lvl7pPr marL="2971800" indent="-228600" algn="l" rtl="0" fontAlgn="base">
        <a:spcBef>
          <a:spcPct val="20000"/>
        </a:spcBef>
        <a:spcAft>
          <a:spcPct val="0"/>
        </a:spcAft>
        <a:buChar char="»"/>
        <a:defRPr sz="2400">
          <a:solidFill>
            <a:schemeClr val="tx1"/>
          </a:solidFill>
          <a:effectLst>
            <a:outerShdw blurRad="38100" dist="38100" dir="2700000" algn="tl">
              <a:srgbClr val="C0C0C0"/>
            </a:outerShdw>
          </a:effectLst>
          <a:latin typeface="+mn-lt"/>
        </a:defRPr>
      </a:lvl7pPr>
      <a:lvl8pPr marL="3429000" indent="-228600" algn="l" rtl="0" fontAlgn="base">
        <a:spcBef>
          <a:spcPct val="20000"/>
        </a:spcBef>
        <a:spcAft>
          <a:spcPct val="0"/>
        </a:spcAft>
        <a:buChar char="»"/>
        <a:defRPr sz="2400">
          <a:solidFill>
            <a:schemeClr val="tx1"/>
          </a:solidFill>
          <a:effectLst>
            <a:outerShdw blurRad="38100" dist="38100" dir="2700000" algn="tl">
              <a:srgbClr val="C0C0C0"/>
            </a:outerShdw>
          </a:effectLst>
          <a:latin typeface="+mn-lt"/>
        </a:defRPr>
      </a:lvl8pPr>
      <a:lvl9pPr marL="3886200" indent="-228600" algn="l" rtl="0" fontAlgn="base">
        <a:spcBef>
          <a:spcPct val="20000"/>
        </a:spcBef>
        <a:spcAft>
          <a:spcPct val="0"/>
        </a:spcAft>
        <a:buChar char="»"/>
        <a:defRPr sz="2400">
          <a:solidFill>
            <a:schemeClr val="tx1"/>
          </a:solidFill>
          <a:effectLst>
            <a:outerShdw blurRad="38100" dist="38100" dir="2700000" algn="tl">
              <a:srgbClr val="C0C0C0"/>
            </a:outerShdw>
          </a:effectLst>
          <a:latin typeface="+mn-lt"/>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ctrTitle"/>
          </p:nvPr>
        </p:nvSpPr>
        <p:spPr>
          <a:xfrm>
            <a:off x="539552" y="476672"/>
            <a:ext cx="7772400" cy="1470025"/>
          </a:xfrm>
        </p:spPr>
        <p:txBody>
          <a:bodyPr>
            <a:normAutofit/>
          </a:bodyPr>
          <a:lstStyle/>
          <a:p>
            <a:r>
              <a:rPr lang="sl-SI" sz="2400" b="1" dirty="0">
                <a:solidFill>
                  <a:schemeClr val="bg1">
                    <a:lumMod val="50000"/>
                  </a:schemeClr>
                </a:solidFill>
              </a:rPr>
              <a:t>4. </a:t>
            </a:r>
            <a:r>
              <a:rPr lang="sl-SI" sz="2400" b="1" dirty="0" smtClean="0">
                <a:solidFill>
                  <a:schemeClr val="bg1">
                    <a:lumMod val="50000"/>
                  </a:schemeClr>
                </a:solidFill>
              </a:rPr>
              <a:t>Strokovni posvet o maturi </a:t>
            </a:r>
            <a:br>
              <a:rPr lang="sl-SI" sz="2400" b="1" dirty="0" smtClean="0">
                <a:solidFill>
                  <a:schemeClr val="bg1">
                    <a:lumMod val="50000"/>
                  </a:schemeClr>
                </a:solidFill>
              </a:rPr>
            </a:br>
            <a:r>
              <a:rPr lang="sl-SI" sz="2400" b="1" dirty="0" smtClean="0">
                <a:solidFill>
                  <a:schemeClr val="bg1">
                    <a:lumMod val="50000"/>
                  </a:schemeClr>
                </a:solidFill>
              </a:rPr>
              <a:t>Ljubljana, 24.11.2012</a:t>
            </a:r>
            <a:endParaRPr lang="sl-SI" sz="2400" dirty="0">
              <a:solidFill>
                <a:schemeClr val="bg1">
                  <a:lumMod val="50000"/>
                </a:schemeClr>
              </a:solidFill>
            </a:endParaRPr>
          </a:p>
        </p:txBody>
      </p:sp>
      <p:sp>
        <p:nvSpPr>
          <p:cNvPr id="3" name="Podnaslov 2"/>
          <p:cNvSpPr>
            <a:spLocks noGrp="1"/>
          </p:cNvSpPr>
          <p:nvPr>
            <p:ph type="subTitle" idx="1"/>
          </p:nvPr>
        </p:nvSpPr>
        <p:spPr>
          <a:xfrm>
            <a:off x="1490721" y="4941168"/>
            <a:ext cx="6400800" cy="1752600"/>
          </a:xfrm>
        </p:spPr>
        <p:txBody>
          <a:bodyPr>
            <a:normAutofit/>
          </a:bodyPr>
          <a:lstStyle/>
          <a:p>
            <a:r>
              <a:rPr lang="sl-SI" sz="2000" dirty="0">
                <a:solidFill>
                  <a:schemeClr val="bg1">
                    <a:lumMod val="50000"/>
                  </a:schemeClr>
                </a:solidFill>
              </a:rPr>
              <a:t>red. prof. dr. Valentin Bucik</a:t>
            </a:r>
          </a:p>
          <a:p>
            <a:r>
              <a:rPr lang="sl-SI" sz="2000" dirty="0" smtClean="0">
                <a:solidFill>
                  <a:schemeClr val="bg1">
                    <a:lumMod val="50000"/>
                  </a:schemeClr>
                </a:solidFill>
              </a:rPr>
              <a:t>Oddelek </a:t>
            </a:r>
            <a:r>
              <a:rPr lang="sl-SI" sz="2000" dirty="0">
                <a:solidFill>
                  <a:schemeClr val="bg1">
                    <a:lumMod val="50000"/>
                  </a:schemeClr>
                </a:solidFill>
              </a:rPr>
              <a:t>za psihologijo</a:t>
            </a:r>
          </a:p>
          <a:p>
            <a:r>
              <a:rPr lang="sl-SI" sz="2000" dirty="0" smtClean="0">
                <a:solidFill>
                  <a:schemeClr val="bg1">
                    <a:lumMod val="50000"/>
                  </a:schemeClr>
                </a:solidFill>
              </a:rPr>
              <a:t>Filozofska fakulteta, Univerza </a:t>
            </a:r>
            <a:r>
              <a:rPr lang="sl-SI" sz="2000" dirty="0">
                <a:solidFill>
                  <a:schemeClr val="bg1">
                    <a:lumMod val="50000"/>
                  </a:schemeClr>
                </a:solidFill>
              </a:rPr>
              <a:t>v </a:t>
            </a:r>
            <a:r>
              <a:rPr lang="sl-SI" sz="2000" dirty="0" smtClean="0">
                <a:solidFill>
                  <a:schemeClr val="bg1">
                    <a:lumMod val="50000"/>
                  </a:schemeClr>
                </a:solidFill>
              </a:rPr>
              <a:t>Ljubljani</a:t>
            </a:r>
          </a:p>
          <a:p>
            <a:r>
              <a:rPr lang="sl-SI" sz="3200" dirty="0" err="1">
                <a:solidFill>
                  <a:schemeClr val="tx1"/>
                </a:solidFill>
              </a:rPr>
              <a:t>tine.bucik@ff.uni</a:t>
            </a:r>
            <a:r>
              <a:rPr lang="sl-SI" sz="3200" dirty="0">
                <a:solidFill>
                  <a:schemeClr val="tx1"/>
                </a:solidFill>
              </a:rPr>
              <a:t>-</a:t>
            </a:r>
            <a:r>
              <a:rPr lang="sl-SI" sz="3200" dirty="0" err="1">
                <a:solidFill>
                  <a:schemeClr val="tx1"/>
                </a:solidFill>
              </a:rPr>
              <a:t>lj.si</a:t>
            </a:r>
            <a:endParaRPr lang="sl-SI" sz="3200" dirty="0">
              <a:solidFill>
                <a:schemeClr val="tx1"/>
              </a:solidFill>
            </a:endParaRPr>
          </a:p>
          <a:p>
            <a:endParaRPr lang="sl-SI" dirty="0">
              <a:solidFill>
                <a:schemeClr val="tx1"/>
              </a:solidFill>
            </a:endParaRPr>
          </a:p>
          <a:p>
            <a:endParaRPr lang="sl-SI" dirty="0">
              <a:solidFill>
                <a:schemeClr val="tx1"/>
              </a:solidFill>
            </a:endParaRPr>
          </a:p>
        </p:txBody>
      </p:sp>
      <p:sp>
        <p:nvSpPr>
          <p:cNvPr id="4" name="Podnaslov 2"/>
          <p:cNvSpPr txBox="1">
            <a:spLocks/>
          </p:cNvSpPr>
          <p:nvPr/>
        </p:nvSpPr>
        <p:spPr>
          <a:xfrm>
            <a:off x="1391069" y="2420888"/>
            <a:ext cx="6400800" cy="139256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sv-SE" sz="3600" b="1" i="1" dirty="0">
                <a:solidFill>
                  <a:schemeClr val="tx1"/>
                </a:solidFill>
              </a:rPr>
              <a:t>Splošna matura na Slovenskem: </a:t>
            </a:r>
            <a:r>
              <a:rPr lang="sv-SE" sz="2400" b="1" i="1" dirty="0">
                <a:solidFill>
                  <a:schemeClr val="tx1"/>
                </a:solidFill>
              </a:rPr>
              <a:t>včeraj,</a:t>
            </a:r>
            <a:r>
              <a:rPr lang="sv-SE" sz="3600" b="1" i="1" dirty="0">
                <a:solidFill>
                  <a:schemeClr val="tx1"/>
                </a:solidFill>
              </a:rPr>
              <a:t> danes, </a:t>
            </a:r>
            <a:r>
              <a:rPr lang="sv-SE" sz="4400" b="1" i="1" dirty="0" smtClean="0">
                <a:solidFill>
                  <a:schemeClr val="tx1"/>
                </a:solidFill>
              </a:rPr>
              <a:t>jutri</a:t>
            </a:r>
            <a:endParaRPr lang="sl-SI" sz="4400" dirty="0" smtClean="0">
              <a:solidFill>
                <a:schemeClr val="tx1"/>
              </a:solidFill>
            </a:endParaRPr>
          </a:p>
        </p:txBody>
      </p:sp>
    </p:spTree>
    <p:extLst>
      <p:ext uri="{BB962C8B-B14F-4D97-AF65-F5344CB8AC3E}">
        <p14:creationId xmlns:p14="http://schemas.microsoft.com/office/powerpoint/2010/main" val="10620126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grada vsebine 2"/>
          <p:cNvSpPr>
            <a:spLocks noGrp="1"/>
          </p:cNvSpPr>
          <p:nvPr>
            <p:ph idx="1"/>
          </p:nvPr>
        </p:nvSpPr>
        <p:spPr>
          <a:xfrm>
            <a:off x="467544" y="908720"/>
            <a:ext cx="8229600" cy="4525963"/>
          </a:xfrm>
        </p:spPr>
        <p:txBody>
          <a:bodyPr/>
          <a:lstStyle/>
          <a:p>
            <a:r>
              <a:rPr lang="sl-SI" dirty="0" smtClean="0">
                <a:solidFill>
                  <a:schemeClr val="bg1">
                    <a:lumMod val="75000"/>
                  </a:schemeClr>
                </a:solidFill>
              </a:rPr>
              <a:t>Doslej ni nihče nič spraševal </a:t>
            </a:r>
          </a:p>
          <a:p>
            <a:pPr lvl="1"/>
            <a:r>
              <a:rPr lang="sl-SI" dirty="0" smtClean="0">
                <a:solidFill>
                  <a:schemeClr val="bg1">
                    <a:lumMod val="75000"/>
                  </a:schemeClr>
                </a:solidFill>
              </a:rPr>
              <a:t>ne univerz, </a:t>
            </a:r>
          </a:p>
          <a:p>
            <a:pPr lvl="1"/>
            <a:r>
              <a:rPr lang="sl-SI" dirty="0" smtClean="0">
                <a:solidFill>
                  <a:schemeClr val="bg1">
                    <a:lumMod val="75000"/>
                  </a:schemeClr>
                </a:solidFill>
              </a:rPr>
              <a:t>ne predmetnih komisij ne </a:t>
            </a:r>
          </a:p>
          <a:p>
            <a:pPr lvl="1"/>
            <a:r>
              <a:rPr lang="sl-SI" dirty="0" smtClean="0">
                <a:solidFill>
                  <a:schemeClr val="bg1">
                    <a:lumMod val="75000"/>
                  </a:schemeClr>
                </a:solidFill>
              </a:rPr>
              <a:t>učiteljev na šolah glede predlogov sprememb. </a:t>
            </a:r>
          </a:p>
          <a:p>
            <a:pPr marL="457200" lvl="1" indent="0">
              <a:buNone/>
            </a:pPr>
            <a:endParaRPr lang="sl-SI" dirty="0" smtClean="0">
              <a:solidFill>
                <a:schemeClr val="bg1">
                  <a:lumMod val="75000"/>
                </a:schemeClr>
              </a:solidFill>
            </a:endParaRPr>
          </a:p>
          <a:p>
            <a:r>
              <a:rPr lang="sl-SI" dirty="0" smtClean="0">
                <a:solidFill>
                  <a:schemeClr val="bg1">
                    <a:lumMod val="75000"/>
                  </a:schemeClr>
                </a:solidFill>
              </a:rPr>
              <a:t>V današnjem strokovnem posvetu so skupine A-D posledica ponujenih sprememb in ne njihov vzrok</a:t>
            </a:r>
          </a:p>
          <a:p>
            <a:endParaRPr lang="sl-SI" dirty="0" smtClean="0">
              <a:solidFill>
                <a:schemeClr val="bg1">
                  <a:lumMod val="75000"/>
                </a:schemeClr>
              </a:solidFill>
            </a:endParaRPr>
          </a:p>
          <a:p>
            <a:r>
              <a:rPr lang="sl-SI" dirty="0" smtClean="0">
                <a:solidFill>
                  <a:schemeClr val="bg1">
                    <a:lumMod val="75000"/>
                  </a:schemeClr>
                </a:solidFill>
              </a:rPr>
              <a:t>Razprava že dolgo odprta, a povsem neformalna</a:t>
            </a:r>
            <a:endParaRPr lang="sl-SI" dirty="0">
              <a:solidFill>
                <a:schemeClr val="bg1">
                  <a:lumMod val="75000"/>
                </a:schemeClr>
              </a:solidFill>
            </a:endParaRPr>
          </a:p>
        </p:txBody>
      </p:sp>
    </p:spTree>
    <p:extLst>
      <p:ext uri="{BB962C8B-B14F-4D97-AF65-F5344CB8AC3E}">
        <p14:creationId xmlns:p14="http://schemas.microsoft.com/office/powerpoint/2010/main" val="487445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4638"/>
            <a:ext cx="8229600" cy="922114"/>
          </a:xfrm>
        </p:spPr>
        <p:txBody>
          <a:bodyPr/>
          <a:lstStyle/>
          <a:p>
            <a:r>
              <a:rPr lang="sl-SI" sz="3200" dirty="0"/>
              <a:t>Slovenska SM je stara že </a:t>
            </a:r>
            <a:r>
              <a:rPr lang="sl-SI" sz="3200" dirty="0" smtClean="0"/>
              <a:t>18 </a:t>
            </a:r>
            <a:r>
              <a:rPr lang="sl-SI" sz="3200" dirty="0"/>
              <a:t>let. </a:t>
            </a:r>
            <a:r>
              <a:rPr lang="sl-SI" sz="2400" dirty="0" smtClean="0"/>
              <a:t>Trenutno:</a:t>
            </a:r>
            <a:r>
              <a:rPr lang="sl-SI" dirty="0" smtClean="0"/>
              <a:t> </a:t>
            </a:r>
            <a:endParaRPr lang="en-GB" dirty="0"/>
          </a:p>
        </p:txBody>
      </p:sp>
      <p:sp>
        <p:nvSpPr>
          <p:cNvPr id="7171" name="Rectangle 3"/>
          <p:cNvSpPr>
            <a:spLocks noGrp="1" noChangeArrowheads="1"/>
          </p:cNvSpPr>
          <p:nvPr>
            <p:ph type="body" idx="1"/>
          </p:nvPr>
        </p:nvSpPr>
        <p:spPr>
          <a:xfrm>
            <a:off x="167283" y="1412776"/>
            <a:ext cx="8964488" cy="5112568"/>
          </a:xfrm>
        </p:spPr>
        <p:txBody>
          <a:bodyPr/>
          <a:lstStyle/>
          <a:p>
            <a:pPr>
              <a:lnSpc>
                <a:spcPct val="80000"/>
              </a:lnSpc>
              <a:spcBef>
                <a:spcPct val="45000"/>
              </a:spcBef>
              <a:spcAft>
                <a:spcPts val="600"/>
              </a:spcAft>
            </a:pPr>
            <a:r>
              <a:rPr lang="sl-SI" sz="2000" dirty="0"/>
              <a:t>SM je </a:t>
            </a:r>
            <a:r>
              <a:rPr lang="sl-SI" sz="2000" b="1" dirty="0"/>
              <a:t>državni</a:t>
            </a:r>
            <a:r>
              <a:rPr lang="sl-SI" sz="2000" dirty="0"/>
              <a:t> izpit</a:t>
            </a:r>
            <a:r>
              <a:rPr lang="sl-SI" sz="1200" dirty="0"/>
              <a:t> </a:t>
            </a:r>
            <a:r>
              <a:rPr lang="sl-SI" sz="1200" dirty="0">
                <a:solidFill>
                  <a:schemeClr val="bg1">
                    <a:lumMod val="50000"/>
                  </a:schemeClr>
                </a:solidFill>
              </a:rPr>
              <a:t>(pod enakimi pogoji, hkrati, po enakih postopkih in pravilih, v skladu z enakimi </a:t>
            </a:r>
            <a:r>
              <a:rPr lang="sl-SI" sz="1200" dirty="0" err="1">
                <a:solidFill>
                  <a:schemeClr val="bg1">
                    <a:lumMod val="50000"/>
                  </a:schemeClr>
                </a:solidFill>
              </a:rPr>
              <a:t>oc</a:t>
            </a:r>
            <a:r>
              <a:rPr lang="sl-SI" sz="1200" dirty="0">
                <a:solidFill>
                  <a:schemeClr val="bg1">
                    <a:lumMod val="50000"/>
                  </a:schemeClr>
                </a:solidFill>
              </a:rPr>
              <a:t>. merili)</a:t>
            </a:r>
            <a:r>
              <a:rPr lang="sl-SI" sz="1400" dirty="0"/>
              <a:t>,</a:t>
            </a:r>
          </a:p>
          <a:p>
            <a:pPr>
              <a:lnSpc>
                <a:spcPct val="80000"/>
              </a:lnSpc>
              <a:spcBef>
                <a:spcPct val="45000"/>
              </a:spcBef>
              <a:spcAft>
                <a:spcPts val="600"/>
              </a:spcAft>
            </a:pPr>
            <a:r>
              <a:rPr lang="sl-SI" sz="2000" dirty="0"/>
              <a:t>SM je </a:t>
            </a:r>
            <a:r>
              <a:rPr lang="sl-SI" sz="2000" b="1" dirty="0"/>
              <a:t>končni</a:t>
            </a:r>
            <a:r>
              <a:rPr lang="sl-SI" sz="2000" dirty="0"/>
              <a:t> izpit za pridobitev srednje izobrazbe </a:t>
            </a:r>
            <a:r>
              <a:rPr lang="sl-SI" sz="1200" dirty="0">
                <a:solidFill>
                  <a:schemeClr val="bg1">
                    <a:lumMod val="50000"/>
                  </a:schemeClr>
                </a:solidFill>
              </a:rPr>
              <a:t>(dokažem, da dosegam standarde znanja, ki so določeni s cilji g. programa -&gt; pridobim srednjo izobrazbo)</a:t>
            </a:r>
            <a:r>
              <a:rPr lang="sl-SI" sz="1400" dirty="0"/>
              <a:t>,</a:t>
            </a:r>
          </a:p>
          <a:p>
            <a:pPr>
              <a:lnSpc>
                <a:spcPct val="80000"/>
              </a:lnSpc>
              <a:spcBef>
                <a:spcPct val="45000"/>
              </a:spcBef>
              <a:spcAft>
                <a:spcPts val="600"/>
              </a:spcAft>
            </a:pPr>
            <a:r>
              <a:rPr lang="sl-SI" sz="2000" dirty="0"/>
              <a:t>SM je preizkus usposobljenosti kandidatov za </a:t>
            </a:r>
            <a:r>
              <a:rPr lang="sl-SI" sz="2000" b="1" dirty="0"/>
              <a:t>UN študij</a:t>
            </a:r>
            <a:r>
              <a:rPr lang="sl-SI" sz="2000" dirty="0">
                <a:solidFill>
                  <a:schemeClr val="bg1">
                    <a:lumMod val="50000"/>
                  </a:schemeClr>
                </a:solidFill>
              </a:rPr>
              <a:t> </a:t>
            </a:r>
            <a:r>
              <a:rPr lang="sl-SI" sz="1200" dirty="0">
                <a:solidFill>
                  <a:schemeClr val="bg1">
                    <a:lumMod val="50000"/>
                  </a:schemeClr>
                </a:solidFill>
              </a:rPr>
              <a:t>(je splošni pogoj za vpis na U in zadostni pogoj za vpis v študij, kjer vpis ni omejen)</a:t>
            </a:r>
            <a:r>
              <a:rPr lang="sl-SI" sz="1400" dirty="0"/>
              <a:t>,</a:t>
            </a:r>
          </a:p>
          <a:p>
            <a:pPr>
              <a:lnSpc>
                <a:spcPct val="80000"/>
              </a:lnSpc>
              <a:spcBef>
                <a:spcPct val="45000"/>
              </a:spcBef>
              <a:spcAft>
                <a:spcPts val="600"/>
              </a:spcAft>
            </a:pPr>
            <a:r>
              <a:rPr lang="sl-SI" sz="2000" dirty="0"/>
              <a:t>SM je izpit s poudarkom na </a:t>
            </a:r>
            <a:r>
              <a:rPr lang="sl-SI" sz="2000" b="1" dirty="0"/>
              <a:t>temeljnem</a:t>
            </a:r>
            <a:r>
              <a:rPr lang="sl-SI" sz="2000" dirty="0"/>
              <a:t> znanju</a:t>
            </a:r>
            <a:r>
              <a:rPr lang="sl-SI" sz="1800" dirty="0"/>
              <a:t>,</a:t>
            </a:r>
          </a:p>
          <a:p>
            <a:pPr>
              <a:lnSpc>
                <a:spcPct val="80000"/>
              </a:lnSpc>
              <a:spcBef>
                <a:spcPct val="45000"/>
              </a:spcBef>
              <a:spcAft>
                <a:spcPts val="600"/>
              </a:spcAft>
            </a:pPr>
            <a:r>
              <a:rPr lang="sl-SI" sz="2000" dirty="0" smtClean="0"/>
              <a:t> </a:t>
            </a:r>
            <a:r>
              <a:rPr lang="sl-SI" sz="1200" dirty="0" smtClean="0">
                <a:solidFill>
                  <a:schemeClr val="bg1">
                    <a:lumMod val="50000"/>
                  </a:schemeClr>
                </a:solidFill>
              </a:rPr>
              <a:t>po </a:t>
            </a:r>
            <a:r>
              <a:rPr lang="sl-SI" sz="1200" dirty="0">
                <a:solidFill>
                  <a:schemeClr val="bg1">
                    <a:lumMod val="50000"/>
                  </a:schemeClr>
                </a:solidFill>
              </a:rPr>
              <a:t>številu maturitetnih izpitov in po strukturi je </a:t>
            </a:r>
            <a:r>
              <a:rPr lang="sl-SI" sz="2000" dirty="0"/>
              <a:t>SM </a:t>
            </a:r>
            <a:r>
              <a:rPr lang="sl-SI" sz="2000" b="1" dirty="0"/>
              <a:t>primerljiva</a:t>
            </a:r>
            <a:r>
              <a:rPr lang="sl-SI" sz="2000" dirty="0"/>
              <a:t> z maturami drugih evropskih držav,</a:t>
            </a:r>
          </a:p>
          <a:p>
            <a:pPr>
              <a:lnSpc>
                <a:spcPct val="80000"/>
              </a:lnSpc>
              <a:spcBef>
                <a:spcPct val="45000"/>
              </a:spcBef>
              <a:spcAft>
                <a:spcPts val="600"/>
              </a:spcAft>
            </a:pPr>
            <a:r>
              <a:rPr lang="sl-SI" sz="2000" b="1" dirty="0"/>
              <a:t>obvezni</a:t>
            </a:r>
            <a:r>
              <a:rPr lang="sl-SI" sz="2000" dirty="0"/>
              <a:t> predmeti zagotavljajo temeljno </a:t>
            </a:r>
            <a:r>
              <a:rPr lang="sl-SI" sz="2000" dirty="0" smtClean="0"/>
              <a:t>splošno znanje </a:t>
            </a:r>
            <a:r>
              <a:rPr lang="sl-SI" sz="2000" dirty="0"/>
              <a:t>maturantov </a:t>
            </a:r>
            <a:r>
              <a:rPr lang="sl-SI" sz="1200" dirty="0">
                <a:solidFill>
                  <a:schemeClr val="bg1">
                    <a:lumMod val="50000"/>
                  </a:schemeClr>
                </a:solidFill>
              </a:rPr>
              <a:t>(ni alternative v alternaciji MA/TJ)</a:t>
            </a:r>
            <a:r>
              <a:rPr lang="sl-SI" sz="1400" dirty="0"/>
              <a:t>,</a:t>
            </a:r>
          </a:p>
          <a:p>
            <a:pPr>
              <a:lnSpc>
                <a:spcPct val="80000"/>
              </a:lnSpc>
              <a:spcBef>
                <a:spcPct val="45000"/>
              </a:spcBef>
              <a:spcAft>
                <a:spcPts val="600"/>
              </a:spcAft>
            </a:pPr>
            <a:r>
              <a:rPr lang="sl-SI" sz="2000" b="1" dirty="0"/>
              <a:t>izbirna</a:t>
            </a:r>
            <a:r>
              <a:rPr lang="sl-SI" sz="2000" dirty="0"/>
              <a:t> predmeta omogočata </a:t>
            </a:r>
            <a:r>
              <a:rPr lang="sl-SI" sz="1200" dirty="0">
                <a:solidFill>
                  <a:schemeClr val="bg1">
                    <a:lumMod val="50000"/>
                  </a:schemeClr>
                </a:solidFill>
              </a:rPr>
              <a:t>vsem, da se izkažejo na področjih, ki najbolj ustrezajo njihovim</a:t>
            </a:r>
            <a:r>
              <a:rPr lang="sl-SI" sz="1800" dirty="0">
                <a:solidFill>
                  <a:schemeClr val="bg1">
                    <a:lumMod val="50000"/>
                  </a:schemeClr>
                </a:solidFill>
              </a:rPr>
              <a:t> </a:t>
            </a:r>
            <a:r>
              <a:rPr lang="sl-SI" sz="2000" dirty="0"/>
              <a:t>sposobnostim in zanimanjem</a:t>
            </a:r>
            <a:r>
              <a:rPr lang="sl-SI" sz="1800" dirty="0"/>
              <a:t>,</a:t>
            </a:r>
          </a:p>
          <a:p>
            <a:pPr>
              <a:lnSpc>
                <a:spcPct val="80000"/>
              </a:lnSpc>
              <a:spcBef>
                <a:spcPct val="45000"/>
              </a:spcBef>
              <a:spcAft>
                <a:spcPts val="600"/>
              </a:spcAft>
            </a:pPr>
            <a:r>
              <a:rPr lang="sl-SI" sz="2000" b="1" dirty="0"/>
              <a:t>notranje ocenjevanje</a:t>
            </a:r>
            <a:r>
              <a:rPr lang="sl-SI" sz="2000" dirty="0"/>
              <a:t> </a:t>
            </a:r>
            <a:r>
              <a:rPr lang="sl-SI" sz="1400" dirty="0">
                <a:solidFill>
                  <a:schemeClr val="bg1">
                    <a:lumMod val="50000"/>
                  </a:schemeClr>
                </a:solidFill>
              </a:rPr>
              <a:t>(</a:t>
            </a:r>
            <a:r>
              <a:rPr lang="sl-SI" sz="1200" dirty="0">
                <a:solidFill>
                  <a:schemeClr val="bg1">
                    <a:lumMod val="50000"/>
                  </a:schemeClr>
                </a:solidFill>
              </a:rPr>
              <a:t>v ustreznem %) omogoča, da pridejo pri končni oceni izpita do izraza tudi kvalitete kandidatov, ki so merljive le na podlagi </a:t>
            </a:r>
            <a:r>
              <a:rPr lang="sl-SI" sz="2000" b="1" dirty="0"/>
              <a:t>dolgotrajnejšega</a:t>
            </a:r>
            <a:r>
              <a:rPr lang="sl-SI" sz="2000" dirty="0"/>
              <a:t> osebnega stika med učitelji in kandidati,</a:t>
            </a:r>
          </a:p>
          <a:p>
            <a:pPr>
              <a:lnSpc>
                <a:spcPct val="80000"/>
              </a:lnSpc>
              <a:spcBef>
                <a:spcPct val="45000"/>
              </a:spcBef>
              <a:spcAft>
                <a:spcPts val="600"/>
              </a:spcAft>
            </a:pPr>
            <a:r>
              <a:rPr lang="sl-SI" sz="2000" dirty="0" smtClean="0"/>
              <a:t> </a:t>
            </a:r>
            <a:r>
              <a:rPr lang="sl-SI" sz="1200" dirty="0" smtClean="0">
                <a:solidFill>
                  <a:schemeClr val="bg1">
                    <a:lumMod val="50000"/>
                  </a:schemeClr>
                </a:solidFill>
              </a:rPr>
              <a:t>opravljanje</a:t>
            </a:r>
            <a:r>
              <a:rPr lang="sl-SI" sz="1800" dirty="0" smtClean="0">
                <a:solidFill>
                  <a:schemeClr val="bg1">
                    <a:lumMod val="50000"/>
                  </a:schemeClr>
                </a:solidFill>
              </a:rPr>
              <a:t> </a:t>
            </a:r>
            <a:r>
              <a:rPr lang="sl-SI" sz="1800" dirty="0"/>
              <a:t>SM na </a:t>
            </a:r>
            <a:r>
              <a:rPr lang="sl-SI" sz="2000" dirty="0"/>
              <a:t>dveh ravneh </a:t>
            </a:r>
            <a:r>
              <a:rPr lang="sl-SI" sz="1200" dirty="0">
                <a:solidFill>
                  <a:schemeClr val="bg1">
                    <a:lumMod val="50000"/>
                  </a:schemeClr>
                </a:solidFill>
              </a:rPr>
              <a:t>daje možnost bolj sposobnim in motiviranim maturantom, da še </a:t>
            </a:r>
            <a:r>
              <a:rPr lang="sl-SI" sz="2000" dirty="0"/>
              <a:t>posebej izkažejo </a:t>
            </a:r>
            <a:r>
              <a:rPr lang="sl-SI" sz="2000" b="1" dirty="0"/>
              <a:t>poglobljeno</a:t>
            </a:r>
            <a:r>
              <a:rPr lang="sl-SI" sz="2000" dirty="0"/>
              <a:t> znanje</a:t>
            </a:r>
            <a:r>
              <a:rPr lang="sl-SI" sz="1800" dirty="0"/>
              <a:t>.</a:t>
            </a:r>
            <a:endParaRPr lang="en-GB" sz="1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sl-SI" sz="3200"/>
              <a:t>Cilji/učinki, ki jih skuša uveljaviti SM:</a:t>
            </a:r>
            <a:r>
              <a:rPr lang="sl-SI"/>
              <a:t> </a:t>
            </a:r>
            <a:endParaRPr lang="en-GB"/>
          </a:p>
        </p:txBody>
      </p:sp>
      <p:sp>
        <p:nvSpPr>
          <p:cNvPr id="8195" name="Rectangle 3"/>
          <p:cNvSpPr>
            <a:spLocks noGrp="1" noChangeArrowheads="1"/>
          </p:cNvSpPr>
          <p:nvPr>
            <p:ph type="body" idx="1"/>
          </p:nvPr>
        </p:nvSpPr>
        <p:spPr>
          <a:xfrm>
            <a:off x="179388" y="1340768"/>
            <a:ext cx="8785225" cy="5183857"/>
          </a:xfrm>
        </p:spPr>
        <p:txBody>
          <a:bodyPr/>
          <a:lstStyle/>
          <a:p>
            <a:pPr>
              <a:lnSpc>
                <a:spcPct val="90000"/>
              </a:lnSpc>
              <a:spcBef>
                <a:spcPct val="25000"/>
              </a:spcBef>
              <a:spcAft>
                <a:spcPts val="600"/>
              </a:spcAft>
            </a:pPr>
            <a:r>
              <a:rPr lang="sl-SI" sz="2000" dirty="0"/>
              <a:t>vpliva na kakovost in </a:t>
            </a:r>
            <a:r>
              <a:rPr lang="sl-SI" sz="2000" b="1" dirty="0"/>
              <a:t>učinkovitost g. izobraževanja</a:t>
            </a:r>
            <a:r>
              <a:rPr lang="sl-SI" sz="2000" dirty="0"/>
              <a:t>, </a:t>
            </a:r>
            <a:endParaRPr lang="sl-SI" sz="2000" dirty="0" smtClean="0"/>
          </a:p>
          <a:p>
            <a:pPr lvl="1">
              <a:lnSpc>
                <a:spcPct val="90000"/>
              </a:lnSpc>
              <a:spcBef>
                <a:spcPct val="25000"/>
              </a:spcBef>
              <a:spcAft>
                <a:spcPts val="1200"/>
              </a:spcAft>
            </a:pPr>
            <a:r>
              <a:rPr lang="sl-SI" sz="1200" dirty="0" smtClean="0">
                <a:solidFill>
                  <a:schemeClr val="bg1">
                    <a:lumMod val="50000"/>
                  </a:schemeClr>
                </a:solidFill>
              </a:rPr>
              <a:t>skuša </a:t>
            </a:r>
            <a:r>
              <a:rPr lang="sl-SI" sz="1200" dirty="0">
                <a:solidFill>
                  <a:schemeClr val="bg1">
                    <a:lumMod val="50000"/>
                  </a:schemeClr>
                </a:solidFill>
              </a:rPr>
              <a:t>spodbujati dijake/učitelje/šole k večji učinkovitosti pouka ter višje kakovosti znanja; vpliva naj povratno na kakovost poučevanja in učenja v g</a:t>
            </a:r>
            <a:r>
              <a:rPr lang="sl-SI" sz="1200" dirty="0" smtClean="0">
                <a:solidFill>
                  <a:schemeClr val="bg1">
                    <a:lumMod val="50000"/>
                  </a:schemeClr>
                </a:solidFill>
              </a:rPr>
              <a:t>.</a:t>
            </a:r>
            <a:endParaRPr lang="sl-SI" sz="1200" dirty="0"/>
          </a:p>
          <a:p>
            <a:pPr>
              <a:lnSpc>
                <a:spcPct val="90000"/>
              </a:lnSpc>
              <a:spcBef>
                <a:spcPct val="25000"/>
              </a:spcBef>
              <a:spcAft>
                <a:spcPts val="600"/>
              </a:spcAft>
            </a:pPr>
            <a:r>
              <a:rPr lang="sl-SI" sz="2000" dirty="0"/>
              <a:t>vpliva na </a:t>
            </a:r>
            <a:r>
              <a:rPr lang="sl-SI" sz="2000" b="1" dirty="0"/>
              <a:t>kakovost ocenjevanja</a:t>
            </a:r>
            <a:r>
              <a:rPr lang="sl-SI" sz="2000" dirty="0"/>
              <a:t>; </a:t>
            </a:r>
            <a:endParaRPr lang="sl-SI" sz="2000" dirty="0" smtClean="0"/>
          </a:p>
          <a:p>
            <a:pPr lvl="1">
              <a:lnSpc>
                <a:spcPct val="90000"/>
              </a:lnSpc>
              <a:spcBef>
                <a:spcPct val="25000"/>
              </a:spcBef>
              <a:spcAft>
                <a:spcPts val="1200"/>
              </a:spcAft>
            </a:pPr>
            <a:r>
              <a:rPr lang="sl-SI" sz="1200" dirty="0" smtClean="0">
                <a:solidFill>
                  <a:schemeClr val="bg1">
                    <a:lumMod val="50000"/>
                  </a:schemeClr>
                </a:solidFill>
              </a:rPr>
              <a:t>s </a:t>
            </a:r>
            <a:r>
              <a:rPr lang="sl-SI" sz="1200" dirty="0">
                <a:solidFill>
                  <a:schemeClr val="bg1">
                    <a:lumMod val="50000"/>
                  </a:schemeClr>
                </a:solidFill>
              </a:rPr>
              <a:t>postopki in pravili INT in EXT ocenjevanja (nepristranskost in objektivnost), spodbuja splošni dvig kakovosti preverjanja/ocenjevanja v g. in dvig izpitne </a:t>
            </a:r>
            <a:r>
              <a:rPr lang="sl-SI" sz="1200" dirty="0" smtClean="0">
                <a:solidFill>
                  <a:schemeClr val="bg1">
                    <a:lumMod val="50000"/>
                  </a:schemeClr>
                </a:solidFill>
              </a:rPr>
              <a:t>kulture</a:t>
            </a:r>
            <a:endParaRPr lang="sl-SI" sz="2000" dirty="0"/>
          </a:p>
          <a:p>
            <a:pPr>
              <a:lnSpc>
                <a:spcPct val="90000"/>
              </a:lnSpc>
              <a:spcBef>
                <a:spcPct val="25000"/>
              </a:spcBef>
              <a:spcAft>
                <a:spcPts val="600"/>
              </a:spcAft>
            </a:pPr>
            <a:r>
              <a:rPr lang="sl-SI" sz="2000" dirty="0" err="1"/>
              <a:t>vzpodbuja</a:t>
            </a:r>
            <a:r>
              <a:rPr lang="sl-SI" sz="2000" dirty="0"/>
              <a:t> </a:t>
            </a:r>
            <a:r>
              <a:rPr lang="sl-SI" sz="2000" b="1" dirty="0"/>
              <a:t>sodelovanje med SŠ in UN</a:t>
            </a:r>
            <a:r>
              <a:rPr lang="sl-SI" sz="2000" dirty="0"/>
              <a:t> </a:t>
            </a:r>
          </a:p>
          <a:p>
            <a:pPr lvl="1">
              <a:lnSpc>
                <a:spcPct val="90000"/>
              </a:lnSpc>
              <a:spcBef>
                <a:spcPct val="25000"/>
              </a:spcBef>
              <a:spcAft>
                <a:spcPts val="1200"/>
              </a:spcAft>
            </a:pPr>
            <a:r>
              <a:rPr lang="sl-SI" sz="1200" dirty="0" smtClean="0">
                <a:solidFill>
                  <a:schemeClr val="bg1">
                    <a:lumMod val="50000"/>
                  </a:schemeClr>
                </a:solidFill>
              </a:rPr>
              <a:t>(</a:t>
            </a:r>
            <a:r>
              <a:rPr lang="sl-SI" sz="1200" dirty="0">
                <a:solidFill>
                  <a:schemeClr val="bg1">
                    <a:lumMod val="50000"/>
                  </a:schemeClr>
                </a:solidFill>
              </a:rPr>
              <a:t>interes obeh za boljšo usposobljenost kandidatov za študij; tudi sodelovanje UN in SŠ učiteljev v maturitetnih organih pri razvoju vsebine SM in pri dvigu kakovosti ocenjevanja</a:t>
            </a:r>
            <a:r>
              <a:rPr lang="sl-SI" sz="1200" dirty="0" smtClean="0">
                <a:solidFill>
                  <a:schemeClr val="bg1">
                    <a:lumMod val="50000"/>
                  </a:schemeClr>
                </a:solidFill>
              </a:rPr>
              <a:t>)</a:t>
            </a:r>
            <a:endParaRPr lang="sl-SI" sz="2000" dirty="0">
              <a:solidFill>
                <a:schemeClr val="bg1">
                  <a:lumMod val="50000"/>
                </a:schemeClr>
              </a:solidFill>
            </a:endParaRPr>
          </a:p>
          <a:p>
            <a:pPr>
              <a:lnSpc>
                <a:spcPct val="90000"/>
              </a:lnSpc>
              <a:spcBef>
                <a:spcPct val="25000"/>
              </a:spcBef>
              <a:spcAft>
                <a:spcPts val="600"/>
              </a:spcAft>
            </a:pPr>
            <a:r>
              <a:rPr lang="sl-SI" sz="2000" dirty="0"/>
              <a:t>zastopanost </a:t>
            </a:r>
            <a:r>
              <a:rPr lang="sl-SI" sz="2000" b="1" dirty="0"/>
              <a:t>predmetnih</a:t>
            </a:r>
            <a:r>
              <a:rPr lang="sl-SI" sz="2000" dirty="0"/>
              <a:t> področij, </a:t>
            </a:r>
            <a:endParaRPr lang="sl-SI" sz="2000" dirty="0" smtClean="0"/>
          </a:p>
          <a:p>
            <a:pPr lvl="1">
              <a:lnSpc>
                <a:spcPct val="90000"/>
              </a:lnSpc>
              <a:spcBef>
                <a:spcPct val="25000"/>
              </a:spcBef>
              <a:spcAft>
                <a:spcPts val="1200"/>
              </a:spcAft>
            </a:pPr>
            <a:r>
              <a:rPr lang="sl-SI" sz="1200" dirty="0" smtClean="0">
                <a:solidFill>
                  <a:schemeClr val="bg1">
                    <a:lumMod val="50000"/>
                  </a:schemeClr>
                </a:solidFill>
              </a:rPr>
              <a:t>saj </a:t>
            </a:r>
            <a:r>
              <a:rPr lang="sl-SI" sz="1200" dirty="0">
                <a:solidFill>
                  <a:schemeClr val="bg1">
                    <a:lumMod val="50000"/>
                  </a:schemeClr>
                </a:solidFill>
              </a:rPr>
              <a:t>se poleg splošnega ocenjuje tudi posebno znanje -&gt; podlaga za univerzitetni študij na posameznih področjih - jezikoslovje, humanistika, naravoslovje, družboslovje, tehnika in </a:t>
            </a:r>
            <a:r>
              <a:rPr lang="sl-SI" sz="1200" dirty="0" smtClean="0">
                <a:solidFill>
                  <a:schemeClr val="bg1">
                    <a:lumMod val="50000"/>
                  </a:schemeClr>
                </a:solidFill>
              </a:rPr>
              <a:t>umetnost</a:t>
            </a:r>
            <a:endParaRPr lang="sl-SI" sz="2000" dirty="0">
              <a:solidFill>
                <a:schemeClr val="bg1">
                  <a:lumMod val="50000"/>
                </a:schemeClr>
              </a:solidFill>
            </a:endParaRPr>
          </a:p>
          <a:p>
            <a:pPr>
              <a:lnSpc>
                <a:spcPct val="90000"/>
              </a:lnSpc>
              <a:spcBef>
                <a:spcPct val="25000"/>
              </a:spcBef>
              <a:spcAft>
                <a:spcPts val="600"/>
              </a:spcAft>
            </a:pPr>
            <a:r>
              <a:rPr lang="sl-SI" sz="2000" dirty="0" smtClean="0"/>
              <a:t>vse </a:t>
            </a:r>
            <a:r>
              <a:rPr lang="sl-SI" sz="2000" dirty="0"/>
              <a:t>pomembne vsebinske/strukturne spremembe </a:t>
            </a:r>
            <a:r>
              <a:rPr lang="sl-SI" sz="2000" dirty="0" smtClean="0"/>
              <a:t>se uveljavlja </a:t>
            </a:r>
            <a:r>
              <a:rPr lang="sl-SI" sz="2000" b="1" dirty="0"/>
              <a:t>s časovnim zamikom dveh let</a:t>
            </a:r>
            <a:r>
              <a:rPr lang="sl-SI" sz="2000" dirty="0"/>
              <a:t> </a:t>
            </a:r>
            <a:endParaRPr lang="sl-SI" sz="2000" dirty="0" smtClean="0"/>
          </a:p>
          <a:p>
            <a:pPr lvl="1">
              <a:lnSpc>
                <a:spcPct val="90000"/>
              </a:lnSpc>
              <a:spcBef>
                <a:spcPct val="25000"/>
              </a:spcBef>
              <a:spcAft>
                <a:spcPts val="1200"/>
              </a:spcAft>
            </a:pPr>
            <a:r>
              <a:rPr lang="sl-SI" sz="1200" dirty="0" smtClean="0">
                <a:solidFill>
                  <a:schemeClr val="bg1">
                    <a:lumMod val="50000"/>
                  </a:schemeClr>
                </a:solidFill>
              </a:rPr>
              <a:t>(</a:t>
            </a:r>
            <a:r>
              <a:rPr lang="sl-SI" sz="1200" dirty="0">
                <a:solidFill>
                  <a:schemeClr val="bg1">
                    <a:lumMod val="50000"/>
                  </a:schemeClr>
                </a:solidFill>
              </a:rPr>
              <a:t>pravočasno in premišljeno načrtovanje sprememb</a:t>
            </a:r>
            <a:r>
              <a:rPr lang="sl-SI" sz="1200" dirty="0" smtClean="0">
                <a:solidFill>
                  <a:schemeClr val="bg1">
                    <a:lumMod val="50000"/>
                  </a:schemeClr>
                </a:solidFill>
              </a:rPr>
              <a:t>) - </a:t>
            </a:r>
            <a:r>
              <a:rPr lang="sl-SI" sz="1200" dirty="0" smtClean="0">
                <a:solidFill>
                  <a:schemeClr val="bg1">
                    <a:lumMod val="50000"/>
                  </a:schemeClr>
                </a:solidFill>
              </a:rPr>
              <a:t>eno boljših – in izkaže se, pomembnih – idej</a:t>
            </a:r>
            <a:endParaRPr lang="en-GB" sz="1200" dirty="0">
              <a:solidFill>
                <a:schemeClr val="bg1">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sl-SI" sz="3200"/>
              <a:t>Kritike:</a:t>
            </a:r>
            <a:r>
              <a:rPr lang="sl-SI"/>
              <a:t> </a:t>
            </a:r>
            <a:endParaRPr lang="en-GB"/>
          </a:p>
        </p:txBody>
      </p:sp>
      <p:sp>
        <p:nvSpPr>
          <p:cNvPr id="9219" name="Rectangle 3"/>
          <p:cNvSpPr>
            <a:spLocks noGrp="1" noChangeArrowheads="1"/>
          </p:cNvSpPr>
          <p:nvPr>
            <p:ph type="body" idx="1"/>
          </p:nvPr>
        </p:nvSpPr>
        <p:spPr>
          <a:xfrm>
            <a:off x="323850" y="1600200"/>
            <a:ext cx="8640763" cy="4525963"/>
          </a:xfrm>
        </p:spPr>
        <p:txBody>
          <a:bodyPr/>
          <a:lstStyle/>
          <a:p>
            <a:pPr>
              <a:spcBef>
                <a:spcPct val="35000"/>
              </a:spcBef>
              <a:spcAft>
                <a:spcPct val="15000"/>
              </a:spcAft>
            </a:pPr>
            <a:r>
              <a:rPr lang="sl-SI" sz="2200" dirty="0"/>
              <a:t>»rep, ki maha s psom«</a:t>
            </a:r>
          </a:p>
          <a:p>
            <a:pPr>
              <a:spcBef>
                <a:spcPct val="35000"/>
              </a:spcBef>
              <a:spcAft>
                <a:spcPct val="15000"/>
              </a:spcAft>
            </a:pPr>
            <a:r>
              <a:rPr lang="sl-SI" sz="2200" dirty="0"/>
              <a:t>dogodek, ne proces</a:t>
            </a:r>
          </a:p>
          <a:p>
            <a:pPr>
              <a:spcBef>
                <a:spcPct val="35000"/>
              </a:spcBef>
              <a:spcAft>
                <a:spcPct val="15000"/>
              </a:spcAft>
            </a:pPr>
            <a:r>
              <a:rPr lang="sl-SI" sz="2200" dirty="0"/>
              <a:t>preverjanje le nekaterih komponent znanja </a:t>
            </a:r>
          </a:p>
          <a:p>
            <a:pPr>
              <a:spcBef>
                <a:spcPct val="35000"/>
              </a:spcBef>
              <a:spcAft>
                <a:spcPct val="15000"/>
              </a:spcAft>
            </a:pPr>
            <a:r>
              <a:rPr lang="sl-SI" sz="2200" dirty="0"/>
              <a:t>trajnost znanja je omejena</a:t>
            </a:r>
          </a:p>
          <a:p>
            <a:pPr>
              <a:spcBef>
                <a:spcPct val="35000"/>
              </a:spcBef>
              <a:spcAft>
                <a:spcPct val="15000"/>
              </a:spcAft>
            </a:pPr>
            <a:r>
              <a:rPr lang="sl-SI" sz="2200" dirty="0"/>
              <a:t>prevelika eksternost, zmanjševanje vloge in avtonomije učiteljev</a:t>
            </a:r>
          </a:p>
          <a:p>
            <a:pPr>
              <a:spcBef>
                <a:spcPct val="35000"/>
              </a:spcBef>
              <a:spcAft>
                <a:spcPct val="15000"/>
              </a:spcAft>
            </a:pPr>
            <a:r>
              <a:rPr lang="sl-SI" sz="2200" dirty="0"/>
              <a:t>drag in obremenjujoč proces (RIC, komisije, vojska ocenjevalcev / izvedencev, za dijake stresen </a:t>
            </a:r>
            <a:r>
              <a:rPr lang="sl-SI" sz="2200" dirty="0" smtClean="0"/>
              <a:t>postopek?! </a:t>
            </a:r>
            <a:r>
              <a:rPr lang="sl-SI" sz="2200" dirty="0"/>
              <a:t>(trajanje, dolgo čakanje na rezultate…), za učitelje zamuden postopek in zajedajoč v poletje</a:t>
            </a:r>
          </a:p>
          <a:p>
            <a:pPr>
              <a:spcBef>
                <a:spcPct val="35000"/>
              </a:spcBef>
              <a:spcAft>
                <a:spcPct val="15000"/>
              </a:spcAft>
            </a:pPr>
            <a:r>
              <a:rPr lang="sl-SI" sz="2200" dirty="0"/>
              <a:t>dvojna vloga: na eni strani služi certificiranju vsaj »zadostnega« gimnazijskega znanja, na drugi strani pa selekciji ob vpisu na univerzo</a:t>
            </a:r>
            <a:endParaRPr lang="en-GB" sz="22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229600" cy="562074"/>
          </a:xfrm>
        </p:spPr>
        <p:txBody>
          <a:bodyPr/>
          <a:lstStyle/>
          <a:p>
            <a:r>
              <a:rPr lang="sl-SI" sz="3200" dirty="0"/>
              <a:t>»Neprijetnosti«:</a:t>
            </a:r>
            <a:r>
              <a:rPr lang="sl-SI" dirty="0"/>
              <a:t> </a:t>
            </a:r>
            <a:endParaRPr lang="en-GB" dirty="0"/>
          </a:p>
        </p:txBody>
      </p:sp>
      <p:sp>
        <p:nvSpPr>
          <p:cNvPr id="10243" name="Rectangle 3"/>
          <p:cNvSpPr>
            <a:spLocks noGrp="1" noChangeArrowheads="1"/>
          </p:cNvSpPr>
          <p:nvPr>
            <p:ph type="body" idx="1"/>
          </p:nvPr>
        </p:nvSpPr>
        <p:spPr>
          <a:xfrm>
            <a:off x="457200" y="908720"/>
            <a:ext cx="8229600" cy="5217443"/>
          </a:xfrm>
        </p:spPr>
        <p:txBody>
          <a:bodyPr/>
          <a:lstStyle/>
          <a:p>
            <a:pPr marL="495300" indent="-495300">
              <a:spcAft>
                <a:spcPct val="35000"/>
              </a:spcAft>
            </a:pPr>
            <a:r>
              <a:rPr lang="sl-SI" dirty="0"/>
              <a:t>pritožbe fakultet z omejitvijo: »nekdo drug« izbira študente </a:t>
            </a:r>
            <a:endParaRPr lang="sl-SI" dirty="0" smtClean="0"/>
          </a:p>
          <a:p>
            <a:pPr marL="495300" indent="-495300">
              <a:spcAft>
                <a:spcPct val="35000"/>
              </a:spcAft>
            </a:pPr>
            <a:r>
              <a:rPr lang="sl-SI" dirty="0" smtClean="0"/>
              <a:t>med </a:t>
            </a:r>
            <a:r>
              <a:rPr lang="sl-SI" dirty="0"/>
              <a:t>študenti na </a:t>
            </a:r>
            <a:r>
              <a:rPr lang="sl-SI" dirty="0" smtClean="0"/>
              <a:t>fakultetah </a:t>
            </a:r>
            <a:r>
              <a:rPr lang="sl-SI" dirty="0"/>
              <a:t>z omejitvijo je več deklet </a:t>
            </a:r>
            <a:endParaRPr lang="sl-SI" dirty="0" smtClean="0"/>
          </a:p>
          <a:p>
            <a:pPr marL="495300" indent="-495300">
              <a:spcAft>
                <a:spcPct val="35000"/>
              </a:spcAft>
            </a:pPr>
            <a:endParaRPr lang="sl-SI" dirty="0" smtClean="0"/>
          </a:p>
          <a:p>
            <a:pPr marL="495300" indent="-495300">
              <a:spcAft>
                <a:spcPct val="35000"/>
              </a:spcAft>
            </a:pPr>
            <a:endParaRPr lang="sl-SI" dirty="0"/>
          </a:p>
          <a:p>
            <a:pPr marL="495300" indent="-495300">
              <a:spcAft>
                <a:spcPct val="35000"/>
              </a:spcAft>
            </a:pPr>
            <a:endParaRPr lang="sl-SI" dirty="0" smtClean="0"/>
          </a:p>
          <a:p>
            <a:pPr marL="495300" indent="-495300">
              <a:spcAft>
                <a:spcPct val="35000"/>
              </a:spcAft>
            </a:pPr>
            <a:endParaRPr lang="sl-SI" dirty="0"/>
          </a:p>
          <a:p>
            <a:pPr marL="495300" indent="-495300">
              <a:spcAft>
                <a:spcPct val="35000"/>
              </a:spcAft>
            </a:pPr>
            <a:endParaRPr lang="sl-SI" dirty="0" smtClean="0"/>
          </a:p>
          <a:p>
            <a:pPr marL="495300" indent="-495300">
              <a:spcBef>
                <a:spcPts val="1200"/>
              </a:spcBef>
              <a:spcAft>
                <a:spcPct val="35000"/>
              </a:spcAft>
            </a:pPr>
            <a:r>
              <a:rPr lang="sl-SI" sz="2000" i="1" dirty="0" smtClean="0"/>
              <a:t>„dijaki </a:t>
            </a:r>
            <a:r>
              <a:rPr lang="sl-SI" sz="2000" i="1" dirty="0"/>
              <a:t>nimajo ustreznega znanja o določenih vsebinah, ki bi jih na fakulteti najbolj potrebovali, pa jih niso izbirali med izbirnimi predmeti mature, fakultete pa so jih prej znale same preverjati s sprejemnimi </a:t>
            </a:r>
            <a:r>
              <a:rPr lang="sl-SI" sz="2000" i="1" dirty="0" smtClean="0"/>
              <a:t>izpiti“</a:t>
            </a:r>
            <a:r>
              <a:rPr lang="sl-SI" sz="2000" dirty="0" smtClean="0"/>
              <a:t> </a:t>
            </a:r>
            <a:r>
              <a:rPr lang="sl-SI" sz="2000" dirty="0"/>
              <a:t>(41. čl. ZVŠ</a:t>
            </a:r>
            <a:r>
              <a:rPr lang="sl-SI" sz="2000" dirty="0" smtClean="0"/>
              <a:t>?)</a:t>
            </a:r>
          </a:p>
          <a:p>
            <a:pPr marL="495300" indent="-495300">
              <a:spcBef>
                <a:spcPts val="1200"/>
              </a:spcBef>
              <a:spcAft>
                <a:spcPct val="35000"/>
              </a:spcAft>
            </a:pPr>
            <a:r>
              <a:rPr lang="sl-SI" sz="2000" dirty="0" smtClean="0"/>
              <a:t>Dijaki strokovnih šol težko na univerzo…</a:t>
            </a:r>
            <a:endParaRPr lang="en-GB" sz="2000" dirty="0"/>
          </a:p>
        </p:txBody>
      </p:sp>
      <p:pic>
        <p:nvPicPr>
          <p:cNvPr id="102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031408"/>
            <a:ext cx="466725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457200" y="274638"/>
            <a:ext cx="8229600" cy="634082"/>
          </a:xfrm>
        </p:spPr>
        <p:txBody>
          <a:bodyPr/>
          <a:lstStyle/>
          <a:p>
            <a:r>
              <a:rPr lang="sl-SI" dirty="0" smtClean="0"/>
              <a:t>Model je neuravnotežen…</a:t>
            </a:r>
            <a:endParaRPr lang="sl-SI" dirty="0"/>
          </a:p>
        </p:txBody>
      </p:sp>
      <p:pic>
        <p:nvPicPr>
          <p:cNvPr id="4" name="Slika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080" y="1052736"/>
            <a:ext cx="7740352" cy="5805264"/>
          </a:xfrm>
          <a:prstGeom prst="rect">
            <a:avLst/>
          </a:prstGeom>
        </p:spPr>
      </p:pic>
    </p:spTree>
    <p:extLst>
      <p:ext uri="{BB962C8B-B14F-4D97-AF65-F5344CB8AC3E}">
        <p14:creationId xmlns:p14="http://schemas.microsoft.com/office/powerpoint/2010/main" val="9910347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sl-SI" dirty="0"/>
              <a:t>Ali naj SM </a:t>
            </a:r>
            <a:r>
              <a:rPr lang="sl-SI" dirty="0" smtClean="0"/>
              <a:t>spremenimo/prilagodimo </a:t>
            </a:r>
            <a:r>
              <a:rPr lang="sl-SI" dirty="0"/>
              <a:t>novim časom in novim razmeram</a:t>
            </a:r>
            <a:r>
              <a:rPr lang="sl-SI" dirty="0" smtClean="0"/>
              <a:t>?</a:t>
            </a:r>
            <a:endParaRPr lang="en-GB" dirty="0"/>
          </a:p>
        </p:txBody>
      </p:sp>
      <p:sp>
        <p:nvSpPr>
          <p:cNvPr id="11267" name="Rectangle 3"/>
          <p:cNvSpPr>
            <a:spLocks noGrp="1" noChangeArrowheads="1"/>
          </p:cNvSpPr>
          <p:nvPr>
            <p:ph type="body" idx="1"/>
          </p:nvPr>
        </p:nvSpPr>
        <p:spPr>
          <a:xfrm>
            <a:off x="395536" y="1628800"/>
            <a:ext cx="8229600" cy="4741986"/>
          </a:xfrm>
        </p:spPr>
        <p:txBody>
          <a:bodyPr/>
          <a:lstStyle/>
          <a:p>
            <a:pPr>
              <a:spcAft>
                <a:spcPct val="45000"/>
              </a:spcAft>
            </a:pPr>
            <a:r>
              <a:rPr lang="sl-SI" dirty="0" smtClean="0"/>
              <a:t>DKSM bi se morala boriti </a:t>
            </a:r>
            <a:r>
              <a:rPr lang="sl-SI" dirty="0"/>
              <a:t>za </a:t>
            </a:r>
            <a:r>
              <a:rPr lang="sl-SI" dirty="0" smtClean="0"/>
              <a:t>SM</a:t>
            </a:r>
          </a:p>
          <a:p>
            <a:pPr>
              <a:spcAft>
                <a:spcPct val="105000"/>
              </a:spcAft>
            </a:pPr>
            <a:r>
              <a:rPr lang="sl-SI" dirty="0" smtClean="0"/>
              <a:t>Teze se držijo izhodiščne misli, da je SM ustrezen mehanizem za preverjanje/ocenjevanje znanja slovenskih dijakov na izhodu iz g. – in da bi jo bilo smiselno ohraniti in sproti izboljševati;</a:t>
            </a:r>
          </a:p>
          <a:p>
            <a:pPr>
              <a:spcAft>
                <a:spcPts val="1800"/>
              </a:spcAft>
            </a:pPr>
            <a:r>
              <a:rPr lang="sl-SI" dirty="0" smtClean="0"/>
              <a:t>Miselni vzorec predstavljajo nekateri šolski sistemi (britanski / škotski, francoski), ki maturo že vrsto let izvajajo (marsikdo jo od nas ‚</a:t>
            </a:r>
            <a:r>
              <a:rPr lang="sl-SI" dirty="0" err="1" smtClean="0"/>
              <a:t>plonka</a:t>
            </a:r>
            <a:r>
              <a:rPr lang="sl-SI" dirty="0" smtClean="0"/>
              <a:t>‘): </a:t>
            </a:r>
          </a:p>
          <a:p>
            <a:pPr lvl="1">
              <a:spcAft>
                <a:spcPts val="2400"/>
              </a:spcAft>
            </a:pPr>
            <a:r>
              <a:rPr lang="sl-SI" b="1" dirty="0" smtClean="0"/>
              <a:t>nikomur ne pride na misel, da bi jo ukinil </a:t>
            </a:r>
            <a:r>
              <a:rPr lang="sl-SI" b="1" dirty="0" smtClean="0">
                <a:solidFill>
                  <a:schemeClr val="bg1">
                    <a:lumMod val="50000"/>
                  </a:schemeClr>
                </a:solidFill>
              </a:rPr>
              <a:t>(ali zmanjševal njeno veljavo)</a:t>
            </a:r>
            <a:r>
              <a:rPr lang="sl-SI" dirty="0" smtClean="0"/>
              <a:t>, ves čas pa se krčevito trudijo, da bi jo izboljšali…</a:t>
            </a:r>
          </a:p>
          <a:p>
            <a:pPr marL="457200" lvl="1" indent="0" algn="r">
              <a:spcBef>
                <a:spcPts val="0"/>
              </a:spcBef>
              <a:spcAft>
                <a:spcPct val="105000"/>
              </a:spcAft>
              <a:buNone/>
            </a:pPr>
            <a:r>
              <a:rPr lang="sl-SI" dirty="0" smtClean="0"/>
              <a:t>Teze:</a:t>
            </a:r>
            <a:endParaRPr lang="en-GB"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sl-SI"/>
              <a:t>1. Mednarodna (zlasti EU) primerljivost SM naj se ohrani in okrepi </a:t>
            </a:r>
            <a:endParaRPr lang="en-GB"/>
          </a:p>
        </p:txBody>
      </p:sp>
      <p:sp>
        <p:nvSpPr>
          <p:cNvPr id="17411" name="Rectangle 3"/>
          <p:cNvSpPr>
            <a:spLocks noGrp="1" noChangeArrowheads="1"/>
          </p:cNvSpPr>
          <p:nvPr>
            <p:ph type="body" idx="1"/>
          </p:nvPr>
        </p:nvSpPr>
        <p:spPr>
          <a:xfrm>
            <a:off x="179512" y="1628800"/>
            <a:ext cx="8712968" cy="4968552"/>
          </a:xfrm>
        </p:spPr>
        <p:txBody>
          <a:bodyPr/>
          <a:lstStyle/>
          <a:p>
            <a:r>
              <a:rPr lang="sl-SI" i="1" dirty="0"/>
              <a:t>omogočiti prehajanje in nadaljevanje izobraževanja vsaj v okviru EU brez opravljanja dodatnih obveznosti</a:t>
            </a:r>
            <a:r>
              <a:rPr lang="sl-SI" dirty="0"/>
              <a:t> </a:t>
            </a:r>
            <a:endParaRPr lang="sl-SI" dirty="0" smtClean="0"/>
          </a:p>
          <a:p>
            <a:r>
              <a:rPr lang="sl-SI" i="1" dirty="0" smtClean="0"/>
              <a:t>Ostati mora zahteven in </a:t>
            </a:r>
            <a:r>
              <a:rPr lang="sl-SI" b="1" i="1" dirty="0" smtClean="0"/>
              <a:t>verodostojen </a:t>
            </a:r>
            <a:r>
              <a:rPr lang="sl-SI" i="1" dirty="0" smtClean="0"/>
              <a:t>sistem za dokazovanje znanja ob kandidiranju za študij v svetu</a:t>
            </a:r>
          </a:p>
          <a:p>
            <a:endParaRPr lang="sl-SI" dirty="0"/>
          </a:p>
          <a:p>
            <a:pPr lvl="1"/>
            <a:r>
              <a:rPr lang="sl-SI" dirty="0" smtClean="0"/>
              <a:t>V tem smislu tudi: čim bolj preprosto ocenjevanje za transparentno preračunavanje ocen iz sistema v sistem (</a:t>
            </a:r>
            <a:r>
              <a:rPr lang="sl-SI" dirty="0" err="1" smtClean="0"/>
              <a:t>trinivojski</a:t>
            </a:r>
            <a:r>
              <a:rPr lang="sl-SI" dirty="0" smtClean="0"/>
              <a:t> sistem ocenjevanja k temu ne prispeva)</a:t>
            </a:r>
          </a:p>
          <a:p>
            <a:endParaRPr lang="sl-SI" i="1" dirty="0" smtClean="0"/>
          </a:p>
          <a:p>
            <a:r>
              <a:rPr lang="sl-SI" i="1" dirty="0" smtClean="0"/>
              <a:t>dosedanja struktura SM se je izkazala za ustrezno rešitev po vsebini </a:t>
            </a:r>
            <a:r>
              <a:rPr lang="sl-SI" sz="1600" i="1" dirty="0" smtClean="0">
                <a:solidFill>
                  <a:schemeClr val="bg1">
                    <a:lumMod val="50000"/>
                  </a:schemeClr>
                </a:solidFill>
              </a:rPr>
              <a:t>(kot kombinacija preverjanja splošnoizobraževalnih znanj in specifičnih znanj ) </a:t>
            </a:r>
            <a:r>
              <a:rPr lang="sl-SI" i="1" dirty="0" smtClean="0"/>
              <a:t>in po številu </a:t>
            </a:r>
            <a:r>
              <a:rPr lang="sl-SI" sz="1600" i="1" dirty="0" smtClean="0">
                <a:solidFill>
                  <a:schemeClr val="bg1">
                    <a:lumMod val="50000"/>
                  </a:schemeClr>
                </a:solidFill>
              </a:rPr>
              <a:t>(5 predmetov)</a:t>
            </a:r>
            <a:r>
              <a:rPr lang="sl-SI" i="1" dirty="0" smtClean="0"/>
              <a:t>, ki je povsem primerljiv z zaključki v drugih evropskih državah.</a:t>
            </a:r>
            <a:endParaRPr lang="en-GB" i="1" dirty="0" smtClean="0"/>
          </a:p>
          <a:p>
            <a:endParaRPr lang="sl-SI" i="1" dirty="0" smtClean="0"/>
          </a:p>
          <a:p>
            <a:pPr lvl="3"/>
            <a:endParaRPr lang="sl-SI"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sl-SI"/>
              <a:t>2. SM naj bo potreben in zadosten pogoj za vpis v visokošolski študij </a:t>
            </a:r>
            <a:endParaRPr lang="en-GB"/>
          </a:p>
        </p:txBody>
      </p:sp>
      <p:sp>
        <p:nvSpPr>
          <p:cNvPr id="18435" name="Rectangle 3"/>
          <p:cNvSpPr>
            <a:spLocks noGrp="1" noChangeArrowheads="1"/>
          </p:cNvSpPr>
          <p:nvPr>
            <p:ph type="body" idx="1"/>
          </p:nvPr>
        </p:nvSpPr>
        <p:spPr>
          <a:xfrm>
            <a:off x="395536" y="1628800"/>
            <a:ext cx="8229600" cy="3833366"/>
          </a:xfrm>
        </p:spPr>
        <p:txBody>
          <a:bodyPr/>
          <a:lstStyle/>
          <a:p>
            <a:pPr>
              <a:spcAft>
                <a:spcPts val="1200"/>
              </a:spcAft>
            </a:pPr>
            <a:r>
              <a:rPr lang="sl-SI" i="1" dirty="0"/>
              <a:t>dijaki naj po končanem g. izobraževanju le enkrat izkažejo pridobljeno znanje; </a:t>
            </a:r>
            <a:endParaRPr lang="sl-SI" i="1" dirty="0" smtClean="0"/>
          </a:p>
          <a:p>
            <a:pPr>
              <a:spcAft>
                <a:spcPts val="1200"/>
              </a:spcAft>
            </a:pPr>
            <a:r>
              <a:rPr lang="sl-SI" i="1" dirty="0" smtClean="0"/>
              <a:t>fakultete </a:t>
            </a:r>
            <a:r>
              <a:rPr lang="sl-SI" i="1" dirty="0"/>
              <a:t>naj po potrebi in </a:t>
            </a:r>
            <a:r>
              <a:rPr lang="sl-SI" i="1" dirty="0" smtClean="0"/>
              <a:t>le izjemoma preverjajo </a:t>
            </a:r>
            <a:r>
              <a:rPr lang="sl-SI" i="1" dirty="0"/>
              <a:t>le </a:t>
            </a:r>
            <a:r>
              <a:rPr lang="sl-SI" i="1" dirty="0" smtClean="0"/>
              <a:t>posebna znanja, </a:t>
            </a:r>
            <a:r>
              <a:rPr lang="sl-SI" i="1" dirty="0"/>
              <a:t>veščine, zmožnosti  in nadarjenosti, ki se jih v srednji šoli ne preverja (katera in kako, naj bo določeno v zakonu</a:t>
            </a:r>
            <a:r>
              <a:rPr lang="sl-SI" i="1" dirty="0" smtClean="0"/>
              <a:t>);</a:t>
            </a:r>
          </a:p>
          <a:p>
            <a:pPr lvl="0">
              <a:spcAft>
                <a:spcPts val="1200"/>
              </a:spcAft>
            </a:pPr>
            <a:r>
              <a:rPr lang="sl-SI" i="1" dirty="0"/>
              <a:t>č</a:t>
            </a:r>
            <a:r>
              <a:rPr lang="sl-SI" i="1" dirty="0" smtClean="0"/>
              <a:t>e fakultete želijo preverjati znanje, ne morejo preveriti znanja bolje kot SM… </a:t>
            </a:r>
          </a:p>
          <a:p>
            <a:pPr lvl="0">
              <a:spcAft>
                <a:spcPts val="1200"/>
              </a:spcAft>
            </a:pPr>
            <a:r>
              <a:rPr lang="sl-SI" i="1" dirty="0"/>
              <a:t>p</a:t>
            </a:r>
            <a:r>
              <a:rPr lang="sl-SI" i="1" dirty="0" smtClean="0"/>
              <a:t>reverjati so dolžne srednješolsko (in ne univerzitetno!) znanje; </a:t>
            </a:r>
            <a:endParaRPr lang="en-GB" i="1" dirty="0" smtClean="0"/>
          </a:p>
          <a:p>
            <a:pPr lvl="0">
              <a:spcAft>
                <a:spcPts val="1200"/>
              </a:spcAft>
            </a:pPr>
            <a:r>
              <a:rPr lang="sl-SI" i="1" dirty="0"/>
              <a:t>č</a:t>
            </a:r>
            <a:r>
              <a:rPr lang="sl-SI" i="1" dirty="0" smtClean="0"/>
              <a:t>e želijo specifično znanje, lahko izberejo možnost, ki jo daje 41. čl. </a:t>
            </a:r>
            <a:r>
              <a:rPr lang="sl-SI" i="1" dirty="0" err="1" smtClean="0"/>
              <a:t>ZViŠ</a:t>
            </a:r>
            <a:r>
              <a:rPr lang="sl-SI" i="1" dirty="0" smtClean="0"/>
              <a:t> (MF UL, Anglistika na FF UL…)</a:t>
            </a:r>
            <a:endParaRPr lang="en-GB" i="1" dirty="0" smtClean="0"/>
          </a:p>
          <a:p>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grada vsebine 2"/>
          <p:cNvSpPr>
            <a:spLocks noGrp="1"/>
          </p:cNvSpPr>
          <p:nvPr>
            <p:ph idx="1"/>
          </p:nvPr>
        </p:nvSpPr>
        <p:spPr>
          <a:xfrm>
            <a:off x="323528" y="476672"/>
            <a:ext cx="8640960" cy="3816424"/>
          </a:xfrm>
        </p:spPr>
        <p:txBody>
          <a:bodyPr>
            <a:noAutofit/>
          </a:bodyPr>
          <a:lstStyle/>
          <a:p>
            <a:pPr lvl="0">
              <a:spcAft>
                <a:spcPts val="1200"/>
              </a:spcAft>
            </a:pPr>
            <a:r>
              <a:rPr lang="sl-SI" sz="2400" i="1" dirty="0"/>
              <a:t>Govorimo o tistih študijih, kjer je vpis omejen: tam, kjer je kaj </a:t>
            </a:r>
            <a:r>
              <a:rPr lang="sl-SI" sz="2400" i="1" dirty="0" smtClean="0"/>
              <a:t>izbirati (kjer </a:t>
            </a:r>
            <a:r>
              <a:rPr lang="sl-SI" sz="2400" i="1" dirty="0"/>
              <a:t>ni kaj izbirati, </a:t>
            </a:r>
            <a:r>
              <a:rPr lang="sl-SI" sz="2400" i="1" dirty="0" smtClean="0"/>
              <a:t>se ni </a:t>
            </a:r>
            <a:r>
              <a:rPr lang="sl-SI" sz="2400" i="1" dirty="0"/>
              <a:t>kaj </a:t>
            </a:r>
            <a:r>
              <a:rPr lang="sl-SI" sz="2400" i="1" dirty="0" smtClean="0"/>
              <a:t>pogovarjati). </a:t>
            </a:r>
          </a:p>
          <a:p>
            <a:pPr lvl="0">
              <a:spcAft>
                <a:spcPts val="1200"/>
              </a:spcAft>
            </a:pPr>
            <a:r>
              <a:rPr lang="sl-SI" sz="2400" i="1" dirty="0"/>
              <a:t>I</a:t>
            </a:r>
            <a:r>
              <a:rPr lang="sl-SI" sz="2400" i="1" dirty="0" smtClean="0"/>
              <a:t>n </a:t>
            </a:r>
            <a:r>
              <a:rPr lang="sl-SI" sz="2400" i="1" dirty="0"/>
              <a:t>kmalu bo tako – dijakov zmeraj manj, fakultet, akademij in drugih </a:t>
            </a:r>
            <a:r>
              <a:rPr lang="sl-SI" sz="2400" i="1" dirty="0" smtClean="0"/>
              <a:t>VŠ zavodov vedno več</a:t>
            </a:r>
            <a:r>
              <a:rPr lang="sl-SI" sz="2400" i="1" dirty="0"/>
              <a:t>, </a:t>
            </a:r>
            <a:r>
              <a:rPr lang="sl-SI" sz="2400" i="1" dirty="0" smtClean="0"/>
              <a:t>imamo diskrepanco </a:t>
            </a:r>
            <a:r>
              <a:rPr lang="sl-SI" sz="2400" i="1" dirty="0"/>
              <a:t>med vpisnimi mesti in številom dijakov </a:t>
            </a:r>
            <a:r>
              <a:rPr lang="sl-SI" sz="2400" i="1" dirty="0" smtClean="0"/>
              <a:t>zanje.</a:t>
            </a:r>
          </a:p>
          <a:p>
            <a:pPr lvl="0">
              <a:spcAft>
                <a:spcPts val="1200"/>
              </a:spcAft>
            </a:pPr>
            <a:r>
              <a:rPr lang="sl-SI" sz="2400" i="1" dirty="0" smtClean="0"/>
              <a:t>Zanimivo </a:t>
            </a:r>
            <a:r>
              <a:rPr lang="sl-SI" sz="2400" i="1" dirty="0"/>
              <a:t>je poslušati fakulteto </a:t>
            </a:r>
            <a:r>
              <a:rPr lang="sl-SI" sz="2400" i="1" dirty="0" smtClean="0"/>
              <a:t>/ </a:t>
            </a:r>
            <a:r>
              <a:rPr lang="sl-SI" sz="2400" i="1" dirty="0"/>
              <a:t>študijski program, ki se priduša nad »nepravimi študenti«, v resnici pa se na 70 razpisanih mest s prvo prijavo prijav 30 kandidatov. </a:t>
            </a:r>
            <a:endParaRPr lang="en-GB" sz="2400" i="1" dirty="0"/>
          </a:p>
        </p:txBody>
      </p:sp>
      <p:graphicFrame>
        <p:nvGraphicFramePr>
          <p:cNvPr id="2" name="Tabela 1"/>
          <p:cNvGraphicFramePr>
            <a:graphicFrameLocks noGrp="1"/>
          </p:cNvGraphicFramePr>
          <p:nvPr>
            <p:extLst>
              <p:ext uri="{D42A27DB-BD31-4B8C-83A1-F6EECF244321}">
                <p14:modId xmlns:p14="http://schemas.microsoft.com/office/powerpoint/2010/main" val="1396313322"/>
              </p:ext>
            </p:extLst>
          </p:nvPr>
        </p:nvGraphicFramePr>
        <p:xfrm>
          <a:off x="1259632" y="4293096"/>
          <a:ext cx="5400599" cy="2208276"/>
        </p:xfrm>
        <a:graphic>
          <a:graphicData uri="http://schemas.openxmlformats.org/drawingml/2006/table">
            <a:tbl>
              <a:tblPr firstRow="1" firstCol="1" bandRow="1"/>
              <a:tblGrid>
                <a:gridCol w="1388725"/>
                <a:gridCol w="1792975"/>
                <a:gridCol w="2218899"/>
              </a:tblGrid>
              <a:tr h="275081">
                <a:tc>
                  <a:txBody>
                    <a:bodyPr/>
                    <a:lstStyle/>
                    <a:p>
                      <a:pPr>
                        <a:lnSpc>
                          <a:spcPct val="115000"/>
                        </a:lnSpc>
                        <a:spcAft>
                          <a:spcPts val="0"/>
                        </a:spcAft>
                      </a:pPr>
                      <a:r>
                        <a:rPr lang="sl-SI" sz="1800" b="1" i="1" dirty="0">
                          <a:effectLst/>
                          <a:latin typeface="Calibri"/>
                          <a:ea typeface="Calibri"/>
                          <a:cs typeface="Times New Roman"/>
                        </a:rPr>
                        <a:t>Zavod</a:t>
                      </a:r>
                      <a:endParaRPr lang="sl-SI" sz="1800" dirty="0">
                        <a:effectLst/>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sl-SI" sz="1800" b="1" i="1">
                          <a:effectLst/>
                          <a:latin typeface="Calibri"/>
                          <a:ea typeface="Calibri"/>
                          <a:cs typeface="Times New Roman"/>
                        </a:rPr>
                        <a:t>Razpis 12/13</a:t>
                      </a:r>
                      <a:endParaRPr lang="sl-SI" sz="1800">
                        <a:effectLst/>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sl-SI" sz="1800" b="1" i="1" dirty="0">
                          <a:effectLst/>
                          <a:latin typeface="Calibri"/>
                          <a:ea typeface="Calibri"/>
                          <a:cs typeface="Times New Roman"/>
                        </a:rPr>
                        <a:t>prijavljeni, 1. prijava</a:t>
                      </a:r>
                      <a:endParaRPr lang="sl-SI" sz="1800" dirty="0">
                        <a:effectLst/>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5081">
                <a:tc>
                  <a:txBody>
                    <a:bodyPr/>
                    <a:lstStyle/>
                    <a:p>
                      <a:pPr>
                        <a:lnSpc>
                          <a:spcPct val="115000"/>
                        </a:lnSpc>
                        <a:spcAft>
                          <a:spcPts val="0"/>
                        </a:spcAft>
                      </a:pPr>
                      <a:r>
                        <a:rPr lang="sl-SI" sz="1800" dirty="0">
                          <a:effectLst/>
                          <a:latin typeface="Calibri"/>
                          <a:ea typeface="Calibri"/>
                          <a:cs typeface="Times New Roman"/>
                        </a:rPr>
                        <a:t>UL</a:t>
                      </a: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0"/>
                        </a:spcAft>
                      </a:pPr>
                      <a:r>
                        <a:rPr lang="sl-SI" sz="1800">
                          <a:effectLst/>
                          <a:latin typeface="Calibri"/>
                          <a:ea typeface="Calibri"/>
                          <a:cs typeface="Times New Roman"/>
                        </a:rPr>
                        <a:t>12771</a:t>
                      </a: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0"/>
                        </a:spcAft>
                      </a:pPr>
                      <a:r>
                        <a:rPr lang="sl-SI" sz="1800" dirty="0">
                          <a:effectLst/>
                          <a:latin typeface="Calibri"/>
                          <a:ea typeface="Calibri"/>
                          <a:cs typeface="Times New Roman"/>
                        </a:rPr>
                        <a:t>11728</a:t>
                      </a:r>
                    </a:p>
                  </a:txBody>
                  <a:tcPr marL="68580" marR="68580" marT="0" marB="0">
                    <a:lnL>
                      <a:noFill/>
                    </a:lnL>
                    <a:lnR>
                      <a:noFill/>
                    </a:lnR>
                    <a:lnT w="12700" cap="flat" cmpd="sng" algn="ctr">
                      <a:solidFill>
                        <a:srgbClr val="000000"/>
                      </a:solidFill>
                      <a:prstDash val="solid"/>
                      <a:round/>
                      <a:headEnd type="none" w="med" len="med"/>
                      <a:tailEnd type="none" w="med" len="med"/>
                    </a:lnT>
                    <a:lnB>
                      <a:noFill/>
                    </a:lnB>
                  </a:tcPr>
                </a:tc>
              </a:tr>
              <a:tr h="275081">
                <a:tc>
                  <a:txBody>
                    <a:bodyPr/>
                    <a:lstStyle/>
                    <a:p>
                      <a:pPr>
                        <a:lnSpc>
                          <a:spcPct val="115000"/>
                        </a:lnSpc>
                        <a:spcAft>
                          <a:spcPts val="0"/>
                        </a:spcAft>
                      </a:pPr>
                      <a:r>
                        <a:rPr lang="sl-SI" sz="1800" dirty="0">
                          <a:effectLst/>
                          <a:latin typeface="Calibri"/>
                          <a:ea typeface="Calibri"/>
                          <a:cs typeface="Times New Roman"/>
                        </a:rPr>
                        <a:t>UM</a:t>
                      </a:r>
                    </a:p>
                  </a:txBody>
                  <a:tcPr marL="68580" marR="68580" marT="0" marB="0">
                    <a:lnL>
                      <a:noFill/>
                    </a:lnL>
                    <a:lnR>
                      <a:noFill/>
                    </a:lnR>
                    <a:lnT>
                      <a:noFill/>
                    </a:lnT>
                    <a:lnB>
                      <a:noFill/>
                    </a:lnB>
                  </a:tcPr>
                </a:tc>
                <a:tc>
                  <a:txBody>
                    <a:bodyPr/>
                    <a:lstStyle/>
                    <a:p>
                      <a:pPr algn="r">
                        <a:lnSpc>
                          <a:spcPct val="115000"/>
                        </a:lnSpc>
                        <a:spcAft>
                          <a:spcPts val="0"/>
                        </a:spcAft>
                      </a:pPr>
                      <a:r>
                        <a:rPr lang="sl-SI" sz="1800">
                          <a:effectLst/>
                          <a:latin typeface="Calibri"/>
                          <a:ea typeface="Calibri"/>
                          <a:cs typeface="Times New Roman"/>
                        </a:rPr>
                        <a:t>6588</a:t>
                      </a:r>
                    </a:p>
                  </a:txBody>
                  <a:tcPr marL="68580" marR="68580" marT="0" marB="0">
                    <a:lnL>
                      <a:noFill/>
                    </a:lnL>
                    <a:lnR>
                      <a:noFill/>
                    </a:lnR>
                    <a:lnT>
                      <a:noFill/>
                    </a:lnT>
                    <a:lnB>
                      <a:noFill/>
                    </a:lnB>
                  </a:tcPr>
                </a:tc>
                <a:tc>
                  <a:txBody>
                    <a:bodyPr/>
                    <a:lstStyle/>
                    <a:p>
                      <a:pPr algn="r">
                        <a:lnSpc>
                          <a:spcPct val="115000"/>
                        </a:lnSpc>
                        <a:spcAft>
                          <a:spcPts val="0"/>
                        </a:spcAft>
                      </a:pPr>
                      <a:r>
                        <a:rPr lang="sl-SI" sz="1800">
                          <a:effectLst/>
                          <a:latin typeface="Calibri"/>
                          <a:ea typeface="Calibri"/>
                          <a:cs typeface="Times New Roman"/>
                        </a:rPr>
                        <a:t>4577</a:t>
                      </a:r>
                    </a:p>
                  </a:txBody>
                  <a:tcPr marL="68580" marR="68580" marT="0" marB="0">
                    <a:lnL>
                      <a:noFill/>
                    </a:lnL>
                    <a:lnR>
                      <a:noFill/>
                    </a:lnR>
                    <a:lnT>
                      <a:noFill/>
                    </a:lnT>
                    <a:lnB>
                      <a:noFill/>
                    </a:lnB>
                  </a:tcPr>
                </a:tc>
              </a:tr>
              <a:tr h="275081">
                <a:tc>
                  <a:txBody>
                    <a:bodyPr/>
                    <a:lstStyle/>
                    <a:p>
                      <a:pPr>
                        <a:lnSpc>
                          <a:spcPct val="115000"/>
                        </a:lnSpc>
                        <a:spcAft>
                          <a:spcPts val="0"/>
                        </a:spcAft>
                      </a:pPr>
                      <a:r>
                        <a:rPr lang="sl-SI" sz="1800">
                          <a:effectLst/>
                          <a:latin typeface="Calibri"/>
                          <a:ea typeface="Calibri"/>
                          <a:cs typeface="Times New Roman"/>
                        </a:rPr>
                        <a:t>UP</a:t>
                      </a:r>
                    </a:p>
                  </a:txBody>
                  <a:tcPr marL="68580" marR="68580" marT="0" marB="0">
                    <a:lnL>
                      <a:noFill/>
                    </a:lnL>
                    <a:lnR>
                      <a:noFill/>
                    </a:lnR>
                    <a:lnT>
                      <a:noFill/>
                    </a:lnT>
                    <a:lnB>
                      <a:noFill/>
                    </a:lnB>
                  </a:tcPr>
                </a:tc>
                <a:tc>
                  <a:txBody>
                    <a:bodyPr/>
                    <a:lstStyle/>
                    <a:p>
                      <a:pPr algn="r">
                        <a:lnSpc>
                          <a:spcPct val="115000"/>
                        </a:lnSpc>
                        <a:spcAft>
                          <a:spcPts val="0"/>
                        </a:spcAft>
                      </a:pPr>
                      <a:r>
                        <a:rPr lang="sl-SI" sz="1800" dirty="0">
                          <a:effectLst/>
                          <a:latin typeface="Calibri"/>
                          <a:ea typeface="Calibri"/>
                          <a:cs typeface="Times New Roman"/>
                        </a:rPr>
                        <a:t>1778</a:t>
                      </a:r>
                    </a:p>
                  </a:txBody>
                  <a:tcPr marL="68580" marR="68580" marT="0" marB="0">
                    <a:lnL>
                      <a:noFill/>
                    </a:lnL>
                    <a:lnR>
                      <a:noFill/>
                    </a:lnR>
                    <a:lnT>
                      <a:noFill/>
                    </a:lnT>
                    <a:lnB>
                      <a:noFill/>
                    </a:lnB>
                  </a:tcPr>
                </a:tc>
                <a:tc>
                  <a:txBody>
                    <a:bodyPr/>
                    <a:lstStyle/>
                    <a:p>
                      <a:pPr algn="r">
                        <a:lnSpc>
                          <a:spcPct val="115000"/>
                        </a:lnSpc>
                        <a:spcAft>
                          <a:spcPts val="0"/>
                        </a:spcAft>
                      </a:pPr>
                      <a:r>
                        <a:rPr lang="sl-SI" sz="1800">
                          <a:effectLst/>
                          <a:latin typeface="Calibri"/>
                          <a:ea typeface="Calibri"/>
                          <a:cs typeface="Times New Roman"/>
                        </a:rPr>
                        <a:t>1846</a:t>
                      </a:r>
                    </a:p>
                  </a:txBody>
                  <a:tcPr marL="68580" marR="68580" marT="0" marB="0">
                    <a:lnL>
                      <a:noFill/>
                    </a:lnL>
                    <a:lnR>
                      <a:noFill/>
                    </a:lnR>
                    <a:lnT>
                      <a:noFill/>
                    </a:lnT>
                    <a:lnB>
                      <a:noFill/>
                    </a:lnB>
                  </a:tcPr>
                </a:tc>
              </a:tr>
              <a:tr h="275081">
                <a:tc>
                  <a:txBody>
                    <a:bodyPr/>
                    <a:lstStyle/>
                    <a:p>
                      <a:pPr>
                        <a:lnSpc>
                          <a:spcPct val="115000"/>
                        </a:lnSpc>
                        <a:spcAft>
                          <a:spcPts val="0"/>
                        </a:spcAft>
                      </a:pPr>
                      <a:r>
                        <a:rPr lang="sl-SI" sz="1800">
                          <a:effectLst/>
                          <a:latin typeface="Calibri"/>
                          <a:ea typeface="Calibri"/>
                          <a:cs typeface="Times New Roman"/>
                        </a:rPr>
                        <a:t>UNG</a:t>
                      </a:r>
                    </a:p>
                  </a:txBody>
                  <a:tcPr marL="68580" marR="68580" marT="0" marB="0">
                    <a:lnL>
                      <a:noFill/>
                    </a:lnL>
                    <a:lnR>
                      <a:noFill/>
                    </a:lnR>
                    <a:lnT>
                      <a:noFill/>
                    </a:lnT>
                    <a:lnB>
                      <a:noFill/>
                    </a:lnB>
                  </a:tcPr>
                </a:tc>
                <a:tc>
                  <a:txBody>
                    <a:bodyPr/>
                    <a:lstStyle/>
                    <a:p>
                      <a:pPr algn="r">
                        <a:lnSpc>
                          <a:spcPct val="115000"/>
                        </a:lnSpc>
                        <a:spcAft>
                          <a:spcPts val="0"/>
                        </a:spcAft>
                      </a:pPr>
                      <a:r>
                        <a:rPr lang="sl-SI" sz="1800" dirty="0">
                          <a:effectLst/>
                          <a:latin typeface="Calibri"/>
                          <a:ea typeface="Calibri"/>
                          <a:cs typeface="Times New Roman"/>
                        </a:rPr>
                        <a:t>272</a:t>
                      </a:r>
                    </a:p>
                  </a:txBody>
                  <a:tcPr marL="68580" marR="68580" marT="0" marB="0">
                    <a:lnL>
                      <a:noFill/>
                    </a:lnL>
                    <a:lnR>
                      <a:noFill/>
                    </a:lnR>
                    <a:lnT>
                      <a:noFill/>
                    </a:lnT>
                    <a:lnB>
                      <a:noFill/>
                    </a:lnB>
                  </a:tcPr>
                </a:tc>
                <a:tc>
                  <a:txBody>
                    <a:bodyPr/>
                    <a:lstStyle/>
                    <a:p>
                      <a:pPr algn="r">
                        <a:lnSpc>
                          <a:spcPct val="115000"/>
                        </a:lnSpc>
                        <a:spcAft>
                          <a:spcPts val="0"/>
                        </a:spcAft>
                      </a:pPr>
                      <a:r>
                        <a:rPr lang="sl-SI" sz="1800">
                          <a:effectLst/>
                          <a:latin typeface="Calibri"/>
                          <a:ea typeface="Calibri"/>
                          <a:cs typeface="Times New Roman"/>
                        </a:rPr>
                        <a:t>61</a:t>
                      </a:r>
                    </a:p>
                  </a:txBody>
                  <a:tcPr marL="68580" marR="68580" marT="0" marB="0">
                    <a:lnL>
                      <a:noFill/>
                    </a:lnL>
                    <a:lnR>
                      <a:noFill/>
                    </a:lnR>
                    <a:lnT>
                      <a:noFill/>
                    </a:lnT>
                    <a:lnB>
                      <a:noFill/>
                    </a:lnB>
                  </a:tcPr>
                </a:tc>
              </a:tr>
              <a:tr h="275081">
                <a:tc>
                  <a:txBody>
                    <a:bodyPr/>
                    <a:lstStyle/>
                    <a:p>
                      <a:pPr>
                        <a:lnSpc>
                          <a:spcPct val="115000"/>
                        </a:lnSpc>
                        <a:spcAft>
                          <a:spcPts val="0"/>
                        </a:spcAft>
                      </a:pPr>
                      <a:r>
                        <a:rPr lang="sl-SI" sz="1800">
                          <a:effectLst/>
                          <a:latin typeface="Calibri"/>
                          <a:ea typeface="Calibri"/>
                          <a:cs typeface="Times New Roman"/>
                        </a:rPr>
                        <a:t>Sam.vis.zav.</a:t>
                      </a: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sl-SI" sz="1800" dirty="0">
                          <a:effectLst/>
                          <a:latin typeface="Calibri"/>
                          <a:ea typeface="Calibri"/>
                          <a:cs typeface="Times New Roman"/>
                        </a:rPr>
                        <a:t>1995</a:t>
                      </a: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sl-SI" sz="1800" dirty="0">
                          <a:effectLst/>
                          <a:latin typeface="Calibri"/>
                          <a:ea typeface="Calibri"/>
                          <a:cs typeface="Times New Roman"/>
                        </a:rPr>
                        <a:t>929</a:t>
                      </a:r>
                    </a:p>
                  </a:txBody>
                  <a:tcPr marL="68580" marR="68580" marT="0" marB="0">
                    <a:lnL>
                      <a:noFill/>
                    </a:lnL>
                    <a:lnR>
                      <a:noFill/>
                    </a:lnR>
                    <a:lnT>
                      <a:noFill/>
                    </a:lnT>
                    <a:lnB w="12700" cap="flat" cmpd="sng" algn="ctr">
                      <a:solidFill>
                        <a:srgbClr val="000000"/>
                      </a:solidFill>
                      <a:prstDash val="solid"/>
                      <a:round/>
                      <a:headEnd type="none" w="med" len="med"/>
                      <a:tailEnd type="none" w="med" len="med"/>
                    </a:lnB>
                  </a:tcPr>
                </a:tc>
              </a:tr>
              <a:tr h="275081">
                <a:tc>
                  <a:txBody>
                    <a:bodyPr/>
                    <a:lstStyle/>
                    <a:p>
                      <a:pPr>
                        <a:lnSpc>
                          <a:spcPct val="115000"/>
                        </a:lnSpc>
                        <a:spcAft>
                          <a:spcPts val="0"/>
                        </a:spcAft>
                      </a:pPr>
                      <a:r>
                        <a:rPr lang="sl-SI" sz="1800" b="1" i="1">
                          <a:effectLst/>
                          <a:latin typeface="Calibri"/>
                          <a:ea typeface="Calibri"/>
                          <a:cs typeface="Times New Roman"/>
                        </a:rPr>
                        <a:t>skupaj</a:t>
                      </a:r>
                      <a:endParaRPr lang="sl-SI" sz="1800">
                        <a:effectLst/>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sl-SI" sz="1800" b="1" i="1">
                          <a:effectLst/>
                          <a:latin typeface="Calibri"/>
                          <a:ea typeface="Calibri"/>
                          <a:cs typeface="Times New Roman"/>
                        </a:rPr>
                        <a:t>23403</a:t>
                      </a:r>
                      <a:endParaRPr lang="sl-SI" sz="1800">
                        <a:effectLst/>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sl-SI" sz="1800" b="1" i="1" dirty="0">
                          <a:effectLst/>
                          <a:latin typeface="Calibri"/>
                          <a:ea typeface="Calibri"/>
                          <a:cs typeface="Times New Roman"/>
                        </a:rPr>
                        <a:t>19140</a:t>
                      </a:r>
                      <a:endParaRPr lang="sl-SI" sz="1800" dirty="0">
                        <a:effectLst/>
                        <a:latin typeface="Calibri"/>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8332742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274638"/>
            <a:ext cx="8229600" cy="562074"/>
          </a:xfrm>
        </p:spPr>
        <p:txBody>
          <a:bodyPr/>
          <a:lstStyle/>
          <a:p>
            <a:r>
              <a:rPr lang="sl-SI" dirty="0"/>
              <a:t>3. SM naj bo običajen zaključek gimnazije </a:t>
            </a:r>
            <a:endParaRPr lang="en-GB" dirty="0"/>
          </a:p>
        </p:txBody>
      </p:sp>
      <p:sp>
        <p:nvSpPr>
          <p:cNvPr id="19459" name="Rectangle 3"/>
          <p:cNvSpPr>
            <a:spLocks noGrp="1" noChangeArrowheads="1"/>
          </p:cNvSpPr>
          <p:nvPr>
            <p:ph type="body" idx="1"/>
          </p:nvPr>
        </p:nvSpPr>
        <p:spPr>
          <a:xfrm>
            <a:off x="251520" y="1484784"/>
            <a:ext cx="8517632" cy="5184576"/>
          </a:xfrm>
        </p:spPr>
        <p:txBody>
          <a:bodyPr/>
          <a:lstStyle/>
          <a:p>
            <a:r>
              <a:rPr lang="sl-SI" i="1" dirty="0"/>
              <a:t>ne izpit, za katerega so potrebne organizirane priprave dijakov na šoli z dodajanjem nerazporejenih ur </a:t>
            </a:r>
            <a:r>
              <a:rPr lang="sl-SI" i="1" dirty="0" smtClean="0"/>
              <a:t>še preko Maturitetnega standarda (MS)</a:t>
            </a:r>
            <a:endParaRPr lang="sl-SI" i="1" dirty="0"/>
          </a:p>
          <a:p>
            <a:endParaRPr lang="sl-SI" i="1" dirty="0" smtClean="0"/>
          </a:p>
          <a:p>
            <a:r>
              <a:rPr lang="sl-SI" i="1" dirty="0" smtClean="0"/>
              <a:t>Za predmete, ki ne dosegajo MS („enoletni predmeti“), se lahko uvede rešitev preko izbirnih predmetov </a:t>
            </a:r>
            <a:r>
              <a:rPr lang="sl-SI" sz="1600" i="1" dirty="0" smtClean="0">
                <a:solidFill>
                  <a:schemeClr val="bg1">
                    <a:lumMod val="50000"/>
                  </a:schemeClr>
                </a:solidFill>
              </a:rPr>
              <a:t>(primer psihologije: predmet „</a:t>
            </a:r>
            <a:r>
              <a:rPr lang="sl-SI" sz="1600" b="1" i="1" dirty="0" smtClean="0">
                <a:solidFill>
                  <a:schemeClr val="bg1">
                    <a:lumMod val="50000"/>
                  </a:schemeClr>
                </a:solidFill>
              </a:rPr>
              <a:t>Osnove psihologije</a:t>
            </a:r>
            <a:r>
              <a:rPr lang="sl-SI" sz="1600" i="1" dirty="0" smtClean="0">
                <a:solidFill>
                  <a:schemeClr val="bg1">
                    <a:lumMod val="50000"/>
                  </a:schemeClr>
                </a:solidFill>
              </a:rPr>
              <a:t>“ s 70 urami in izbirni predmet „</a:t>
            </a:r>
            <a:r>
              <a:rPr lang="sl-SI" sz="1600" b="1" i="1" dirty="0" smtClean="0">
                <a:solidFill>
                  <a:schemeClr val="bg1">
                    <a:lumMod val="50000"/>
                  </a:schemeClr>
                </a:solidFill>
              </a:rPr>
              <a:t>Izbrane teme iz psihologije</a:t>
            </a:r>
            <a:r>
              <a:rPr lang="sl-SI" sz="1600" i="1" dirty="0" smtClean="0">
                <a:solidFill>
                  <a:schemeClr val="bg1">
                    <a:lumMod val="50000"/>
                  </a:schemeClr>
                </a:solidFill>
              </a:rPr>
              <a:t>“ s 140 urami za one, ki se odločijo za psihologijo na SM; na SM: „</a:t>
            </a:r>
            <a:r>
              <a:rPr lang="sl-SI" sz="1600" b="1" i="1" dirty="0" smtClean="0">
                <a:solidFill>
                  <a:schemeClr val="bg1">
                    <a:lumMod val="50000"/>
                  </a:schemeClr>
                </a:solidFill>
              </a:rPr>
              <a:t>Psihologija</a:t>
            </a:r>
            <a:r>
              <a:rPr lang="sl-SI" sz="1600" i="1" dirty="0" smtClean="0">
                <a:solidFill>
                  <a:schemeClr val="bg1">
                    <a:lumMod val="50000"/>
                  </a:schemeClr>
                </a:solidFill>
              </a:rPr>
              <a:t>“)</a:t>
            </a:r>
          </a:p>
          <a:p>
            <a:pPr lvl="3"/>
            <a:r>
              <a:rPr lang="sl-SI" i="1" dirty="0" smtClean="0"/>
              <a:t>to niso „nerazporejene ure“, pač pa predmet…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274638"/>
            <a:ext cx="8229600" cy="562074"/>
          </a:xfrm>
        </p:spPr>
        <p:txBody>
          <a:bodyPr/>
          <a:lstStyle/>
          <a:p>
            <a:r>
              <a:rPr lang="sl-SI" dirty="0"/>
              <a:t>3. SM naj bo običajen zaključek gimnazije </a:t>
            </a:r>
            <a:endParaRPr lang="en-GB" dirty="0"/>
          </a:p>
        </p:txBody>
      </p:sp>
      <p:sp>
        <p:nvSpPr>
          <p:cNvPr id="19459" name="Rectangle 3"/>
          <p:cNvSpPr>
            <a:spLocks noGrp="1" noChangeArrowheads="1"/>
          </p:cNvSpPr>
          <p:nvPr>
            <p:ph type="body" idx="1"/>
          </p:nvPr>
        </p:nvSpPr>
        <p:spPr>
          <a:xfrm>
            <a:off x="179512" y="1052736"/>
            <a:ext cx="8856984" cy="5616624"/>
          </a:xfrm>
        </p:spPr>
        <p:txBody>
          <a:bodyPr/>
          <a:lstStyle/>
          <a:p>
            <a:r>
              <a:rPr lang="sl-SI" i="1" dirty="0" smtClean="0"/>
              <a:t>Rešitev o dveh vrstah predmetov na izbirnem delu SM glede ravni </a:t>
            </a:r>
            <a:r>
              <a:rPr lang="sl-SI" sz="1600" i="1" dirty="0" smtClean="0">
                <a:solidFill>
                  <a:schemeClr val="bg1">
                    <a:lumMod val="50000"/>
                  </a:schemeClr>
                </a:solidFill>
              </a:rPr>
              <a:t>(GEO, ZGO, FIZ, KEM, BIO, TJ </a:t>
            </a:r>
            <a:r>
              <a:rPr lang="sl-SI" sz="1600" i="1" dirty="0" err="1" smtClean="0">
                <a:solidFill>
                  <a:schemeClr val="bg1">
                    <a:lumMod val="50000"/>
                  </a:schemeClr>
                </a:solidFill>
              </a:rPr>
              <a:t>vs</a:t>
            </a:r>
            <a:r>
              <a:rPr lang="sl-SI" sz="1600" i="1" dirty="0" smtClean="0">
                <a:solidFill>
                  <a:schemeClr val="bg1">
                    <a:lumMod val="50000"/>
                  </a:schemeClr>
                </a:solidFill>
              </a:rPr>
              <a:t> ostali izbirni predmeti) </a:t>
            </a:r>
          </a:p>
          <a:p>
            <a:pPr lvl="1">
              <a:spcBef>
                <a:spcPts val="300"/>
              </a:spcBef>
            </a:pPr>
            <a:r>
              <a:rPr lang="sl-SI" i="1" dirty="0" smtClean="0"/>
              <a:t>uvaja „imperializem strok“ in </a:t>
            </a:r>
          </a:p>
          <a:p>
            <a:pPr lvl="1">
              <a:spcBef>
                <a:spcPts val="300"/>
              </a:spcBef>
            </a:pPr>
            <a:r>
              <a:rPr lang="sl-SI" i="1" dirty="0" smtClean="0"/>
              <a:t>ruši ravnovesje v načelih </a:t>
            </a:r>
          </a:p>
          <a:p>
            <a:pPr lvl="2">
              <a:spcBef>
                <a:spcPts val="300"/>
              </a:spcBef>
            </a:pPr>
            <a:r>
              <a:rPr lang="sl-SI" i="1" dirty="0" smtClean="0"/>
              <a:t>„zastopanosti predmetnih področij“,</a:t>
            </a:r>
          </a:p>
          <a:p>
            <a:pPr lvl="2">
              <a:spcBef>
                <a:spcPts val="300"/>
              </a:spcBef>
            </a:pPr>
            <a:r>
              <a:rPr lang="sl-SI" i="1" dirty="0" smtClean="0"/>
              <a:t>„enakovrednosti strok“ in </a:t>
            </a:r>
          </a:p>
          <a:p>
            <a:pPr lvl="2">
              <a:spcBef>
                <a:spcPts val="300"/>
              </a:spcBef>
            </a:pPr>
            <a:r>
              <a:rPr lang="sl-SI" i="1" dirty="0" smtClean="0"/>
              <a:t>„odražanja temeljnih in splošnih znanj“. </a:t>
            </a:r>
          </a:p>
          <a:p>
            <a:pPr>
              <a:spcBef>
                <a:spcPts val="1800"/>
              </a:spcBef>
            </a:pPr>
            <a:r>
              <a:rPr lang="sl-SI" i="1" dirty="0" smtClean="0"/>
              <a:t>Poškodovano bi bilo načelo </a:t>
            </a:r>
            <a:r>
              <a:rPr lang="sl-SI" b="1" i="1" dirty="0" smtClean="0"/>
              <a:t>pravičnosti</a:t>
            </a:r>
            <a:r>
              <a:rPr lang="sl-SI" i="1" dirty="0" smtClean="0"/>
              <a:t> in </a:t>
            </a:r>
            <a:r>
              <a:rPr lang="sl-SI" b="1" i="1" dirty="0" smtClean="0"/>
              <a:t>svobode izbire </a:t>
            </a:r>
            <a:r>
              <a:rPr lang="sl-SI" i="1" dirty="0" smtClean="0"/>
              <a:t>pri izbiranju predmetov v izbirnem delu SM</a:t>
            </a:r>
          </a:p>
          <a:p>
            <a:pPr>
              <a:spcBef>
                <a:spcPts val="1200"/>
              </a:spcBef>
            </a:pPr>
            <a:r>
              <a:rPr lang="sl-SI" i="1" dirty="0" smtClean="0"/>
              <a:t>Problematika umetnosti / kulture v splošni izobrazbi slovenskega intelektualca…</a:t>
            </a:r>
          </a:p>
          <a:p>
            <a:pPr>
              <a:spcBef>
                <a:spcPts val="1200"/>
              </a:spcBef>
            </a:pPr>
            <a:r>
              <a:rPr lang="sl-SI" i="1" dirty="0" smtClean="0"/>
              <a:t>Promocija naravoslovja DA, a ne na račun drugih strok </a:t>
            </a:r>
            <a:r>
              <a:rPr lang="sl-SI" sz="1600" i="1" dirty="0" smtClean="0">
                <a:solidFill>
                  <a:schemeClr val="bg1">
                    <a:lumMod val="50000"/>
                  </a:schemeClr>
                </a:solidFill>
              </a:rPr>
              <a:t>(in sploh ne LE NA SM…)</a:t>
            </a:r>
            <a:endParaRPr lang="en-GB" sz="1600" i="1" dirty="0">
              <a:solidFill>
                <a:schemeClr val="bg1">
                  <a:lumMod val="50000"/>
                </a:schemeClr>
              </a:solidFill>
            </a:endParaRPr>
          </a:p>
        </p:txBody>
      </p:sp>
    </p:spTree>
    <p:extLst>
      <p:ext uri="{BB962C8B-B14F-4D97-AF65-F5344CB8AC3E}">
        <p14:creationId xmlns:p14="http://schemas.microsoft.com/office/powerpoint/2010/main" val="34057269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274638"/>
            <a:ext cx="8229600" cy="562074"/>
          </a:xfrm>
        </p:spPr>
        <p:txBody>
          <a:bodyPr/>
          <a:lstStyle/>
          <a:p>
            <a:r>
              <a:rPr lang="sl-SI" dirty="0"/>
              <a:t>3. SM naj bo običajen zaključek gimnazije </a:t>
            </a:r>
            <a:endParaRPr lang="en-GB" dirty="0"/>
          </a:p>
        </p:txBody>
      </p:sp>
      <p:sp>
        <p:nvSpPr>
          <p:cNvPr id="19459" name="Rectangle 3"/>
          <p:cNvSpPr>
            <a:spLocks noGrp="1" noChangeArrowheads="1"/>
          </p:cNvSpPr>
          <p:nvPr>
            <p:ph type="body" idx="1"/>
          </p:nvPr>
        </p:nvSpPr>
        <p:spPr>
          <a:xfrm>
            <a:off x="179512" y="1196752"/>
            <a:ext cx="8856984" cy="5400600"/>
          </a:xfrm>
        </p:spPr>
        <p:txBody>
          <a:bodyPr/>
          <a:lstStyle/>
          <a:p>
            <a:r>
              <a:rPr lang="sl-SI" i="1" dirty="0" err="1" smtClean="0"/>
              <a:t>Nivojskost</a:t>
            </a:r>
            <a:r>
              <a:rPr lang="sl-SI" i="1" dirty="0"/>
              <a:t> </a:t>
            </a:r>
            <a:r>
              <a:rPr lang="sl-SI" i="1" dirty="0" smtClean="0"/>
              <a:t>- Morda pa bi bilo treba logiko obrniti: </a:t>
            </a:r>
          </a:p>
          <a:p>
            <a:endParaRPr lang="sl-SI" i="1" dirty="0" smtClean="0"/>
          </a:p>
          <a:p>
            <a:pPr>
              <a:spcAft>
                <a:spcPts val="600"/>
              </a:spcAft>
            </a:pPr>
            <a:r>
              <a:rPr lang="sl-SI" i="1" dirty="0" smtClean="0"/>
              <a:t>Vsi predmeti se opravljajo na zahtevni ravni (VR)</a:t>
            </a:r>
          </a:p>
          <a:p>
            <a:pPr>
              <a:spcAft>
                <a:spcPts val="600"/>
              </a:spcAft>
            </a:pPr>
            <a:r>
              <a:rPr lang="sl-SI" i="1" dirty="0" smtClean="0"/>
              <a:t>pri predmetih, ki jih dijak mora izbrati v obveznem delu SM (MAT in TJ, lahko tudi materinščina), ima možnost izbire predmeta na manj zahtevni ravni (OR); </a:t>
            </a:r>
          </a:p>
          <a:p>
            <a:pPr>
              <a:spcAft>
                <a:spcPts val="600"/>
              </a:spcAft>
            </a:pPr>
            <a:r>
              <a:rPr lang="sl-SI" i="1" dirty="0" smtClean="0"/>
              <a:t>v izbirnem delu za to ni potrebe, saj dijak predmet izbere v skladu s svojimi sposobnostmi in zanimanji  - torej vsi na VR</a:t>
            </a:r>
          </a:p>
          <a:p>
            <a:pPr>
              <a:spcAft>
                <a:spcPts val="600"/>
              </a:spcAft>
            </a:pPr>
            <a:r>
              <a:rPr lang="sl-SI" i="1" dirty="0" smtClean="0"/>
              <a:t>Vsi predmeti v izbirnem delu so enakovredni</a:t>
            </a:r>
          </a:p>
          <a:p>
            <a:pPr>
              <a:spcAft>
                <a:spcPts val="600"/>
              </a:spcAft>
            </a:pPr>
            <a:r>
              <a:rPr lang="sl-SI" i="1" dirty="0" smtClean="0"/>
              <a:t>(se reši tudi problem drugega TJ, ki z</a:t>
            </a:r>
            <a:r>
              <a:rPr lang="sl-SI" i="1" dirty="0" smtClean="0"/>
              <a:t>daj meče sistem iz ravnotežja)</a:t>
            </a:r>
            <a:endParaRPr lang="sl-SI" i="1" dirty="0" smtClean="0"/>
          </a:p>
          <a:p>
            <a:pPr>
              <a:spcAft>
                <a:spcPts val="600"/>
              </a:spcAft>
            </a:pPr>
            <a:r>
              <a:rPr lang="sl-SI" i="1" dirty="0" smtClean="0"/>
              <a:t>Model je preprost in čist</a:t>
            </a:r>
            <a:endParaRPr lang="en-GB" i="1" dirty="0"/>
          </a:p>
        </p:txBody>
      </p:sp>
    </p:spTree>
    <p:extLst>
      <p:ext uri="{BB962C8B-B14F-4D97-AF65-F5344CB8AC3E}">
        <p14:creationId xmlns:p14="http://schemas.microsoft.com/office/powerpoint/2010/main" val="27488756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4638"/>
            <a:ext cx="8578850" cy="850106"/>
          </a:xfrm>
        </p:spPr>
        <p:txBody>
          <a:bodyPr/>
          <a:lstStyle/>
          <a:p>
            <a:pPr marL="533400" indent="-533400"/>
            <a:r>
              <a:rPr lang="sl-SI" dirty="0"/>
              <a:t>4. Ohraniti je potrebno resnost SM kot zrelostnega izpita</a:t>
            </a:r>
            <a:endParaRPr lang="en-GB" dirty="0"/>
          </a:p>
        </p:txBody>
      </p:sp>
      <p:sp>
        <p:nvSpPr>
          <p:cNvPr id="20483" name="Rectangle 3"/>
          <p:cNvSpPr>
            <a:spLocks noGrp="1" noChangeArrowheads="1"/>
          </p:cNvSpPr>
          <p:nvPr>
            <p:ph type="body" idx="1"/>
          </p:nvPr>
        </p:nvSpPr>
        <p:spPr>
          <a:xfrm>
            <a:off x="457200" y="1340768"/>
            <a:ext cx="8229600" cy="4785395"/>
          </a:xfrm>
        </p:spPr>
        <p:txBody>
          <a:bodyPr/>
          <a:lstStyle/>
          <a:p>
            <a:r>
              <a:rPr lang="sl-SI" i="1" dirty="0"/>
              <a:t>nikakor ne bi smeli nižati standardov znanja v gimnaziji in na SM (npr. glede na tiste dijake, ki SM ne uspejo opraviti).</a:t>
            </a:r>
          </a:p>
          <a:p>
            <a:endParaRPr lang="sl-SI" dirty="0"/>
          </a:p>
          <a:p>
            <a:r>
              <a:rPr lang="sl-SI" i="1" dirty="0" smtClean="0"/>
              <a:t>dosedanji </a:t>
            </a:r>
            <a:r>
              <a:rPr lang="sl-SI" i="1" dirty="0"/>
              <a:t>zahtevani standardi g. znanja naj se v gimnaziji ne znižujejo, prav tako ne na SM</a:t>
            </a:r>
            <a:r>
              <a:rPr lang="sl-SI" dirty="0"/>
              <a:t> </a:t>
            </a:r>
            <a:endParaRPr lang="sl-SI" dirty="0" smtClean="0"/>
          </a:p>
          <a:p>
            <a:endParaRPr lang="sl-SI" dirty="0"/>
          </a:p>
          <a:p>
            <a:r>
              <a:rPr lang="sl-SI" i="1" dirty="0" smtClean="0"/>
              <a:t>Kljub težavam z dvojno vlogo SM (certifikatska </a:t>
            </a:r>
            <a:r>
              <a:rPr lang="sl-SI" i="1" dirty="0" err="1" smtClean="0"/>
              <a:t>vs</a:t>
            </a:r>
            <a:r>
              <a:rPr lang="sl-SI" i="1" dirty="0" smtClean="0"/>
              <a:t> selekcijska) bi bilo nespametno zmanjševati vlogo SM pri prehodu na UN – tudi zaradi mednarodne primerljivosti.</a:t>
            </a:r>
          </a:p>
          <a:p>
            <a:endParaRPr lang="sl-SI" i="1" dirty="0"/>
          </a:p>
          <a:p>
            <a:r>
              <a:rPr lang="sl-SI" i="1" dirty="0" smtClean="0"/>
              <a:t>Tudi EVALVACIJSKA VLOGA SM </a:t>
            </a:r>
          </a:p>
          <a:p>
            <a:pPr lvl="3"/>
            <a:r>
              <a:rPr lang="sl-SI" i="1" dirty="0" smtClean="0">
                <a:solidFill>
                  <a:schemeClr val="bg1">
                    <a:lumMod val="50000"/>
                  </a:schemeClr>
                </a:solidFill>
              </a:rPr>
              <a:t>(bi moralo državo zanimati – kot bi jo moralo pri NPZ…)</a:t>
            </a:r>
            <a:endParaRPr lang="en-GB" i="1" dirty="0">
              <a:solidFill>
                <a:schemeClr val="bg1">
                  <a:lumMod val="50000"/>
                </a:schemeClr>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274638"/>
            <a:ext cx="8229600" cy="850106"/>
          </a:xfrm>
        </p:spPr>
        <p:txBody>
          <a:bodyPr/>
          <a:lstStyle/>
          <a:p>
            <a:pPr marL="533400" indent="-533400"/>
            <a:r>
              <a:rPr lang="sl-SI" dirty="0"/>
              <a:t>5. SM </a:t>
            </a:r>
            <a:r>
              <a:rPr lang="sl-SI" dirty="0" smtClean="0"/>
              <a:t>naj bo </a:t>
            </a:r>
            <a:r>
              <a:rPr lang="sl-SI" dirty="0"/>
              <a:t>eksterni državni izpit</a:t>
            </a:r>
            <a:endParaRPr lang="en-GB" dirty="0"/>
          </a:p>
        </p:txBody>
      </p:sp>
      <p:sp>
        <p:nvSpPr>
          <p:cNvPr id="21507" name="Rectangle 3"/>
          <p:cNvSpPr>
            <a:spLocks noGrp="1" noChangeArrowheads="1"/>
          </p:cNvSpPr>
          <p:nvPr>
            <p:ph type="body" idx="1"/>
          </p:nvPr>
        </p:nvSpPr>
        <p:spPr>
          <a:xfrm>
            <a:off x="395536" y="1412776"/>
            <a:ext cx="8424936" cy="4425950"/>
          </a:xfrm>
        </p:spPr>
        <p:txBody>
          <a:bodyPr/>
          <a:lstStyle/>
          <a:p>
            <a:r>
              <a:rPr lang="sl-SI" i="1" dirty="0"/>
              <a:t>tudi v vlogi evalvacije državnega standarda na izhodu iz </a:t>
            </a:r>
            <a:r>
              <a:rPr lang="sl-SI" i="1" dirty="0" smtClean="0"/>
              <a:t>gimnazije </a:t>
            </a:r>
          </a:p>
          <a:p>
            <a:r>
              <a:rPr lang="sl-SI" i="1" dirty="0" smtClean="0"/>
              <a:t>razmerje </a:t>
            </a:r>
            <a:r>
              <a:rPr lang="sl-SI" i="1" dirty="0"/>
              <a:t>EXT/INT naj </a:t>
            </a:r>
            <a:r>
              <a:rPr lang="sl-SI" i="1" dirty="0" smtClean="0"/>
              <a:t>ostane enako </a:t>
            </a:r>
            <a:r>
              <a:rPr lang="sl-SI" sz="1600" i="1" dirty="0" smtClean="0">
                <a:solidFill>
                  <a:schemeClr val="bg1">
                    <a:lumMod val="50000"/>
                  </a:schemeClr>
                </a:solidFill>
              </a:rPr>
              <a:t>(lahko tudi zunanja </a:t>
            </a:r>
            <a:r>
              <a:rPr lang="sl-SI" sz="1600" i="1" dirty="0" err="1" smtClean="0">
                <a:solidFill>
                  <a:schemeClr val="bg1">
                    <a:lumMod val="50000"/>
                  </a:schemeClr>
                </a:solidFill>
              </a:rPr>
              <a:t>moderacije</a:t>
            </a:r>
            <a:r>
              <a:rPr lang="sl-SI" sz="1600" i="1" dirty="0" smtClean="0">
                <a:solidFill>
                  <a:schemeClr val="bg1">
                    <a:lumMod val="50000"/>
                  </a:schemeClr>
                </a:solidFill>
              </a:rPr>
              <a:t> INT dela).</a:t>
            </a:r>
            <a:endParaRPr lang="sl-SI" sz="1600" i="1" dirty="0">
              <a:solidFill>
                <a:schemeClr val="bg1">
                  <a:lumMod val="50000"/>
                </a:schemeClr>
              </a:solidFill>
            </a:endParaRPr>
          </a:p>
          <a:p>
            <a:pPr marL="0" indent="0">
              <a:buNone/>
            </a:pPr>
            <a:endParaRPr lang="sl-SI" b="1" i="1" dirty="0"/>
          </a:p>
          <a:p>
            <a:r>
              <a:rPr lang="sl-SI" i="1" dirty="0" smtClean="0"/>
              <a:t>INT del </a:t>
            </a:r>
            <a:r>
              <a:rPr lang="sl-SI" i="1" dirty="0"/>
              <a:t>naj se </a:t>
            </a:r>
            <a:r>
              <a:rPr lang="sl-SI" sz="1600" i="1" dirty="0">
                <a:solidFill>
                  <a:schemeClr val="bg1">
                    <a:lumMod val="50000"/>
                  </a:schemeClr>
                </a:solidFill>
              </a:rPr>
              <a:t>(na osnovi analize uspeha dijakov na </a:t>
            </a:r>
            <a:r>
              <a:rPr lang="sl-SI" sz="1600" i="1" dirty="0" smtClean="0">
                <a:solidFill>
                  <a:schemeClr val="bg1">
                    <a:lumMod val="50000"/>
                  </a:schemeClr>
                </a:solidFill>
              </a:rPr>
              <a:t>INT delu v </a:t>
            </a:r>
            <a:r>
              <a:rPr lang="sl-SI" sz="1600" i="1" dirty="0">
                <a:solidFill>
                  <a:schemeClr val="bg1">
                    <a:lumMod val="50000"/>
                  </a:schemeClr>
                </a:solidFill>
              </a:rPr>
              <a:t>primerjavi z </a:t>
            </a:r>
            <a:r>
              <a:rPr lang="sl-SI" sz="1600" i="1" dirty="0" smtClean="0">
                <a:solidFill>
                  <a:schemeClr val="bg1">
                    <a:lumMod val="50000"/>
                  </a:schemeClr>
                </a:solidFill>
              </a:rPr>
              <a:t>EXT delom </a:t>
            </a:r>
            <a:r>
              <a:rPr lang="sl-SI" sz="1600" i="1" dirty="0">
                <a:solidFill>
                  <a:schemeClr val="bg1">
                    <a:lumMod val="50000"/>
                  </a:schemeClr>
                </a:solidFill>
              </a:rPr>
              <a:t>in glede na vključenost srednješolskih ocen v skupni </a:t>
            </a:r>
            <a:r>
              <a:rPr lang="sl-SI" sz="1600" i="1" dirty="0" err="1">
                <a:solidFill>
                  <a:schemeClr val="bg1">
                    <a:lumMod val="50000"/>
                  </a:schemeClr>
                </a:solidFill>
              </a:rPr>
              <a:t>razultat</a:t>
            </a:r>
            <a:r>
              <a:rPr lang="sl-SI" sz="1600" i="1" dirty="0">
                <a:solidFill>
                  <a:schemeClr val="bg1">
                    <a:lumMod val="50000"/>
                  </a:schemeClr>
                </a:solidFill>
              </a:rPr>
              <a:t> kandidata, kadar je vpis na fakulteto omejen) </a:t>
            </a:r>
            <a:r>
              <a:rPr lang="sl-SI" i="1" dirty="0"/>
              <a:t>ne </a:t>
            </a:r>
            <a:r>
              <a:rPr lang="sl-SI" i="1" dirty="0" smtClean="0"/>
              <a:t>povečuje</a:t>
            </a:r>
            <a:r>
              <a:rPr lang="sl-SI" i="1" dirty="0"/>
              <a:t>, saj bi se na ta način izgubila primerljivost znanja dijakov tako na državni ravni kot tudi v </a:t>
            </a:r>
            <a:r>
              <a:rPr lang="sl-SI" i="1" dirty="0" smtClean="0"/>
              <a:t>mednarodnem </a:t>
            </a:r>
            <a:r>
              <a:rPr lang="sl-SI" i="1" dirty="0"/>
              <a:t>merilu. </a:t>
            </a:r>
            <a:endParaRPr lang="sl-SI" i="1" dirty="0" smtClean="0"/>
          </a:p>
          <a:p>
            <a:pPr marL="0" indent="0">
              <a:buNone/>
            </a:pPr>
            <a:endParaRPr lang="sl-SI" i="1" dirty="0" smtClean="0"/>
          </a:p>
          <a:p>
            <a:pPr>
              <a:spcBef>
                <a:spcPts val="0"/>
              </a:spcBef>
            </a:pPr>
            <a:r>
              <a:rPr lang="sl-SI" i="1" dirty="0" smtClean="0"/>
              <a:t>Problem ocenjevanja v INT delu se lahko reši s kategoričnim ocenjevanjem </a:t>
            </a:r>
          </a:p>
          <a:p>
            <a:pPr lvl="6">
              <a:spcBef>
                <a:spcPts val="0"/>
              </a:spcBef>
            </a:pPr>
            <a:r>
              <a:rPr lang="sl-SI" sz="1800" i="1" dirty="0" smtClean="0"/>
              <a:t>Ni opravil</a:t>
            </a:r>
          </a:p>
          <a:p>
            <a:pPr lvl="6">
              <a:spcBef>
                <a:spcPts val="0"/>
              </a:spcBef>
            </a:pPr>
            <a:r>
              <a:rPr lang="sl-SI" sz="1800" i="1" dirty="0" smtClean="0"/>
              <a:t>Opravil</a:t>
            </a:r>
          </a:p>
          <a:p>
            <a:pPr lvl="6">
              <a:spcBef>
                <a:spcPts val="0"/>
              </a:spcBef>
            </a:pPr>
            <a:r>
              <a:rPr lang="sl-SI" sz="1800" i="1" dirty="0" smtClean="0"/>
              <a:t>Opravil z odliko</a:t>
            </a:r>
            <a:endParaRPr lang="en-GB" sz="1800" i="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sl-SI"/>
              <a:t>6. Omogočiti različne izhode iz g. izobraževanja </a:t>
            </a:r>
            <a:endParaRPr lang="en-GB"/>
          </a:p>
        </p:txBody>
      </p:sp>
      <p:sp>
        <p:nvSpPr>
          <p:cNvPr id="24579" name="Rectangle 3"/>
          <p:cNvSpPr>
            <a:spLocks noGrp="1" noChangeArrowheads="1"/>
          </p:cNvSpPr>
          <p:nvPr>
            <p:ph type="body" idx="1"/>
          </p:nvPr>
        </p:nvSpPr>
        <p:spPr>
          <a:xfrm>
            <a:off x="468313" y="1557338"/>
            <a:ext cx="8229600" cy="1296987"/>
          </a:xfrm>
        </p:spPr>
        <p:txBody>
          <a:bodyPr/>
          <a:lstStyle/>
          <a:p>
            <a:pPr marL="457200" indent="-457200"/>
            <a:r>
              <a:rPr lang="sl-SI" i="1" dirty="0"/>
              <a:t>ustrezno urediti zaključek </a:t>
            </a:r>
            <a:r>
              <a:rPr lang="sl-SI" i="1" dirty="0" smtClean="0"/>
              <a:t>gimnazije (in drugih srednjih šol)  </a:t>
            </a:r>
            <a:r>
              <a:rPr lang="sl-SI" i="1" dirty="0"/>
              <a:t>in odpraviti situacijo, v kateri ima gimnazijec, ki je opravil 4 letnike in ni uspel opraviti SM, priznano OŠ izobrazbo</a:t>
            </a:r>
            <a:r>
              <a:rPr lang="sl-SI" i="1" dirty="0" smtClean="0"/>
              <a:t>.</a:t>
            </a:r>
          </a:p>
          <a:p>
            <a:pPr marL="457200" indent="-457200"/>
            <a:endParaRPr lang="sl-SI" i="1" dirty="0"/>
          </a:p>
          <a:p>
            <a:pPr marL="457200" indent="-457200"/>
            <a:r>
              <a:rPr lang="sl-SI" i="1" dirty="0" smtClean="0"/>
              <a:t>Kaj lahko takšen kandidat počne (določanje kompetenc in možnosti opravljanja poklicev)?</a:t>
            </a:r>
            <a:endParaRPr lang="en-GB" i="1" dirty="0"/>
          </a:p>
        </p:txBody>
      </p:sp>
      <p:sp>
        <p:nvSpPr>
          <p:cNvPr id="24581" name="Rectangle 5"/>
          <p:cNvSpPr>
            <a:spLocks noChangeArrowheads="1"/>
          </p:cNvSpPr>
          <p:nvPr/>
        </p:nvSpPr>
        <p:spPr bwMode="auto">
          <a:xfrm>
            <a:off x="611188" y="299720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endParaRPr lang="en-GB" sz="2800" dirty="0">
              <a:solidFill>
                <a:schemeClr val="tx2"/>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4"/>
          <p:cNvSpPr>
            <a:spLocks noChangeArrowheads="1"/>
          </p:cNvSpPr>
          <p:nvPr/>
        </p:nvSpPr>
        <p:spPr bwMode="auto">
          <a:xfrm>
            <a:off x="251520" y="1916832"/>
            <a:ext cx="8868431"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a:spcBef>
                <a:spcPct val="20000"/>
              </a:spcBef>
              <a:buFontTx/>
              <a:buChar char="•"/>
            </a:pPr>
            <a:r>
              <a:rPr lang="sl-SI" sz="2400" i="1" dirty="0">
                <a:effectLst>
                  <a:outerShdw blurRad="38100" dist="38100" dir="2700000" algn="tl">
                    <a:srgbClr val="C0C0C0"/>
                  </a:outerShdw>
                </a:effectLst>
                <a:latin typeface="+mn-lt"/>
              </a:rPr>
              <a:t>Dve vrsti izobraževanja, ki služita različnim namenom </a:t>
            </a:r>
            <a:endParaRPr lang="sl-SI" sz="2400" i="1" dirty="0" smtClean="0">
              <a:effectLst>
                <a:outerShdw blurRad="38100" dist="38100" dir="2700000" algn="tl">
                  <a:srgbClr val="C0C0C0"/>
                </a:outerShdw>
              </a:effectLst>
              <a:latin typeface="+mn-lt"/>
            </a:endParaRPr>
          </a:p>
          <a:p>
            <a:pPr>
              <a:spcBef>
                <a:spcPct val="20000"/>
              </a:spcBef>
            </a:pPr>
            <a:endParaRPr lang="sl-SI" sz="2400" i="1" dirty="0">
              <a:effectLst>
                <a:outerShdw blurRad="38100" dist="38100" dir="2700000" algn="tl">
                  <a:srgbClr val="C0C0C0"/>
                </a:outerShdw>
              </a:effectLst>
              <a:latin typeface="+mn-lt"/>
            </a:endParaRPr>
          </a:p>
          <a:p>
            <a:pPr marL="457200" indent="-457200">
              <a:spcBef>
                <a:spcPct val="20000"/>
              </a:spcBef>
              <a:buFontTx/>
              <a:buChar char="•"/>
            </a:pPr>
            <a:r>
              <a:rPr lang="sl-SI" sz="2400" i="1" dirty="0">
                <a:effectLst>
                  <a:outerShdw blurRad="38100" dist="38100" dir="2700000" algn="tl">
                    <a:srgbClr val="C0C0C0"/>
                  </a:outerShdw>
                </a:effectLst>
                <a:latin typeface="+mn-lt"/>
              </a:rPr>
              <a:t>osnovna vloga SM je usposabljanje za nadaljevanje izobraževanja na UN ravni, osnovna vloga PM pa usposabljanje za poklic ali za nadaljevanje izobraževanja na visoki strokovni ravni. Ne? </a:t>
            </a:r>
            <a:endParaRPr lang="sl-SI" sz="2400" i="1" dirty="0" smtClean="0">
              <a:effectLst>
                <a:outerShdw blurRad="38100" dist="38100" dir="2700000" algn="tl">
                  <a:srgbClr val="C0C0C0"/>
                </a:outerShdw>
              </a:effectLst>
              <a:latin typeface="+mn-lt"/>
            </a:endParaRPr>
          </a:p>
          <a:p>
            <a:pPr marL="457200" indent="-457200">
              <a:spcBef>
                <a:spcPct val="20000"/>
              </a:spcBef>
              <a:buFontTx/>
              <a:buChar char="•"/>
            </a:pPr>
            <a:endParaRPr lang="sl-SI" sz="2400" i="1" dirty="0">
              <a:effectLst>
                <a:outerShdw blurRad="38100" dist="38100" dir="2700000" algn="tl">
                  <a:srgbClr val="C0C0C0"/>
                </a:outerShdw>
              </a:effectLst>
              <a:latin typeface="+mn-lt"/>
            </a:endParaRPr>
          </a:p>
          <a:p>
            <a:pPr marL="457200" indent="-457200">
              <a:spcBef>
                <a:spcPct val="20000"/>
              </a:spcBef>
              <a:buFontTx/>
              <a:buChar char="•"/>
            </a:pPr>
            <a:r>
              <a:rPr lang="sl-SI" sz="2400" i="1" dirty="0" smtClean="0">
                <a:effectLst>
                  <a:outerShdw blurRad="38100" dist="38100" dir="2700000" algn="tl">
                    <a:srgbClr val="C0C0C0"/>
                  </a:outerShdw>
                </a:effectLst>
                <a:latin typeface="+mn-lt"/>
              </a:rPr>
              <a:t>Univerze / fakultete naj odločijo, katere profile na katere študije in pod kakšnimi pogoji </a:t>
            </a:r>
          </a:p>
          <a:p>
            <a:pPr>
              <a:spcBef>
                <a:spcPct val="20000"/>
              </a:spcBef>
            </a:pPr>
            <a:endParaRPr lang="sl-SI" sz="2400" i="1" dirty="0" smtClean="0">
              <a:effectLst>
                <a:outerShdw blurRad="38100" dist="38100" dir="2700000" algn="tl">
                  <a:srgbClr val="C0C0C0"/>
                </a:outerShdw>
              </a:effectLst>
              <a:latin typeface="+mn-lt"/>
            </a:endParaRPr>
          </a:p>
          <a:p>
            <a:pPr marL="1371600" lvl="2" indent="-457200">
              <a:spcBef>
                <a:spcPct val="20000"/>
              </a:spcBef>
              <a:buFontTx/>
              <a:buChar char="•"/>
            </a:pPr>
            <a:r>
              <a:rPr lang="sl-SI" sz="2400" i="1" dirty="0" smtClean="0">
                <a:effectLst>
                  <a:outerShdw blurRad="38100" dist="38100" dir="2700000" algn="tl">
                    <a:srgbClr val="C0C0C0"/>
                  </a:outerShdw>
                </a:effectLst>
                <a:latin typeface="+mn-lt"/>
              </a:rPr>
              <a:t>Mimogrede: sedanji sistem preračunavanja točk na SM/PM pri prehodu na UNI je nepravičen.</a:t>
            </a:r>
            <a:endParaRPr lang="en-GB" sz="2400" i="1" dirty="0">
              <a:effectLst>
                <a:outerShdw blurRad="38100" dist="38100" dir="2700000" algn="tl">
                  <a:srgbClr val="C0C0C0"/>
                </a:outerShdw>
              </a:effectLst>
              <a:latin typeface="+mn-lt"/>
            </a:endParaRPr>
          </a:p>
        </p:txBody>
      </p:sp>
      <p:sp>
        <p:nvSpPr>
          <p:cNvPr id="24581" name="Rectangle 5"/>
          <p:cNvSpPr>
            <a:spLocks noChangeArrowheads="1"/>
          </p:cNvSpPr>
          <p:nvPr/>
        </p:nvSpPr>
        <p:spPr bwMode="auto">
          <a:xfrm>
            <a:off x="251520" y="404664"/>
            <a:ext cx="8724415"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sl-SI" sz="2800" dirty="0">
                <a:solidFill>
                  <a:schemeClr val="tx2"/>
                </a:solidFill>
                <a:effectLst>
                  <a:outerShdw blurRad="38100" dist="38100" dir="2700000" algn="tl">
                    <a:srgbClr val="C0C0C0"/>
                  </a:outerShdw>
                </a:effectLst>
                <a:latin typeface="+mn-lt"/>
              </a:rPr>
              <a:t>7. Idejo o eni maturi je potrebno </a:t>
            </a:r>
            <a:r>
              <a:rPr lang="sl-SI" sz="2800" dirty="0" smtClean="0">
                <a:solidFill>
                  <a:schemeClr val="tx2"/>
                </a:solidFill>
                <a:effectLst>
                  <a:outerShdw blurRad="38100" dist="38100" dir="2700000" algn="tl">
                    <a:srgbClr val="C0C0C0"/>
                  </a:outerShdw>
                </a:effectLst>
                <a:latin typeface="+mn-lt"/>
              </a:rPr>
              <a:t>strokovno resno </a:t>
            </a:r>
            <a:r>
              <a:rPr lang="sl-SI" sz="2800" dirty="0">
                <a:solidFill>
                  <a:schemeClr val="tx2"/>
                </a:solidFill>
                <a:effectLst>
                  <a:outerShdw blurRad="38100" dist="38100" dir="2700000" algn="tl">
                    <a:srgbClr val="C0C0C0"/>
                  </a:outerShdw>
                </a:effectLst>
                <a:latin typeface="+mn-lt"/>
              </a:rPr>
              <a:t>premisliti </a:t>
            </a:r>
            <a:endParaRPr lang="en-GB" sz="2800" dirty="0">
              <a:solidFill>
                <a:schemeClr val="tx2"/>
              </a:solidFill>
              <a:effectLst>
                <a:outerShdw blurRad="38100" dist="38100" dir="2700000" algn="tl">
                  <a:srgbClr val="C0C0C0"/>
                </a:outerShdw>
              </a:effectLst>
              <a:latin typeface="+mn-lt"/>
            </a:endParaRPr>
          </a:p>
        </p:txBody>
      </p:sp>
    </p:spTree>
    <p:extLst>
      <p:ext uri="{BB962C8B-B14F-4D97-AF65-F5344CB8AC3E}">
        <p14:creationId xmlns:p14="http://schemas.microsoft.com/office/powerpoint/2010/main" val="2092079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dirty="0" smtClean="0"/>
              <a:t>Še nekaj vprašanj: </a:t>
            </a:r>
            <a:endParaRPr lang="sl-SI" dirty="0"/>
          </a:p>
        </p:txBody>
      </p:sp>
    </p:spTree>
    <p:extLst>
      <p:ext uri="{BB962C8B-B14F-4D97-AF65-F5344CB8AC3E}">
        <p14:creationId xmlns:p14="http://schemas.microsoft.com/office/powerpoint/2010/main" val="18493642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179512" y="332656"/>
            <a:ext cx="8784976" cy="6525344"/>
          </a:xfrm>
        </p:spPr>
        <p:txBody>
          <a:bodyPr/>
          <a:lstStyle/>
          <a:p>
            <a:r>
              <a:rPr lang="sl-SI" dirty="0"/>
              <a:t>Vprašanje posodobitve </a:t>
            </a:r>
            <a:r>
              <a:rPr lang="sl-SI" dirty="0" smtClean="0"/>
              <a:t>SM bi moralo slediti </a:t>
            </a:r>
            <a:r>
              <a:rPr lang="sl-SI" dirty="0"/>
              <a:t>prenovi slovenske gimnazije, njene splošnosti oziroma </a:t>
            </a:r>
            <a:r>
              <a:rPr lang="sl-SI" dirty="0" smtClean="0"/>
              <a:t>profiliranosti. </a:t>
            </a:r>
            <a:r>
              <a:rPr lang="sl-SI" dirty="0" smtClean="0"/>
              <a:t>Spet bi želeli s spremembami mature zdraviti celotno šolsko vertikalo…</a:t>
            </a:r>
          </a:p>
          <a:p>
            <a:endParaRPr lang="sl-SI" dirty="0"/>
          </a:p>
          <a:p>
            <a:r>
              <a:rPr lang="sl-SI" dirty="0" smtClean="0"/>
              <a:t>Brez reforme srednjega šolstva </a:t>
            </a:r>
            <a:r>
              <a:rPr lang="sl-SI" sz="1600" dirty="0" smtClean="0">
                <a:solidFill>
                  <a:schemeClr val="bg1">
                    <a:lumMod val="50000"/>
                  </a:schemeClr>
                </a:solidFill>
              </a:rPr>
              <a:t>(in zaustavitve trenda povečevanja vpisa na splošne gimnazije in </a:t>
            </a:r>
            <a:r>
              <a:rPr lang="sl-SI" sz="1600" dirty="0" err="1" smtClean="0">
                <a:solidFill>
                  <a:schemeClr val="bg1">
                    <a:lumMod val="50000"/>
                  </a:schemeClr>
                </a:solidFill>
              </a:rPr>
              <a:t>vzpodbujanja</a:t>
            </a:r>
            <a:r>
              <a:rPr lang="sl-SI" sz="1600" dirty="0" smtClean="0">
                <a:solidFill>
                  <a:schemeClr val="bg1">
                    <a:lumMod val="50000"/>
                  </a:schemeClr>
                </a:solidFill>
              </a:rPr>
              <a:t> vpisa na kakovostne strokovne srednje šole)</a:t>
            </a:r>
            <a:r>
              <a:rPr lang="sl-SI" dirty="0" smtClean="0"/>
              <a:t> je nepošteno od sprememb pri maturi pričakovati čudeže. </a:t>
            </a:r>
          </a:p>
          <a:p>
            <a:endParaRPr lang="sl-SI" dirty="0" smtClean="0"/>
          </a:p>
          <a:p>
            <a:r>
              <a:rPr lang="sl-SI" dirty="0" smtClean="0"/>
              <a:t>Kdo je prebral BELO KNJIGO v poglavju </a:t>
            </a:r>
            <a:r>
              <a:rPr lang="sl-SI" b="1" dirty="0" smtClean="0"/>
              <a:t>4. Srednja šola</a:t>
            </a:r>
          </a:p>
          <a:p>
            <a:endParaRPr lang="sl-SI" dirty="0"/>
          </a:p>
          <a:p>
            <a:r>
              <a:rPr lang="sl-SI" dirty="0" smtClean="0"/>
              <a:t>Oblika mature (in vrste matur) na koncu SŠ bi morala biti odvisna od </a:t>
            </a:r>
            <a:r>
              <a:rPr lang="sl-SI" dirty="0" err="1" smtClean="0"/>
              <a:t>odličitev</a:t>
            </a:r>
            <a:r>
              <a:rPr lang="sl-SI" dirty="0" smtClean="0"/>
              <a:t> o naravi in profilih slovenskih srednjih šol.  In logika prenove SM in PM bi morala slediti logiki prenove slovenskih gimnazij  in drugih SŠ.</a:t>
            </a:r>
          </a:p>
          <a:p>
            <a:endParaRPr lang="en-GB" dirty="0" smtClean="0"/>
          </a:p>
          <a:p>
            <a:r>
              <a:rPr lang="sl-SI" dirty="0" smtClean="0"/>
              <a:t>A to je tudi problem DUALNOSTI TERCIARNEGA IZOBRAŽEVANJA</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107504" y="260648"/>
            <a:ext cx="8856984" cy="5976938"/>
          </a:xfrm>
        </p:spPr>
        <p:txBody>
          <a:bodyPr/>
          <a:lstStyle/>
          <a:p>
            <a:pPr>
              <a:spcAft>
                <a:spcPct val="40000"/>
              </a:spcAft>
            </a:pPr>
            <a:r>
              <a:rPr lang="sl-SI" sz="2200" dirty="0"/>
              <a:t>Očitek »repa, ki maha s psom«? Dva razmisleka:</a:t>
            </a:r>
          </a:p>
          <a:p>
            <a:pPr lvl="1">
              <a:spcAft>
                <a:spcPct val="40000"/>
              </a:spcAft>
            </a:pPr>
            <a:r>
              <a:rPr lang="sl-SI" sz="2200" dirty="0"/>
              <a:t>nič ni narobe, če SM spodbuja dijake, učitelje in šole k doseganju večje učinkovitosti pouka in učenja ter višji kakovosti znanja. Dviguje se kakovost ocenjevanja in »izpitna kultura«. </a:t>
            </a:r>
          </a:p>
          <a:p>
            <a:pPr lvl="1">
              <a:spcAft>
                <a:spcPct val="40000"/>
              </a:spcAft>
            </a:pPr>
            <a:r>
              <a:rPr lang="sl-SI" sz="2200" dirty="0"/>
              <a:t>vloga univerze v maturi in v srednješolskem izobraževanju (če je matura rep, ki maha z </a:t>
            </a:r>
            <a:r>
              <a:rPr lang="sl-SI" sz="2200" dirty="0" err="1" smtClean="0"/>
              <a:t>gimn</a:t>
            </a:r>
            <a:r>
              <a:rPr lang="sl-SI" sz="2200" dirty="0" smtClean="0"/>
              <a:t>. </a:t>
            </a:r>
            <a:r>
              <a:rPr lang="sl-SI" sz="2200" dirty="0"/>
              <a:t>izobraževanjem, kaj je potem univerza, ki ji je </a:t>
            </a:r>
            <a:r>
              <a:rPr lang="sl-SI" sz="2200" dirty="0" err="1" smtClean="0"/>
              <a:t>gimn</a:t>
            </a:r>
            <a:r>
              <a:rPr lang="sl-SI" sz="2200" dirty="0" smtClean="0"/>
              <a:t>. </a:t>
            </a:r>
            <a:r>
              <a:rPr lang="sl-SI" sz="2200" dirty="0"/>
              <a:t>izobraževanje predvsem namenjeno? </a:t>
            </a:r>
            <a:endParaRPr lang="sl-SI" sz="2200" dirty="0" smtClean="0"/>
          </a:p>
          <a:p>
            <a:pPr>
              <a:spcAft>
                <a:spcPts val="1200"/>
              </a:spcAft>
            </a:pPr>
            <a:r>
              <a:rPr lang="sl-SI" dirty="0" smtClean="0"/>
              <a:t>Univerze moraj</a:t>
            </a:r>
            <a:r>
              <a:rPr lang="sl-SI" dirty="0" smtClean="0"/>
              <a:t>o „vzeti“ znanje, kot ga da SŠ. </a:t>
            </a:r>
          </a:p>
          <a:p>
            <a:pPr>
              <a:spcAft>
                <a:spcPts val="1200"/>
              </a:spcAft>
            </a:pPr>
            <a:r>
              <a:rPr lang="sl-SI" dirty="0" smtClean="0"/>
              <a:t>Če gre za kakšno drugo znanje, pa bi morale univerze že zdavnaj (pred 18 leti!), ugotoviti, katero je tisto znanje, ki je potrebno za vstop na univerzitetni parket in to povedati gimnazijam in ostalim SŠ, ZRSŠ, ministrstvu ter maturi… (in pomagati pa spremeniti učne načrte…)</a:t>
            </a:r>
          </a:p>
          <a:p>
            <a:pPr lvl="0">
              <a:spcAft>
                <a:spcPts val="1200"/>
              </a:spcAft>
            </a:pPr>
            <a:r>
              <a:rPr lang="sl-SI" dirty="0" smtClean="0"/>
              <a:t>So univerze (fakultete) že kdaj jasno povedale, kakšne dijake želijo (PK)? </a:t>
            </a:r>
          </a:p>
          <a:p>
            <a:pPr lvl="0">
              <a:spcAft>
                <a:spcPts val="1200"/>
              </a:spcAft>
            </a:pPr>
            <a:r>
              <a:rPr lang="sl-SI" dirty="0" smtClean="0"/>
              <a:t>In ali so pri svojih aspiracijah realne? </a:t>
            </a:r>
          </a:p>
          <a:p>
            <a:pPr lvl="1">
              <a:spcAft>
                <a:spcPct val="40000"/>
              </a:spcAft>
            </a:pPr>
            <a:endParaRPr lang="sl-SI"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395536" y="260648"/>
            <a:ext cx="8568952" cy="6048375"/>
          </a:xfrm>
        </p:spPr>
        <p:txBody>
          <a:bodyPr/>
          <a:lstStyle/>
          <a:p>
            <a:pPr>
              <a:spcAft>
                <a:spcPct val="55000"/>
              </a:spcAft>
            </a:pPr>
            <a:r>
              <a:rPr lang="sl-SI" dirty="0" smtClean="0"/>
              <a:t>Univerze bi morale, namesto da razmišljajo o morebitnih sprejemnih izpitih, več energije vložiti v „</a:t>
            </a:r>
            <a:r>
              <a:rPr lang="sl-SI" dirty="0" err="1" smtClean="0"/>
              <a:t>head</a:t>
            </a:r>
            <a:r>
              <a:rPr lang="sl-SI" dirty="0" smtClean="0"/>
              <a:t> </a:t>
            </a:r>
            <a:r>
              <a:rPr lang="sl-SI" dirty="0" err="1" smtClean="0"/>
              <a:t>hunting</a:t>
            </a:r>
            <a:r>
              <a:rPr lang="sl-SI" dirty="0" smtClean="0"/>
              <a:t>“ </a:t>
            </a:r>
            <a:endParaRPr lang="sl-SI" dirty="0"/>
          </a:p>
          <a:p>
            <a:pPr>
              <a:spcAft>
                <a:spcPct val="55000"/>
              </a:spcAft>
            </a:pPr>
            <a:r>
              <a:rPr lang="sl-SI" dirty="0" smtClean="0"/>
              <a:t>Ne </a:t>
            </a:r>
            <a:r>
              <a:rPr lang="sl-SI" dirty="0"/>
              <a:t>selekcijski, pač pa spremljevalni model privabljanja dijakov</a:t>
            </a:r>
            <a:r>
              <a:rPr lang="sl-SI" dirty="0" smtClean="0"/>
              <a:t>…</a:t>
            </a:r>
          </a:p>
          <a:p>
            <a:pPr>
              <a:spcAft>
                <a:spcPct val="55000"/>
              </a:spcAft>
            </a:pPr>
            <a:r>
              <a:rPr lang="sl-SI" dirty="0"/>
              <a:t>Zajame dijake dovolj zgodaj (vsaj na začetku 3. letnika g.) in jih spremlja do izbire študija, ga informira in preverja. </a:t>
            </a:r>
            <a:endParaRPr lang="sl-SI" dirty="0" smtClean="0"/>
          </a:p>
          <a:p>
            <a:pPr>
              <a:spcAft>
                <a:spcPct val="55000"/>
              </a:spcAft>
            </a:pPr>
            <a:r>
              <a:rPr lang="sl-SI" dirty="0" smtClean="0"/>
              <a:t>S kakovostnim sistemom »kadrovanja« oz. profesionalne orientacije bi univerze s»kariernimi centri« morale privabljati najboljše in zanje najprimernejše kandidate </a:t>
            </a:r>
          </a:p>
          <a:p>
            <a:pPr lvl="0">
              <a:spcAft>
                <a:spcPct val="55000"/>
              </a:spcAft>
            </a:pPr>
            <a:r>
              <a:rPr lang="sl-SI" dirty="0" smtClean="0"/>
              <a:t>Država pa skrbi za to, da se postopki izvajajo na način pravičnosti in enakih možnosti za vse kandidate, ki izpolnjujejo osnovne pogoje za študij na univerzi. </a:t>
            </a:r>
            <a:r>
              <a:rPr lang="sl-SI" dirty="0" smtClean="0">
                <a:solidFill>
                  <a:schemeClr val="tx1"/>
                </a:solidFill>
                <a:effectLst>
                  <a:outerShdw blurRad="38100" dist="38100" dir="2700000" algn="tl">
                    <a:srgbClr val="000000">
                      <a:alpha val="43137"/>
                    </a:srgbClr>
                  </a:outerShdw>
                </a:effectLst>
                <a:latin typeface="+mn-lt"/>
                <a:ea typeface="+mn-ea"/>
                <a:cs typeface="+mn-cs"/>
              </a:rPr>
              <a:t> </a:t>
            </a:r>
          </a:p>
          <a:p>
            <a:pPr lvl="0">
              <a:spcAft>
                <a:spcPct val="55000"/>
              </a:spcAft>
            </a:pPr>
            <a:r>
              <a:rPr lang="sl-SI" dirty="0" smtClean="0">
                <a:solidFill>
                  <a:schemeClr val="tx1"/>
                </a:solidFill>
                <a:effectLst>
                  <a:outerShdw blurRad="38100" dist="38100" dir="2700000" algn="tl">
                    <a:srgbClr val="000000">
                      <a:alpha val="43137"/>
                    </a:srgbClr>
                  </a:outerShdw>
                </a:effectLst>
                <a:latin typeface="+mn-lt"/>
                <a:ea typeface="+mn-ea"/>
                <a:cs typeface="+mn-cs"/>
              </a:rPr>
              <a:t>Nujno: opraviti primerjalno </a:t>
            </a:r>
            <a:r>
              <a:rPr lang="sl-SI" dirty="0">
                <a:solidFill>
                  <a:schemeClr val="tx1"/>
                </a:solidFill>
                <a:effectLst>
                  <a:outerShdw blurRad="38100" dist="38100" dir="2700000" algn="tl">
                    <a:srgbClr val="000000">
                      <a:alpha val="43137"/>
                    </a:srgbClr>
                  </a:outerShdw>
                </a:effectLst>
                <a:latin typeface="+mn-lt"/>
                <a:ea typeface="+mn-ea"/>
                <a:cs typeface="+mn-cs"/>
              </a:rPr>
              <a:t>študijo o uspešnosti maturantov pri nadaljnjem </a:t>
            </a:r>
            <a:r>
              <a:rPr lang="sl-SI" dirty="0" smtClean="0">
                <a:solidFill>
                  <a:schemeClr val="tx1"/>
                </a:solidFill>
                <a:effectLst>
                  <a:outerShdw blurRad="38100" dist="38100" dir="2700000" algn="tl">
                    <a:srgbClr val="000000">
                      <a:alpha val="43137"/>
                    </a:srgbClr>
                  </a:outerShdw>
                </a:effectLst>
                <a:latin typeface="+mn-lt"/>
                <a:ea typeface="+mn-ea"/>
                <a:cs typeface="+mn-cs"/>
              </a:rPr>
              <a:t>študiju (skupaj z univerzami).</a:t>
            </a:r>
            <a:endParaRPr lang="en-GB" dirty="0" smtClean="0"/>
          </a:p>
          <a:p>
            <a:pPr>
              <a:spcAft>
                <a:spcPct val="55000"/>
              </a:spcAft>
            </a:pPr>
            <a:endParaRPr lang="en-GB"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467544" y="1196752"/>
            <a:ext cx="8229600" cy="4525963"/>
          </a:xfrm>
        </p:spPr>
        <p:txBody>
          <a:bodyPr/>
          <a:lstStyle/>
          <a:p>
            <a:r>
              <a:rPr lang="sl-SI" dirty="0" smtClean="0"/>
              <a:t>Le temeljito informiranje dijakov za izbiro pravega študija ob kakovostnem delu z njimi v srednji </a:t>
            </a:r>
            <a:r>
              <a:rPr lang="sl-SI" dirty="0" smtClean="0"/>
              <a:t>šoli </a:t>
            </a:r>
            <a:r>
              <a:rPr lang="sl-SI" dirty="0" smtClean="0"/>
              <a:t>pomeni pravo skrb za </a:t>
            </a:r>
            <a:r>
              <a:rPr lang="sl-SI" b="1" dirty="0" smtClean="0"/>
              <a:t>najbolj perspektiven kapital Slovenije</a:t>
            </a:r>
            <a:r>
              <a:rPr lang="sl-SI" dirty="0" smtClean="0"/>
              <a:t>, namreč </a:t>
            </a:r>
            <a:r>
              <a:rPr lang="sl-SI" b="1" dirty="0" smtClean="0"/>
              <a:t>znanje</a:t>
            </a:r>
            <a:r>
              <a:rPr lang="sl-SI" dirty="0" smtClean="0"/>
              <a:t> in njegov razvoj.</a:t>
            </a:r>
          </a:p>
          <a:p>
            <a:endParaRPr lang="sl-SI" dirty="0"/>
          </a:p>
          <a:p>
            <a:r>
              <a:rPr lang="sl-SI" dirty="0" smtClean="0"/>
              <a:t>Žalostno (a </a:t>
            </a:r>
            <a:r>
              <a:rPr lang="sl-SI" dirty="0" err="1" smtClean="0"/>
              <a:t>vzpodbudno</a:t>
            </a:r>
            <a:r>
              <a:rPr lang="sl-SI" dirty="0" smtClean="0"/>
              <a:t>)</a:t>
            </a:r>
            <a:r>
              <a:rPr lang="sl-SI" dirty="0" smtClean="0"/>
              <a:t> je, da nam mora profesor s Harvarda v ZDA priti povedati, da je  </a:t>
            </a:r>
            <a:r>
              <a:rPr lang="sl-SI" dirty="0" err="1" smtClean="0"/>
              <a:t>klestenje</a:t>
            </a:r>
            <a:r>
              <a:rPr lang="sl-SI" dirty="0" smtClean="0"/>
              <a:t> stroškov v javnem izobraževanju strel v lastno koleno; ne za danes, pač pa za jutri... </a:t>
            </a:r>
            <a:endParaRPr lang="en-GB"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ivzeti načrt">
  <a:themeElements>
    <a:clrScheme name="Privzeti nač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o meri 1">
      <a:majorFont>
        <a:latin typeface="Arial Narrow"/>
        <a:ea typeface=""/>
        <a:cs typeface=""/>
      </a:majorFont>
      <a:minorFont>
        <a:latin typeface="Arial Narrow"/>
        <a:ea typeface=""/>
        <a:cs typeface=""/>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2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Privzeti nač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ivzeti načr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ivzeti načr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ivzeti načr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ivzeti načr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ivzeti načr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ivzeti načr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ivzeti načr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ivzeti načr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ivzeti načr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ivzeti načr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ivzeti načr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ova tema">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ova 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738</TotalTime>
  <Words>2201</Words>
  <Application>Microsoft Office PowerPoint</Application>
  <PresentationFormat>Diaprojekcija na zaslonu (4:3)</PresentationFormat>
  <Paragraphs>178</Paragraphs>
  <Slides>23</Slides>
  <Notes>0</Notes>
  <HiddenSlides>0</HiddenSlides>
  <MMClips>0</MMClips>
  <ScaleCrop>false</ScaleCrop>
  <HeadingPairs>
    <vt:vector size="6" baseType="variant">
      <vt:variant>
        <vt:lpstr>Uporabljene pisave</vt:lpstr>
      </vt:variant>
      <vt:variant>
        <vt:i4>3</vt:i4>
      </vt:variant>
      <vt:variant>
        <vt:lpstr>Tema</vt:lpstr>
      </vt:variant>
      <vt:variant>
        <vt:i4>1</vt:i4>
      </vt:variant>
      <vt:variant>
        <vt:lpstr>Naslovi diapozitivov</vt:lpstr>
      </vt:variant>
      <vt:variant>
        <vt:i4>23</vt:i4>
      </vt:variant>
    </vt:vector>
  </HeadingPairs>
  <TitlesOfParts>
    <vt:vector size="27" baseType="lpstr">
      <vt:lpstr>Arial</vt:lpstr>
      <vt:lpstr>Times New Roman</vt:lpstr>
      <vt:lpstr>Wingdings</vt:lpstr>
      <vt:lpstr>Privzeti načrt</vt:lpstr>
      <vt:lpstr>4. Strokovni posvet o maturi  Ljubljana, 24.11.2012</vt:lpstr>
      <vt:lpstr>PowerPointova predstavitev</vt:lpstr>
      <vt:lpstr>Slovenska SM je stara že 18 let. Trenutno: </vt:lpstr>
      <vt:lpstr>Cilji/učinki, ki jih skuša uveljaviti SM: </vt:lpstr>
      <vt:lpstr>Kritike: </vt:lpstr>
      <vt:lpstr>»Neprijetnosti«: </vt:lpstr>
      <vt:lpstr>Model je neuravnotežen…</vt:lpstr>
      <vt:lpstr>Ali naj SM spremenimo/prilagodimo novim časom in novim razmeram?</vt:lpstr>
      <vt:lpstr>1. Mednarodna (zlasti EU) primerljivost SM naj se ohrani in okrepi </vt:lpstr>
      <vt:lpstr>2. SM naj bo potreben in zadosten pogoj za vpis v visokošolski študij </vt:lpstr>
      <vt:lpstr>PowerPointova predstavitev</vt:lpstr>
      <vt:lpstr>3. SM naj bo običajen zaključek gimnazije </vt:lpstr>
      <vt:lpstr>3. SM naj bo običajen zaključek gimnazije </vt:lpstr>
      <vt:lpstr>3. SM naj bo običajen zaključek gimnazije </vt:lpstr>
      <vt:lpstr>4. Ohraniti je potrebno resnost SM kot zrelostnega izpita</vt:lpstr>
      <vt:lpstr>5. SM naj bo eksterni državni izpit</vt:lpstr>
      <vt:lpstr>6. Omogočiti različne izhode iz g. izobraževanja </vt:lpstr>
      <vt:lpstr>PowerPointova predstavitev</vt:lpstr>
      <vt:lpstr>Še nekaj vprašanj: </vt:lpstr>
      <vt:lpstr>PowerPointova predstavitev</vt:lpstr>
      <vt:lpstr>PowerPointova predstavitev</vt:lpstr>
      <vt:lpstr>PowerPointova predstavitev</vt:lpstr>
      <vt:lpstr>PowerPointova predstavitev</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Diapozitiv 1</dc:title>
  <dc:creator>XYZ</dc:creator>
  <cp:lastModifiedBy>Valentin Bucik</cp:lastModifiedBy>
  <cp:revision>73</cp:revision>
  <dcterms:created xsi:type="dcterms:W3CDTF">2009-04-03T00:09:09Z</dcterms:created>
  <dcterms:modified xsi:type="dcterms:W3CDTF">2012-11-23T07:14:56Z</dcterms:modified>
</cp:coreProperties>
</file>