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41" r:id="rId3"/>
    <p:sldId id="326" r:id="rId4"/>
    <p:sldId id="324" r:id="rId5"/>
    <p:sldId id="342" r:id="rId6"/>
    <p:sldId id="337" r:id="rId7"/>
    <p:sldId id="343" r:id="rId8"/>
    <p:sldId id="338" r:id="rId9"/>
    <p:sldId id="335" r:id="rId10"/>
    <p:sldId id="340" r:id="rId11"/>
    <p:sldId id="339" r:id="rId12"/>
    <p:sldId id="332" r:id="rId13"/>
    <p:sldId id="328" r:id="rId14"/>
    <p:sldId id="278" r:id="rId15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6B0A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14.11.2016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14.11.2016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radni-list.si/1/objava.jsp?sop=2015-01-273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radni-list.si/1/objava.jsp?sop=2010-01-177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IMENOVANJE KOMISIJ ZA PREVERJANJE IN POTRJEVANJE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Področna svetovalka III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9.11.2016</a:t>
            </a:r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Ograda vsebine 3"/>
          <p:cNvPicPr>
            <a:picLocks noGrp="1"/>
          </p:cNvPicPr>
          <p:nvPr>
            <p:ph idx="1"/>
          </p:nvPr>
        </p:nvPicPr>
        <p:blipFill rotWithShape="1">
          <a:blip r:embed="rId2"/>
          <a:srcRect l="16875" t="11203" r="15677" b="4075"/>
          <a:stretch/>
        </p:blipFill>
        <p:spPr bwMode="auto">
          <a:xfrm>
            <a:off x="323528" y="44624"/>
            <a:ext cx="8640960" cy="61926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363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1.1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Določa </a:t>
            </a:r>
            <a:r>
              <a:rPr lang="sl-SI" dirty="0"/>
              <a:t>Pravilnik o načinu in postopku preverjanja in potrjevanja nacionalnih poklicnih kvalifikacij (Uradni list RS, št. </a:t>
            </a:r>
            <a:r>
              <a:rPr lang="sl-SI" u="sng" dirty="0">
                <a:hlinkClick r:id="rId2" tooltip="Pravilnik o načinu in postopku preverjanja in potrjevanja nacionalnih poklicnih kvalifikacij"/>
              </a:rPr>
              <a:t>67/15</a:t>
            </a:r>
            <a:r>
              <a:rPr lang="sl-SI" dirty="0" smtClean="0"/>
              <a:t>). </a:t>
            </a:r>
          </a:p>
          <a:p>
            <a:endParaRPr lang="sl-SI" dirty="0" smtClean="0"/>
          </a:p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ura),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1.2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sl-SI" dirty="0" smtClean="0"/>
              <a:t>Izvajalec razpiše rok v </a:t>
            </a:r>
            <a:r>
              <a:rPr lang="sl-SI" dirty="0"/>
              <a:t>sistemu NRP </a:t>
            </a:r>
            <a:endParaRPr lang="sl-SI" dirty="0" smtClean="0"/>
          </a:p>
          <a:p>
            <a:r>
              <a:rPr lang="sl-SI" dirty="0"/>
              <a:t>Za komisijo je potrebno zaprositi </a:t>
            </a:r>
            <a:r>
              <a:rPr lang="sl-SI" u="sng" dirty="0"/>
              <a:t>vsaj 10 dni prej</a:t>
            </a:r>
          </a:p>
          <a:p>
            <a:r>
              <a:rPr lang="sl-SI" dirty="0" smtClean="0"/>
              <a:t>Izvajalec </a:t>
            </a:r>
            <a:r>
              <a:rPr lang="sl-SI" dirty="0"/>
              <a:t>preko sistema NRP </a:t>
            </a:r>
            <a:r>
              <a:rPr lang="sl-SI" dirty="0" smtClean="0"/>
              <a:t>pošlje zahtevek za imenovanje komisije </a:t>
            </a:r>
          </a:p>
          <a:p>
            <a:r>
              <a:rPr lang="sl-SI" dirty="0"/>
              <a:t>Komisija se prične usklajevati po prejemu zahtevka za imenovanje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pic>
        <p:nvPicPr>
          <p:cNvPr id="4" name="Picture 3" descr="C:\Users\vesna\Desktop\NPK\posveti in sestanki\2016\zahteve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0452"/>
            <a:ext cx="7632848" cy="455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50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graphicFrame>
        <p:nvGraphicFramePr>
          <p:cNvPr id="4" name="Ograda vsebin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4102328"/>
              </p:ext>
            </p:extLst>
          </p:nvPr>
        </p:nvGraphicFramePr>
        <p:xfrm>
          <a:off x="467544" y="1484784"/>
          <a:ext cx="8208911" cy="4281342"/>
        </p:xfrm>
        <a:graphic>
          <a:graphicData uri="http://schemas.openxmlformats.org/drawingml/2006/table">
            <a:tbl>
              <a:tblPr/>
              <a:tblGrid>
                <a:gridCol w="1008678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515963"/>
                <a:gridCol w="1008677"/>
              </a:tblGrid>
              <a:tr h="330994">
                <a:tc>
                  <a:txBody>
                    <a:bodyPr/>
                    <a:lstStyle/>
                    <a:p>
                      <a:pPr algn="l" fontAlgn="b"/>
                      <a:endParaRPr lang="sl-SI" sz="900" b="0" i="0" u="none" strike="noStrike" dirty="0">
                        <a:effectLst/>
                        <a:latin typeface="Calibri"/>
                      </a:endParaRP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Izvajalec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Član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26.1.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10.2.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29.2.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17.3.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17.5.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9.6.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10.6.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11.7.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15.7.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21.9.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22.9.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12.10.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effectLst/>
                          <a:latin typeface="Calibri"/>
                        </a:rPr>
                        <a:t>skupaj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12.10.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17.3.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12.10.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3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21.9.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4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17.3.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12.10.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5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17.5.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22.9.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4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6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23 ne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24 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4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7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29.2.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 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21.9.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8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9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odsotna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10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dopust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22.9.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4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26.1.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21 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odsotna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13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26.1.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21.9.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14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9.6. 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dop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izločitev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15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29.2.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22.9.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16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17.5.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17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izločitev</a:t>
                      </a:r>
                      <a:endParaRPr lang="sl-SI" sz="8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izločitev</a:t>
                      </a:r>
                      <a:endParaRPr lang="sl-SI" sz="8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18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19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29.2.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dopust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 dobim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20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10.2.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10.6.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21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dopust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22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dopust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17.3.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član 23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26.1.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9. ne more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tujina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11.7.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53"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rgbClr val="F79646"/>
                          </a:solidFill>
                          <a:effectLst/>
                          <a:latin typeface="Calibri"/>
                        </a:rPr>
                        <a:t>član 24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izloč.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17.5.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zasedena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l-SI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062" marR="8062" marT="806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210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pic>
        <p:nvPicPr>
          <p:cNvPr id="4103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90171"/>
            <a:ext cx="8229600" cy="580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69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Izvajalcu se pošljejo kontaktni podatki članov</a:t>
            </a:r>
            <a:r>
              <a:rPr lang="sl-SI" dirty="0" smtClean="0"/>
              <a:t>.</a:t>
            </a:r>
          </a:p>
          <a:p>
            <a:r>
              <a:rPr lang="sl-SI" dirty="0"/>
              <a:t>Izvajalec mora preveriti pri članih komisije izločilne pogoje skladno s Pravilnikom o sestavi komisij za preverjanje in potrjevanje nacionalnih poklicnih kvalifikacij ter o načinu in postopku za pridobitev in izgubo licence (Uradni list RS, št. </a:t>
            </a:r>
            <a:r>
              <a:rPr lang="sl-SI" u="sng" dirty="0">
                <a:hlinkClick r:id="rId2" tooltip="Pravilnik o sestavi komisij za preverjanje in&#10;                potrjevanje nacionalnih poklicnih kvalifikacij ter o&#10;                načinu in postopku za pridobitev in izgubo licence"/>
              </a:rPr>
              <a:t>37/10</a:t>
            </a:r>
            <a:r>
              <a:rPr lang="sl-SI" dirty="0"/>
              <a:t>) .</a:t>
            </a:r>
          </a:p>
          <a:p>
            <a:r>
              <a:rPr lang="sl-SI" dirty="0" smtClean="0"/>
              <a:t>Ko </a:t>
            </a:r>
            <a:r>
              <a:rPr lang="sl-SI" dirty="0"/>
              <a:t>je komisija usklajena, se izda sklep</a:t>
            </a:r>
            <a:r>
              <a:rPr lang="sl-SI" dirty="0" smtClean="0"/>
              <a:t>.</a:t>
            </a:r>
          </a:p>
          <a:p>
            <a:r>
              <a:rPr lang="sl-SI" dirty="0" smtClean="0"/>
              <a:t>Za izdajo sklepa morajo biti v sistemu na rok prijavljeni kandidati.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184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 flipV="1">
            <a:off x="457200" y="228917"/>
            <a:ext cx="8229600" cy="45719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endParaRPr lang="sl-SI" dirty="0" smtClean="0"/>
          </a:p>
          <a:p>
            <a:endParaRPr lang="sl-SI" dirty="0"/>
          </a:p>
        </p:txBody>
      </p:sp>
      <p:pic>
        <p:nvPicPr>
          <p:cNvPr id="6146" name="Picture 2" descr="C:\Users\vesna\Desktop\NPK\posveti in sestanki\2016\skle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519"/>
            <a:ext cx="9144000" cy="628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7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Slika 3"/>
          <p:cNvPicPr/>
          <p:nvPr/>
        </p:nvPicPr>
        <p:blipFill rotWithShape="1">
          <a:blip r:embed="rId2"/>
          <a:srcRect l="16875" t="11203" r="15677" b="4075"/>
          <a:stretch/>
        </p:blipFill>
        <p:spPr bwMode="auto">
          <a:xfrm>
            <a:off x="-17380" y="14495"/>
            <a:ext cx="9161380" cy="6294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9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Preverjanje znanja kandidatov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Vzpostavljene banke nalog (področje zasebnega varovanja):</a:t>
            </a:r>
          </a:p>
          <a:p>
            <a:pPr marL="0" indent="0">
              <a:buNone/>
            </a:pPr>
            <a:endParaRPr lang="sl-SI" dirty="0" smtClean="0"/>
          </a:p>
          <a:p>
            <a:pPr>
              <a:buFontTx/>
              <a:buChar char="-"/>
            </a:pPr>
            <a:r>
              <a:rPr lang="sl-SI" dirty="0" smtClean="0"/>
              <a:t>Testi za pisni del preverjanja znanja in praktične naloge: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se pošljejo 1 dan prej oz. dopoldan na dan 	preverjanja znanja (v kolikor je datum preverjanja 	znanja na ponedeljek ali ob </a:t>
            </a:r>
            <a:r>
              <a:rPr lang="sl-SI" dirty="0"/>
              <a:t>praznikih</a:t>
            </a:r>
            <a:r>
              <a:rPr lang="sl-SI" dirty="0" smtClean="0"/>
              <a:t>),</a:t>
            </a:r>
            <a:endParaRPr lang="sl-SI" dirty="0"/>
          </a:p>
          <a:p>
            <a:pPr marL="0" indent="0">
              <a:buNone/>
            </a:pPr>
            <a:r>
              <a:rPr lang="sl-SI" dirty="0" smtClean="0"/>
              <a:t>	- predsedniku komisije.</a:t>
            </a:r>
          </a:p>
        </p:txBody>
      </p:sp>
    </p:spTree>
    <p:extLst>
      <p:ext uri="{BB962C8B-B14F-4D97-AF65-F5344CB8AC3E}">
        <p14:creationId xmlns:p14="http://schemas.microsoft.com/office/powerpoint/2010/main" val="151673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OPAŽANJA PRI USKLAJEVANJU KOMISIJ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endParaRPr lang="sl-SI" dirty="0" smtClean="0"/>
          </a:p>
          <a:p>
            <a:r>
              <a:rPr lang="sl-SI" dirty="0" smtClean="0"/>
              <a:t>Poskušanje vplivanja na imenovanje komisij.</a:t>
            </a:r>
          </a:p>
          <a:p>
            <a:r>
              <a:rPr lang="sl-SI" dirty="0" smtClean="0"/>
              <a:t>Težave pri usklajevanju dopoldanskih terminov.</a:t>
            </a:r>
          </a:p>
          <a:p>
            <a:r>
              <a:rPr lang="sl-SI" dirty="0" smtClean="0"/>
              <a:t>Težave pri usklajevanju kadar več izvajalcev v enakem obdobju ali ob istih dnevih razpiše roke.</a:t>
            </a:r>
          </a:p>
          <a:p>
            <a:endParaRPr lang="sl-SI" dirty="0" smtClean="0"/>
          </a:p>
          <a:p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DRUGO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</a:p>
          <a:p>
            <a:pPr marL="0" indent="0">
              <a:buNone/>
            </a:pPr>
            <a:r>
              <a:rPr lang="sl-SI" dirty="0" smtClean="0"/>
              <a:t>	- Od 12.7.2016 dalje se uporabljajo dopolnjeni 	certifikati (skladno z zakonom SOK)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Področna svetovalka III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1823</TotalTime>
  <Words>464</Words>
  <Application>Microsoft Office PowerPoint</Application>
  <PresentationFormat>Diaprojekcija na zaslonu (4:3)</PresentationFormat>
  <Paragraphs>437</Paragraphs>
  <Slides>14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14</vt:i4>
      </vt:variant>
    </vt:vector>
  </HeadingPairs>
  <TitlesOfParts>
    <vt:vector size="16" baseType="lpstr">
      <vt:lpstr>powerp_RIC _SLO2</vt:lpstr>
      <vt:lpstr>CorelDRAW</vt:lpstr>
      <vt:lpstr>  IMENOVANJE KOMISIJ ZA PREVERJANJE IN POTRJEVANJE  </vt:lpstr>
      <vt:lpstr>PowerPointova predstavitev</vt:lpstr>
      <vt:lpstr>RAZPIS ROKOV in IMENOVANJE KOMISIJ  1.1 RAZPIS ROKOV</vt:lpstr>
      <vt:lpstr>1.2 IMENOVANJE KOMISIJ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Preverjanje znanja kandidatov</vt:lpstr>
      <vt:lpstr>2. OPAŽANJA PRI USKLAJEVANJU KOMISIJ</vt:lpstr>
      <vt:lpstr>3. DRUGO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130</cp:revision>
  <cp:lastPrinted>2016-11-09T08:24:03Z</cp:lastPrinted>
  <dcterms:created xsi:type="dcterms:W3CDTF">2015-03-05T09:39:50Z</dcterms:created>
  <dcterms:modified xsi:type="dcterms:W3CDTF">2016-11-14T09:15:48Z</dcterms:modified>
</cp:coreProperties>
</file>