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96" r:id="rId3"/>
    <p:sldId id="304" r:id="rId4"/>
    <p:sldId id="308" r:id="rId5"/>
    <p:sldId id="305" r:id="rId6"/>
    <p:sldId id="306" r:id="rId7"/>
    <p:sldId id="310" r:id="rId8"/>
    <p:sldId id="334" r:id="rId9"/>
    <p:sldId id="335" r:id="rId10"/>
    <p:sldId id="336" r:id="rId11"/>
    <p:sldId id="324" r:id="rId12"/>
    <p:sldId id="332" r:id="rId13"/>
    <p:sldId id="333" r:id="rId14"/>
    <p:sldId id="330" r:id="rId15"/>
    <p:sldId id="331" r:id="rId16"/>
    <p:sldId id="325" r:id="rId17"/>
    <p:sldId id="309" r:id="rId18"/>
    <p:sldId id="307" r:id="rId19"/>
    <p:sldId id="318" r:id="rId20"/>
    <p:sldId id="315" r:id="rId21"/>
    <p:sldId id="320" r:id="rId22"/>
    <p:sldId id="317" r:id="rId23"/>
    <p:sldId id="303" r:id="rId24"/>
    <p:sldId id="259" r:id="rId25"/>
    <p:sldId id="316" r:id="rId26"/>
    <p:sldId id="278" r:id="rId27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12.10.2015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37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87354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28725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ric.si/kvalifikacije/licence/javni_razpis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hyperlink" Target="http://www.nrpslo.org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nrpslo.org/izvajalci/portfolijo_kandidata.aspx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hyperlink" Target="http://www.ric.si/kvalifikacije/clani_komisij/banka_nalog/" TargetMode="External"/><Relationship Id="rId4" Type="http://schemas.openxmlformats.org/officeDocument/2006/relationships/hyperlink" Target="http://www.ric.si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izvajalci/portfolijo_kandidata.aspx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clani_komisij/banka_nalog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/>
              <a:t>PREVERJANJE IN POTRJEVANJE NACIONALNIH POKLICNIH KVALIFIKACIJ </a:t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Mag. Jelka Kozjak Jezernik,</a:t>
            </a:r>
          </a:p>
          <a:p>
            <a:r>
              <a:rPr lang="sl-SI" altLang="sl-SI" sz="1400" dirty="0" smtClean="0"/>
              <a:t>Višja svetovalka 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13. </a:t>
            </a:r>
            <a:r>
              <a:rPr lang="sl-SI" altLang="sl-SI" sz="1200" dirty="0" smtClean="0"/>
              <a:t>10. </a:t>
            </a:r>
            <a:r>
              <a:rPr lang="sl-SI" altLang="sl-SI" sz="1200" dirty="0" smtClean="0"/>
              <a:t>2015, dopoldanski termin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STATISTIČNI PODATKI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1.1. ŠTEVILO IZDANIH CERTIFIKATOV OD 2000 - 2015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2010815" cy="253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6964630" cy="349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 POSTOPKI PREVERJANJA IN POTRJEVANJA NPK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 od 1.1.2015  do 28.9.2015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333399"/>
                </a:solidFill>
              </a:rPr>
              <a:t>Število neuspešnih kandidatov </a:t>
            </a:r>
            <a:r>
              <a:rPr lang="sl-SI" sz="2400" b="1" dirty="0" smtClean="0">
                <a:solidFill>
                  <a:srgbClr val="C00000"/>
                </a:solidFill>
              </a:rPr>
              <a:t>809.</a:t>
            </a: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izvajalcev, ki je izvedlo preverjanje </a:t>
            </a:r>
            <a:r>
              <a:rPr lang="sl-SI" sz="2400" b="1" dirty="0" smtClean="0">
                <a:solidFill>
                  <a:srgbClr val="C00000"/>
                </a:solidFill>
              </a:rPr>
              <a:t>75.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36624"/>
              </p:ext>
            </p:extLst>
          </p:nvPr>
        </p:nvGraphicFramePr>
        <p:xfrm>
          <a:off x="35498" y="1916832"/>
          <a:ext cx="9108504" cy="2299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8"/>
                <a:gridCol w="1440160"/>
                <a:gridCol w="1512168"/>
                <a:gridCol w="1584176"/>
                <a:gridCol w="1613758"/>
                <a:gridCol w="1518084"/>
              </a:tblGrid>
              <a:tr h="1777050"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izvedenih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959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444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4450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1135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2502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3641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1.2.1. ŠTEVILO IZVAJALCEV VPISANIH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353260" cy="296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611560" y="2132856"/>
            <a:ext cx="554461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 smtClean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aktivnih izvajalcev na dan 28.9.2015: </a:t>
            </a:r>
            <a:r>
              <a:rPr lang="sl-SI" sz="2400" b="1" dirty="0" smtClean="0">
                <a:solidFill>
                  <a:srgbClr val="C00000"/>
                </a:solidFill>
              </a:rPr>
              <a:t>120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Število izvajalcev, ki je izvedlo preverjanje in potrjevanje NPK v obdobju od 1.1.2015 do 28.9.2015: </a:t>
            </a:r>
            <a:r>
              <a:rPr lang="sl-SI" sz="2400" b="1" dirty="0" smtClean="0">
                <a:solidFill>
                  <a:srgbClr val="C00000"/>
                </a:solidFill>
              </a:rPr>
              <a:t>75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Šolski centri so šteti kot 1 izvajalec.</a:t>
            </a: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26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546032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izvajalcev, ki je podelilo več kot 100 certifikatov: </a:t>
            </a:r>
            <a:r>
              <a:rPr lang="sl-SI" sz="2400" b="1" dirty="0" smtClean="0">
                <a:solidFill>
                  <a:srgbClr val="C00000"/>
                </a:solidFill>
              </a:rPr>
              <a:t>8</a:t>
            </a:r>
            <a:endParaRPr lang="sl-SI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039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683568" y="5445224"/>
            <a:ext cx="529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2014</a:t>
            </a:r>
            <a:r>
              <a:rPr lang="sl-SI" sz="2400" b="1" dirty="0" smtClean="0">
                <a:solidFill>
                  <a:srgbClr val="0070C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certifikatov (55 %) za </a:t>
            </a:r>
            <a:r>
              <a:rPr lang="sl-SI" sz="2400" b="1" dirty="0" smtClean="0">
                <a:solidFill>
                  <a:srgbClr val="C00000"/>
                </a:solidFill>
              </a:rPr>
              <a:t>11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NPK.</a:t>
            </a:r>
            <a:endParaRPr lang="sl-SI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73245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358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1.2.2. ŠTEVILO IMETNIKOV LICENC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611560" y="2204864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vseh </a:t>
            </a:r>
            <a:r>
              <a:rPr lang="sl-SI" sz="2400" b="1" dirty="0" smtClean="0">
                <a:solidFill>
                  <a:srgbClr val="333399"/>
                </a:solidFill>
              </a:rPr>
              <a:t>izdanih licenc:4262 za 927 oseb</a:t>
            </a:r>
            <a:endParaRPr lang="sl-SI" sz="2400" b="1" dirty="0">
              <a:solidFill>
                <a:srgbClr val="333399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(veljavnih) licenc </a:t>
            </a:r>
            <a:r>
              <a:rPr lang="sl-SI" sz="2400" b="1" dirty="0">
                <a:solidFill>
                  <a:srgbClr val="333399"/>
                </a:solidFill>
              </a:rPr>
              <a:t>na dan </a:t>
            </a:r>
            <a:r>
              <a:rPr lang="sl-SI" sz="2400" b="1" dirty="0" smtClean="0">
                <a:solidFill>
                  <a:srgbClr val="333399"/>
                </a:solidFill>
              </a:rPr>
              <a:t>29. </a:t>
            </a:r>
            <a:r>
              <a:rPr lang="sl-SI" sz="2400" b="1" smtClean="0">
                <a:solidFill>
                  <a:srgbClr val="333399"/>
                </a:solidFill>
              </a:rPr>
              <a:t>9. 2015</a:t>
            </a:r>
            <a:r>
              <a:rPr lang="sl-SI" sz="2400" b="1" dirty="0">
                <a:solidFill>
                  <a:srgbClr val="333399"/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1702</a:t>
            </a: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oseb: </a:t>
            </a:r>
            <a:r>
              <a:rPr lang="sl-SI" sz="2400" b="1" dirty="0" smtClean="0">
                <a:solidFill>
                  <a:srgbClr val="C00000"/>
                </a:solidFill>
              </a:rPr>
              <a:t>635</a:t>
            </a:r>
            <a:endParaRPr lang="sl-SI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08341"/>
            <a:ext cx="6594636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130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30735"/>
            <a:ext cx="6481507" cy="389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3147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40" y="1268759"/>
            <a:ext cx="6623320" cy="3977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9021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328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napotenih na usposabljanje za člane komisij  (1.1.2015- 29.9.2015): </a:t>
            </a:r>
            <a:r>
              <a:rPr lang="sl-SI" sz="2400" b="1" dirty="0" smtClean="0">
                <a:solidFill>
                  <a:srgbClr val="C00000"/>
                </a:solidFill>
              </a:rPr>
              <a:t>30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Javni razpisi za člane komisij:</a:t>
            </a:r>
          </a:p>
          <a:p>
            <a:r>
              <a:rPr lang="sl-SI" sz="2000" b="1" dirty="0">
                <a:solidFill>
                  <a:srgbClr val="333399"/>
                </a:solidFill>
                <a:hlinkClick r:id="rId4"/>
              </a:rPr>
              <a:t>http://www.ric.si/kvalifikacije/licence/javni_razpis</a:t>
            </a:r>
            <a:r>
              <a:rPr lang="sl-SI" sz="2000" b="1" dirty="0" smtClean="0">
                <a:solidFill>
                  <a:srgbClr val="333399"/>
                </a:solidFill>
                <a:hlinkClick r:id="rId4"/>
              </a:rPr>
              <a:t>/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Obnovitev licence:</a:t>
            </a:r>
          </a:p>
          <a:p>
            <a:pPr marL="342900" indent="-342900">
              <a:buFontTx/>
              <a:buChar char="-"/>
            </a:pPr>
            <a:r>
              <a:rPr lang="sl-SI" sz="2400" b="1" dirty="0" smtClean="0">
                <a:solidFill>
                  <a:srgbClr val="002060"/>
                </a:solidFill>
              </a:rPr>
              <a:t>Poziv RIC iz baze </a:t>
            </a:r>
            <a:r>
              <a:rPr lang="sl-SI" sz="2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85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10872787" cy="650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098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0676"/>
            <a:ext cx="10369550" cy="5832475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76" y="2348880"/>
            <a:ext cx="749300" cy="20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639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404664"/>
            <a:ext cx="554461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u="sng" dirty="0" smtClean="0">
                <a:solidFill>
                  <a:srgbClr val="C00000"/>
                </a:solidFill>
                <a:latin typeface="Arial" charset="0"/>
              </a:rPr>
              <a:t>POZIV ZA OBNOVITEV LICENCE</a:t>
            </a:r>
          </a:p>
          <a:p>
            <a:endParaRPr lang="sl-SI" alt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r>
              <a:rPr lang="sl-SI" altLang="sl-SI" sz="2000" b="1" dirty="0" smtClean="0">
                <a:solidFill>
                  <a:srgbClr val="00529B"/>
                </a:solidFill>
                <a:latin typeface="Arial" charset="0"/>
              </a:rPr>
              <a:t>RIC </a:t>
            </a:r>
            <a:r>
              <a:rPr lang="sl-SI" altLang="sl-SI" sz="2000" b="1" dirty="0">
                <a:solidFill>
                  <a:srgbClr val="00529B"/>
                </a:solidFill>
                <a:latin typeface="Arial" charset="0"/>
              </a:rPr>
              <a:t>pošlje članu komisije </a:t>
            </a:r>
            <a:r>
              <a:rPr lang="sl-SI" altLang="sl-SI" sz="2000" b="1" dirty="0">
                <a:solidFill>
                  <a:srgbClr val="C00000"/>
                </a:solidFill>
                <a:latin typeface="Arial" charset="0"/>
              </a:rPr>
              <a:t>poziv za obnovitev licence in obrazec vloge.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2009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891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ZAHTEVANA DOKAZILA OB OBNOVITVI </a:t>
            </a:r>
          </a:p>
          <a:p>
            <a:pPr lvl="0">
              <a:defRPr/>
            </a:pPr>
            <a:endParaRPr 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pPr lvl="0">
              <a:defRPr/>
            </a:pPr>
            <a:endParaRPr 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 smtClean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katalogu (spričeval ni potrebno ponovno pošiljati, delovne izkušnje da)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stroki: kontinuirano zadnjih pet let 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965770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p</a:t>
            </a:r>
            <a:r>
              <a:rPr lang="sl-SI" sz="2400" b="1" dirty="0" smtClean="0">
                <a:solidFill>
                  <a:srgbClr val="002060"/>
                </a:solidFill>
              </a:rPr>
              <a:t>ri nekaterih področjih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z</a:t>
            </a:r>
            <a:r>
              <a:rPr lang="sl-SI" sz="2400" b="1" dirty="0" smtClean="0">
                <a:solidFill>
                  <a:srgbClr val="002060"/>
                </a:solidFill>
              </a:rPr>
              <a:t>a kar nekaj NPK manj kot 6 članov komisij ( obvestila v oktobru na </a:t>
            </a:r>
            <a:r>
              <a:rPr lang="sl-SI" sz="2400" b="1" dirty="0" err="1" smtClean="0">
                <a:solidFill>
                  <a:srgbClr val="002060"/>
                </a:solidFill>
                <a:hlinkClick r:id="rId4"/>
              </a:rPr>
              <a:t>www.nrpslo.org</a:t>
            </a:r>
            <a:r>
              <a:rPr lang="sl-SI" sz="2400" b="1" dirty="0" smtClean="0">
                <a:solidFill>
                  <a:srgbClr val="002060"/>
                </a:solidFill>
              </a:rPr>
              <a:t> in </a:t>
            </a:r>
            <a:r>
              <a:rPr lang="sl-SI" sz="2400" b="1" dirty="0" err="1" smtClean="0">
                <a:solidFill>
                  <a:srgbClr val="002060"/>
                </a:solidFill>
                <a:hlinkClick r:id="rId5"/>
              </a:rPr>
              <a:t>www.ric.si</a:t>
            </a:r>
            <a:r>
              <a:rPr lang="sl-SI" sz="2400" b="1" dirty="0" smtClean="0">
                <a:solidFill>
                  <a:srgbClr val="002060"/>
                </a:solidFill>
              </a:rPr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 smtClean="0">
                <a:solidFill>
                  <a:srgbClr val="002060"/>
                </a:solidFill>
              </a:rPr>
              <a:t>kar 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2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1.2.3. ŠTEVILO IZVEDENIH PREVERJANJ IN POTRJEVANJ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         NPK (imenovanih komisij)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6029467" cy="34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53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115616" y="5013176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Od 1.1.2015 do </a:t>
            </a:r>
            <a:r>
              <a:rPr lang="sl-SI" sz="2400" b="1" dirty="0" smtClean="0">
                <a:solidFill>
                  <a:srgbClr val="002060"/>
                </a:solidFill>
              </a:rPr>
              <a:t>28.9.2015 je bilo izdanih več kot </a:t>
            </a:r>
            <a:r>
              <a:rPr lang="sl-SI" sz="2400" b="1" dirty="0" smtClean="0">
                <a:solidFill>
                  <a:srgbClr val="C00000"/>
                </a:solidFill>
              </a:rPr>
              <a:t>10 sklepov </a:t>
            </a:r>
            <a:r>
              <a:rPr lang="sl-SI" sz="2400" b="1" dirty="0" smtClean="0">
                <a:solidFill>
                  <a:srgbClr val="002060"/>
                </a:solidFill>
              </a:rPr>
              <a:t>za</a:t>
            </a:r>
            <a:r>
              <a:rPr lang="sl-SI" sz="2400" b="1" dirty="0" smtClean="0">
                <a:solidFill>
                  <a:srgbClr val="C00000"/>
                </a:solidFill>
              </a:rPr>
              <a:t> 11 NPK</a:t>
            </a:r>
            <a:r>
              <a:rPr lang="sl-SI" sz="2400" b="1" dirty="0" smtClean="0">
                <a:solidFill>
                  <a:srgbClr val="333399">
                    <a:lumMod val="75000"/>
                  </a:srgbClr>
                </a:solidFill>
              </a:rPr>
              <a:t>.</a:t>
            </a:r>
            <a:endParaRPr lang="sl-SI" sz="2400" b="1" dirty="0">
              <a:solidFill>
                <a:srgbClr val="333399">
                  <a:lumMod val="75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91726"/>
            <a:ext cx="6780282" cy="40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508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705678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altLang="sl-SI" sz="2800" b="1" dirty="0" smtClean="0">
              <a:solidFill>
                <a:srgbClr val="C00000"/>
              </a:solidFill>
            </a:endParaRPr>
          </a:p>
          <a:p>
            <a:pPr algn="ctr"/>
            <a:endParaRPr lang="sl-SI" altLang="sl-SI" sz="2800" b="1" dirty="0">
              <a:solidFill>
                <a:srgbClr val="C00000"/>
              </a:solidFill>
            </a:endParaRPr>
          </a:p>
          <a:p>
            <a:pPr algn="ctr"/>
            <a:r>
              <a:rPr lang="sl-SI" altLang="sl-SI" sz="2800" b="1" dirty="0" smtClean="0">
                <a:solidFill>
                  <a:srgbClr val="C00000"/>
                </a:solidFill>
              </a:rPr>
              <a:t>2. SPREMEMBE – NOVOSTI V POSTOPKU</a:t>
            </a:r>
          </a:p>
          <a:p>
            <a:pPr algn="ctr"/>
            <a:r>
              <a:rPr lang="sl-SI" altLang="sl-SI" sz="2800" b="1" dirty="0">
                <a:solidFill>
                  <a:srgbClr val="C00000"/>
                </a:solidFill>
              </a:rPr>
              <a:t> </a:t>
            </a:r>
            <a:r>
              <a:rPr lang="sl-SI" altLang="sl-SI" sz="2800" b="1" dirty="0" smtClean="0">
                <a:solidFill>
                  <a:srgbClr val="C00000"/>
                </a:solidFill>
              </a:rPr>
              <a:t>  PREVERJANJA IN POTRJEVANJA NPK</a:t>
            </a:r>
            <a:endParaRPr lang="sl-SI" altLang="sl-SI" sz="2800" b="1" dirty="0">
              <a:solidFill>
                <a:srgbClr val="C00000"/>
              </a:solidFill>
            </a:endParaRP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91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POSTOPKOV - spremembe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0430"/>
            <a:ext cx="1912455" cy="158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251520" y="548680"/>
            <a:ext cx="664873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RAZPIS ROKA PREVERJANJA IN POTRJEVANJA-</a:t>
            </a:r>
          </a:p>
          <a:p>
            <a:r>
              <a:rPr lang="sl-SI" sz="1400" b="1" dirty="0" smtClean="0">
                <a:solidFill>
                  <a:srgbClr val="C00000"/>
                </a:solidFill>
              </a:rPr>
              <a:t>            sprememba, razpis dveh rokov,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PRIJAVA KANDIDATA V POSTOPEK-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SVETOVANJE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(verodostojnost dokazil)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ZAHTEVEK ZA KOMISIJO –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POTRJEVANJE ZBIRNIH MAP-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objavljeni bodo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EVIDENCA IZDANIH CERTIFIKATOV- </a:t>
            </a:r>
            <a:r>
              <a:rPr lang="sl-SI" sz="1400" b="1" dirty="0" smtClean="0">
                <a:solidFill>
                  <a:srgbClr val="C00000"/>
                </a:solidFill>
              </a:rPr>
              <a:t>podrobneje V. Sirk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TISKANJE CERTIFIKATOV ALI PRIPRAVA ODLOČB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LETNA POROČILA-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58" y="260649"/>
            <a:ext cx="20783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854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– priprava dokumentacije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605694" cy="215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23528" y="62068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764704"/>
            <a:ext cx="7200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rgbClr val="333399"/>
                </a:solidFill>
              </a:rPr>
              <a:t>Predpisana osebna zbirna mapa (</a:t>
            </a:r>
            <a:r>
              <a:rPr lang="sl-SI" sz="2000" b="1" dirty="0" err="1">
                <a:solidFill>
                  <a:srgbClr val="333399"/>
                </a:solidFill>
              </a:rPr>
              <a:t>portfolijo</a:t>
            </a:r>
            <a:r>
              <a:rPr lang="sl-SI" sz="2000" b="1" dirty="0">
                <a:solidFill>
                  <a:srgbClr val="333399"/>
                </a:solidFill>
              </a:rPr>
              <a:t>) kandidata</a:t>
            </a:r>
          </a:p>
          <a:p>
            <a:pPr lvl="0"/>
            <a:r>
              <a:rPr lang="sl-SI" sz="1400" dirty="0" smtClean="0">
                <a:solidFill>
                  <a:srgbClr val="333399"/>
                </a:solidFill>
                <a:hlinkClick r:id="rId4"/>
              </a:rPr>
              <a:t>http</a:t>
            </a:r>
            <a:r>
              <a:rPr lang="sl-SI" sz="1400" dirty="0">
                <a:solidFill>
                  <a:srgbClr val="333399"/>
                </a:solidFill>
                <a:hlinkClick r:id="rId4"/>
              </a:rPr>
              <a:t>://</a:t>
            </a:r>
            <a:r>
              <a:rPr lang="sl-SI" sz="1400" dirty="0" smtClean="0">
                <a:solidFill>
                  <a:srgbClr val="333399"/>
                </a:solidFill>
                <a:hlinkClick r:id="rId4"/>
              </a:rPr>
              <a:t>www.nrpslo.org/izvajalci/portfolijo_kandidata.aspx</a:t>
            </a:r>
            <a:endParaRPr lang="sl-SI" sz="1400" dirty="0" smtClean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Izvajalec nudi administrativno tehnično pomoč komisiji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in pripravi vso potrebno dokumentacijo za izpeljavo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postopka preverjanja in potrjevanja NPK.</a:t>
            </a:r>
          </a:p>
          <a:p>
            <a:pPr lvl="0"/>
            <a:endParaRPr lang="sl-SI" sz="2000" b="1" dirty="0" smtClean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C00000"/>
                </a:solidFill>
              </a:rPr>
              <a:t>Obrazci se generirajo iz </a:t>
            </a:r>
            <a:r>
              <a:rPr lang="sl-SI" sz="20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2000" b="1" dirty="0" smtClean="0">
                <a:solidFill>
                  <a:srgbClr val="C00000"/>
                </a:solidFill>
              </a:rPr>
              <a:t> (vpisani vsi osnovni podatki).</a:t>
            </a:r>
          </a:p>
          <a:p>
            <a:pPr lvl="0"/>
            <a:endParaRPr lang="sl-SI" sz="2000" b="1" dirty="0" smtClean="0">
              <a:solidFill>
                <a:srgbClr val="C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err="1" smtClean="0">
                <a:solidFill>
                  <a:schemeClr val="accent2">
                    <a:lumMod val="75000"/>
                  </a:schemeClr>
                </a:solidFill>
              </a:rPr>
              <a:t>Portfolijo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kandidata: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 obrazec prijava v postopek,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novi obrazci za vrednotenje dokazil in zbirne mape,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	- </a:t>
            </a:r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ovi obrazci: zapisnik preverjanja +ocenjevalni obrazci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                glede na način preverjanja, ki ga določa katalog.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rgbClr val="C00000"/>
                </a:solidFill>
              </a:rPr>
              <a:t>Navodila za izvajalce za pripravo zapisnika preverjanja in</a:t>
            </a:r>
          </a:p>
          <a:p>
            <a:pPr lvl="0"/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       ocenjevalnih obrazcev bodo objavljena na </a:t>
            </a:r>
            <a:r>
              <a:rPr lang="sl-SI" sz="1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.</a:t>
            </a:r>
          </a:p>
          <a:p>
            <a:pPr lvl="0"/>
            <a:r>
              <a:rPr lang="sl-SI" sz="2000" b="1" dirty="0" smtClean="0">
                <a:solidFill>
                  <a:srgbClr val="C00000"/>
                </a:solidFill>
              </a:rPr>
              <a:t>	</a:t>
            </a:r>
            <a:endParaRPr lang="sl-SI" sz="2000" b="1" dirty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48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2.2. ČLANI KOMISIJ - naloge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734481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IZJAVA O SAMOIZLOČITVI</a:t>
            </a:r>
          </a:p>
          <a:p>
            <a:r>
              <a:rPr lang="sl-SI" sz="2000" b="1" dirty="0" smtClean="0">
                <a:solidFill>
                  <a:srgbClr val="333399"/>
                </a:solidFill>
              </a:rPr>
              <a:t>    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VREDNOTENJE DOKAZIL IN ZBIRNE MAPE– 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endParaRPr lang="sl-SI" sz="1400" b="1" dirty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 Navodila za izpolnjevanje predpisanih obrazcev za člane komisij!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( vzorci so objavljeni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www.ric.si</a:t>
            </a:r>
            <a:r>
              <a:rPr lang="sl-SI" sz="1400" b="1" dirty="0" smtClean="0">
                <a:solidFill>
                  <a:srgbClr val="C00000"/>
                </a:solidFill>
              </a:rPr>
              <a:t> ,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V 15 dneh po objavi pravilnika bodo objavljeni  na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izpolnjevanje obrazcev za člane komisij!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izpeljavo postopka preverjanja in potrjevanja!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        </a:t>
            </a:r>
            <a:r>
              <a:rPr lang="sl-SI" sz="1400" b="1" dirty="0">
                <a:solidFill>
                  <a:srgbClr val="333399"/>
                </a:solidFill>
                <a:hlinkClick r:id="rId5"/>
              </a:rPr>
              <a:t>http://www.ric.si/kvalifikacije/clani_komisij/banka_nalog</a:t>
            </a:r>
            <a:r>
              <a:rPr lang="sl-SI" sz="1400" b="1" dirty="0" smtClean="0">
                <a:solidFill>
                  <a:srgbClr val="333399"/>
                </a:solidFill>
                <a:hlinkClick r:id="rId5"/>
              </a:rPr>
              <a:t>/</a:t>
            </a:r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PREDSEDNIK KOMISIJE PODPIŠE CERTIFIKAT ALI KOMISIJA IZDA ODLOČBO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9" y="332656"/>
            <a:ext cx="248761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798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2.3. POSTOPEK POTRJEVANJA ZBIRNE MAPE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27584" y="1052736"/>
            <a:ext cx="4391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1200" b="1" dirty="0" smtClean="0">
              <a:solidFill>
                <a:srgbClr val="C00000"/>
              </a:solidFill>
            </a:endParaRPr>
          </a:p>
          <a:p>
            <a:r>
              <a:rPr lang="sl-SI" altLang="sl-SI" sz="1200" b="1" dirty="0" smtClean="0">
                <a:solidFill>
                  <a:srgbClr val="C00000"/>
                </a:solidFill>
              </a:rPr>
              <a:t>     </a:t>
            </a:r>
            <a:endParaRPr lang="sl-SI" altLang="sl-SI" sz="1200" dirty="0"/>
          </a:p>
        </p:txBody>
      </p:sp>
      <p:sp>
        <p:nvSpPr>
          <p:cNvPr id="16" name="Pravokotnik 15"/>
          <p:cNvSpPr/>
          <p:nvPr/>
        </p:nvSpPr>
        <p:spPr>
          <a:xfrm>
            <a:off x="971600" y="1700808"/>
            <a:ext cx="75608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400" b="1" dirty="0" smtClean="0">
                <a:solidFill>
                  <a:schemeClr val="accent2"/>
                </a:solidFill>
              </a:rPr>
              <a:t>1. VREDNOTENJE VSAKEGA POSAMEZNEGA DOKAZILA V ZBIRNI MAPI PO PREDPISANIH KRITERIJIH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2400" b="1" dirty="0" smtClean="0">
                <a:solidFill>
                  <a:schemeClr val="accent2"/>
                </a:solidFill>
              </a:rPr>
              <a:t>2. VREDNOTENJE ZBIRNE MAPE KOT CELOTE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1400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sl-SI" altLang="sl-SI" sz="1400" dirty="0" smtClean="0">
                <a:solidFill>
                  <a:schemeClr val="accent2"/>
                </a:solidFill>
                <a:hlinkClick r:id="rId3"/>
              </a:rPr>
              <a:t>www.nrpslo.org/izvajalci/portfolijo_kandidata.aspx</a:t>
            </a:r>
            <a:endParaRPr lang="sl-SI" altLang="sl-SI" sz="1400" dirty="0" smtClean="0">
              <a:solidFill>
                <a:schemeClr val="accent2"/>
              </a:solidFill>
            </a:endParaRPr>
          </a:p>
          <a:p>
            <a:endParaRPr lang="sl-SI" altLang="sl-SI" sz="2400" dirty="0">
              <a:solidFill>
                <a:schemeClr val="accent2"/>
              </a:solidFill>
            </a:endParaRPr>
          </a:p>
          <a:p>
            <a:r>
              <a:rPr lang="sl-SI" altLang="sl-SI" sz="2400" dirty="0" smtClean="0">
                <a:solidFill>
                  <a:srgbClr val="C00000"/>
                </a:solidFill>
              </a:rPr>
              <a:t>Pomembno: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Novi obrazci!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Prisotni vsi člani komisij pri potrjevanju zbirne mape! </a:t>
            </a:r>
            <a:endParaRPr lang="sl-SI" altLang="sl-SI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699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 2.4. POSTOPEK PREVERJANJA NPK – deli postopka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9" name="Zaobljeni pravokotnik 8"/>
          <p:cNvSpPr/>
          <p:nvPr/>
        </p:nvSpPr>
        <p:spPr>
          <a:xfrm>
            <a:off x="2915816" y="2122728"/>
            <a:ext cx="223145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NAVODILA KANDIDATU ZA IZVEDBO </a:t>
            </a:r>
            <a:r>
              <a:rPr lang="sl-SI" sz="1400" b="1" dirty="0" smtClean="0">
                <a:solidFill>
                  <a:srgbClr val="00529B"/>
                </a:solidFill>
              </a:rPr>
              <a:t>PREVERJANJA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2918943" y="3140968"/>
            <a:ext cx="2303463" cy="13602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IZVEDBA PREVERJANJA: </a:t>
            </a:r>
          </a:p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PISNO, STORITEV, NALOGA/IZDELEK, ZAGOVOR.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3" name="Zaobljeni pravokotnik 12"/>
          <p:cNvSpPr/>
          <p:nvPr/>
        </p:nvSpPr>
        <p:spPr>
          <a:xfrm>
            <a:off x="5900999" y="3328296"/>
            <a:ext cx="2095281" cy="793937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C00000"/>
                </a:solidFill>
              </a:rPr>
              <a:t>ZAPISNIK PREVERJANJA </a:t>
            </a:r>
            <a:r>
              <a:rPr lang="sl-SI" sz="1400" b="1" dirty="0">
                <a:solidFill>
                  <a:srgbClr val="00529B"/>
                </a:solidFill>
              </a:rPr>
              <a:t>ODLOČITEV</a:t>
            </a:r>
          </a:p>
        </p:txBody>
      </p:sp>
      <p:sp>
        <p:nvSpPr>
          <p:cNvPr id="14" name="Zaobljeni pravokotnik 13"/>
          <p:cNvSpPr/>
          <p:nvPr/>
        </p:nvSpPr>
        <p:spPr>
          <a:xfrm>
            <a:off x="5868144" y="2122728"/>
            <a:ext cx="2088009" cy="8191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VREDNOTENJE IZKAZANEGA ZNANJA IN SPRETNOSTI</a:t>
            </a:r>
          </a:p>
        </p:txBody>
      </p:sp>
      <p:sp>
        <p:nvSpPr>
          <p:cNvPr id="15" name="Zaobljeni pravokotnik 14"/>
          <p:cNvSpPr/>
          <p:nvPr/>
        </p:nvSpPr>
        <p:spPr>
          <a:xfrm>
            <a:off x="5942279" y="4399112"/>
            <a:ext cx="2095281" cy="86056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70C0"/>
                </a:solidFill>
              </a:rPr>
              <a:t>POVRATNA INFORMACIJA </a:t>
            </a:r>
            <a:r>
              <a:rPr lang="sl-SI" sz="1400" b="1" dirty="0">
                <a:solidFill>
                  <a:srgbClr val="00529B"/>
                </a:solidFill>
              </a:rPr>
              <a:t>KANDIDATU</a:t>
            </a:r>
          </a:p>
        </p:txBody>
      </p:sp>
      <p:sp>
        <p:nvSpPr>
          <p:cNvPr id="4" name="Pravokotnik 3"/>
          <p:cNvSpPr/>
          <p:nvPr/>
        </p:nvSpPr>
        <p:spPr>
          <a:xfrm>
            <a:off x="2843808" y="1772816"/>
            <a:ext cx="2375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IZVEDBA PREVERJANJA</a:t>
            </a:r>
            <a:endParaRPr lang="sl-SI" altLang="sl-SI" sz="1200" dirty="0">
              <a:solidFill>
                <a:srgbClr val="C00000"/>
              </a:solidFill>
            </a:endParaRPr>
          </a:p>
        </p:txBody>
      </p:sp>
      <p:sp>
        <p:nvSpPr>
          <p:cNvPr id="16" name="Pravokotnik 15"/>
          <p:cNvSpPr/>
          <p:nvPr/>
        </p:nvSpPr>
        <p:spPr>
          <a:xfrm>
            <a:off x="5724128" y="1700808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OVREDNOTENJE  PREVERJANJA</a:t>
            </a:r>
            <a:endParaRPr lang="sl-SI" altLang="sl-SI" sz="1200" dirty="0"/>
          </a:p>
        </p:txBody>
      </p:sp>
      <p:sp>
        <p:nvSpPr>
          <p:cNvPr id="17" name="Pravokotnik 16"/>
          <p:cNvSpPr/>
          <p:nvPr/>
        </p:nvSpPr>
        <p:spPr>
          <a:xfrm>
            <a:off x="5219279" y="836713"/>
            <a:ext cx="3817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smtClean="0">
                <a:hlinkClick r:id="rId3"/>
              </a:rPr>
              <a:t>http://www.ric.si/kvalifikacije/clani_komisij/banka_nalog/</a:t>
            </a:r>
            <a:endParaRPr lang="sl-SI" sz="1400" dirty="0" smtClean="0"/>
          </a:p>
          <a:p>
            <a:r>
              <a:rPr lang="sl-SI" sz="1400" dirty="0" smtClean="0">
                <a:solidFill>
                  <a:srgbClr val="C00000"/>
                </a:solidFill>
              </a:rPr>
              <a:t>Novi obrazci!!!</a:t>
            </a:r>
          </a:p>
          <a:p>
            <a:r>
              <a:rPr lang="sl-SI" sz="1400" dirty="0" smtClean="0">
                <a:solidFill>
                  <a:srgbClr val="C00000"/>
                </a:solidFill>
              </a:rPr>
              <a:t>Navodila za izvedbo postopka!</a:t>
            </a:r>
            <a:endParaRPr lang="sl-SI" sz="1400" dirty="0">
              <a:solidFill>
                <a:srgbClr val="C0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39723" y="836714"/>
            <a:ext cx="2388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200" b="1" dirty="0">
                <a:solidFill>
                  <a:srgbClr val="C00000"/>
                </a:solidFill>
              </a:rPr>
              <a:t>PRIPRAVA  PREVERJANJA- ČLANI SE DOGOVORIJO, KAKO BODO IZVEDLI PREVERJANJE PO PREGLEDU ZBIRNE MAPE IN SE USKLADIJO (TERMIN) Z IZVAJALCEM</a:t>
            </a:r>
          </a:p>
        </p:txBody>
      </p:sp>
      <p:sp>
        <p:nvSpPr>
          <p:cNvPr id="8" name="Zaobljeni pravokotnik 7"/>
          <p:cNvSpPr/>
          <p:nvPr/>
        </p:nvSpPr>
        <p:spPr>
          <a:xfrm>
            <a:off x="239722" y="4905163"/>
            <a:ext cx="2255837" cy="1224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PREGLEDAJO IN DOPOLNIJO ZAPISNIK PREVERJANJA IN OCENJEVALNE OBRAZCE ( V SKLADU Z NAVODILI)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19" name="Zaobljeni pravokotnik 18"/>
          <p:cNvSpPr/>
          <p:nvPr/>
        </p:nvSpPr>
        <p:spPr>
          <a:xfrm>
            <a:off x="323528" y="2132856"/>
            <a:ext cx="2016224" cy="12509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DOLOČIJO NALOGO ZA PREVERJANJE GLEDE NA POTRJENA KLJUČNA ZNANJA IN SPRETNOSTI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0" name="Zaobljeni pravokotnik 19"/>
          <p:cNvSpPr/>
          <p:nvPr/>
        </p:nvSpPr>
        <p:spPr>
          <a:xfrm>
            <a:off x="349180" y="3534354"/>
            <a:ext cx="1990572" cy="117575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Z IZVAJALCEM SE USKLADIJO ZA RAZPORED KANDIDATOV (DOLOČIJO URO PREVERAJANJA ZA POSAMEZNEGA KANDIDATA)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1" name="Zaobljeni pravokotnik 20"/>
          <p:cNvSpPr/>
          <p:nvPr/>
        </p:nvSpPr>
        <p:spPr>
          <a:xfrm>
            <a:off x="2942919" y="4677597"/>
            <a:ext cx="2255509" cy="1127667"/>
          </a:xfrm>
          <a:prstGeom prst="roundRect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b="1" dirty="0" smtClean="0">
                <a:solidFill>
                  <a:srgbClr val="0070C0"/>
                </a:solidFill>
              </a:rPr>
              <a:t>SPREMLJANJE PREVERJANJA IN </a:t>
            </a:r>
            <a:r>
              <a:rPr lang="sl-SI" sz="1400" b="1" dirty="0" smtClean="0">
                <a:solidFill>
                  <a:srgbClr val="C00000"/>
                </a:solidFill>
              </a:rPr>
              <a:t>IZPOLNJEVANJE OBRAZCEV SPREMLJANJA</a:t>
            </a:r>
            <a:endParaRPr lang="sl-SI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5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3</a:t>
            </a:r>
            <a:r>
              <a:rPr lang="sl-SI" sz="2800" dirty="0" smtClean="0">
                <a:solidFill>
                  <a:srgbClr val="C00000"/>
                </a:solidFill>
              </a:rPr>
              <a:t>.  SPREMLJANJE  POSTOPKOV PREVERJANJA IN POTRJEVANJA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Večina postopkov poteka dobro, v skladu s predpisano zakonsko podlago.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V manjših primerih smo ugotovili nepravilnosti, na katere smo posebej opozorili in so bile znotraj postopka preverjanja in potrjevanja </a:t>
            </a:r>
            <a:r>
              <a:rPr lang="sl-SI" smtClean="0"/>
              <a:t>NPK odpravljene.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V 2015 smo se udeležili </a:t>
            </a:r>
            <a:r>
              <a:rPr lang="sl-SI" dirty="0" smtClean="0">
                <a:solidFill>
                  <a:srgbClr val="C00000"/>
                </a:solidFill>
              </a:rPr>
              <a:t>43 </a:t>
            </a:r>
            <a:r>
              <a:rPr lang="sl-SI" dirty="0" smtClean="0"/>
              <a:t>preverjanj in potrjevanj.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04473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svetovalka področja II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 smtClean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1422</TotalTime>
  <Words>838</Words>
  <Application>Microsoft Office PowerPoint</Application>
  <PresentationFormat>Diaprojekcija na zaslonu (4:3)</PresentationFormat>
  <Paragraphs>232</Paragraphs>
  <Slides>26</Slides>
  <Notes>26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26</vt:i4>
      </vt:variant>
    </vt:vector>
  </HeadingPairs>
  <TitlesOfParts>
    <vt:vector size="28" baseType="lpstr">
      <vt:lpstr>powerp_RIC _SLO2</vt:lpstr>
      <vt:lpstr>CorelDRAW</vt:lpstr>
      <vt:lpstr>  PREVERJANJE IN POTRJEVANJE NACIONALNIH POKLICNIH KVALIFIKACIJ   </vt:lpstr>
      <vt:lpstr>1. STATISTIČNI PODATKI  1.1. ŠTEVILO IZDANIH CERTIFIKATOV OD 2000 - 2015</vt:lpstr>
      <vt:lpstr>1.2. POSTOPKI PREVERJANJA IN POTRJEVANJA NPK  od 1.1.2015  do 28.9.2015</vt:lpstr>
      <vt:lpstr>1.2.1. ŠTEVILO IZVAJALCEV VPISANIH V REGISTER</vt:lpstr>
      <vt:lpstr>PowerPointova predstavitev</vt:lpstr>
      <vt:lpstr>PowerPointova predstavitev</vt:lpstr>
      <vt:lpstr> 1.2.2. ŠTEVILO IMETNIKOV LICENC</vt:lpstr>
      <vt:lpstr>PowerPointova predstavitev</vt:lpstr>
      <vt:lpstr>PowerPointova predstavitev</vt:lpstr>
      <vt:lpstr>PowerPointova predstavitev</vt:lpstr>
      <vt:lpstr> </vt:lpstr>
      <vt:lpstr>PowerPointova predstavitev</vt:lpstr>
      <vt:lpstr>PowerPointova predstavitev</vt:lpstr>
      <vt:lpstr> </vt:lpstr>
      <vt:lpstr> </vt:lpstr>
      <vt:lpstr> </vt:lpstr>
      <vt:lpstr>1.2.3. ŠTEVILO IZVEDENIH PREVERJANJ IN POTRJEVANJ            NPK (imenovanih komisij)</vt:lpstr>
      <vt:lpstr>PowerPointova predstavitev</vt:lpstr>
      <vt:lpstr>PowerPointova predstavitev</vt:lpstr>
      <vt:lpstr>2.1. IZVAJALCI POSTOPKOV - spremembe </vt:lpstr>
      <vt:lpstr>2.1. IZVAJALCI – priprava dokumentacije</vt:lpstr>
      <vt:lpstr>2.2. ČLANI KOMISIJ - naloge</vt:lpstr>
      <vt:lpstr>2.3. POSTOPEK POTRJEVANJA ZBIRNE MAPE  </vt:lpstr>
      <vt:lpstr> 2.4. POSTOPEK PREVERJANJA NPK – deli postopka  </vt:lpstr>
      <vt:lpstr>3.  SPREMLJANJE  POSTOPKOV PREVERJANJA IN POTRJEVANJA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99</cp:revision>
  <cp:lastPrinted>2015-09-28T08:34:43Z</cp:lastPrinted>
  <dcterms:created xsi:type="dcterms:W3CDTF">2015-03-05T09:39:50Z</dcterms:created>
  <dcterms:modified xsi:type="dcterms:W3CDTF">2015-10-12T10:26:17Z</dcterms:modified>
</cp:coreProperties>
</file>