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296" r:id="rId3"/>
    <p:sldId id="304" r:id="rId4"/>
    <p:sldId id="336" r:id="rId5"/>
    <p:sldId id="308" r:id="rId6"/>
    <p:sldId id="305" r:id="rId7"/>
    <p:sldId id="306" r:id="rId8"/>
    <p:sldId id="310" r:id="rId9"/>
    <p:sldId id="334" r:id="rId10"/>
    <p:sldId id="324" r:id="rId11"/>
    <p:sldId id="332" r:id="rId12"/>
    <p:sldId id="333" r:id="rId13"/>
    <p:sldId id="330" r:id="rId14"/>
    <p:sldId id="331" r:id="rId15"/>
    <p:sldId id="325" r:id="rId16"/>
    <p:sldId id="309" r:id="rId17"/>
    <p:sldId id="307" r:id="rId18"/>
    <p:sldId id="318" r:id="rId19"/>
    <p:sldId id="315" r:id="rId20"/>
    <p:sldId id="320" r:id="rId21"/>
    <p:sldId id="317" r:id="rId22"/>
    <p:sldId id="303" r:id="rId23"/>
    <p:sldId id="259" r:id="rId24"/>
    <p:sldId id="335" r:id="rId25"/>
    <p:sldId id="316" r:id="rId26"/>
    <p:sldId id="278" r:id="rId27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34257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555B475B-90E7-44F6-9F33-AC34FBD299CD}" type="datetimeFigureOut">
              <a:rPr lang="sl-SI" smtClean="0"/>
              <a:t>12.10.2015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84BD61E3-A708-49E9-8616-E62301B526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9778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34109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r">
              <a:defRPr sz="1200"/>
            </a:lvl1pPr>
          </a:lstStyle>
          <a:p>
            <a:fld id="{03BF2900-C294-4CBF-ABE5-060180E37F14}" type="datetimeFigureOut">
              <a:rPr lang="sl-SI" smtClean="0"/>
              <a:t>12.10.2015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956" tIns="43978" rIns="87956" bIns="43978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6608" y="4704850"/>
            <a:ext cx="5415885" cy="4457470"/>
          </a:xfrm>
          <a:prstGeom prst="rect">
            <a:avLst/>
          </a:prstGeom>
        </p:spPr>
        <p:txBody>
          <a:bodyPr vert="horz" lIns="87956" tIns="43978" rIns="87956" bIns="43978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1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34109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r">
              <a:defRPr sz="1200"/>
            </a:lvl1pPr>
          </a:lstStyle>
          <a:p>
            <a:fld id="{0F11DA52-4BD2-408E-95EB-D3200996D02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5649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94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3035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6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7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8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10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11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12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16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0737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17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18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20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21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87354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428725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214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214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41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5343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024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384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193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25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20732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636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05457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8187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rpslo.org/" TargetMode="External"/><Relationship Id="rId4" Type="http://schemas.openxmlformats.org/officeDocument/2006/relationships/hyperlink" Target="http://www.ric.si/kvalifikacije/licence/javni_razpis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ic.si/" TargetMode="External"/><Relationship Id="rId4" Type="http://schemas.openxmlformats.org/officeDocument/2006/relationships/hyperlink" Target="http://www.nrpslo.org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hyperlink" Target="http://www.nrpslo.org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rpslo.org/" TargetMode="External"/><Relationship Id="rId4" Type="http://schemas.openxmlformats.org/officeDocument/2006/relationships/hyperlink" Target="http://www.nrpslo.org/izvajalci/portfolijo_kandidata.aspx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hyperlink" Target="http://www.ric.si/kvalifikacije/clani_komisij/banka_nalog/" TargetMode="External"/><Relationship Id="rId4" Type="http://schemas.openxmlformats.org/officeDocument/2006/relationships/hyperlink" Target="http://www.ric.si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izvajalci/portfolijo_kandidata.aspx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clani_komisij/banka_nalog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jelka.kozjak-jezernik@ric.si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2" y="1814513"/>
            <a:ext cx="6337051" cy="1470025"/>
          </a:xfrm>
        </p:spPr>
        <p:txBody>
          <a:bodyPr/>
          <a:lstStyle/>
          <a:p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sz="2800" dirty="0"/>
              <a:t/>
            </a:r>
            <a:br>
              <a:rPr lang="sl-SI" altLang="sl-SI" sz="2800" dirty="0"/>
            </a:br>
            <a:r>
              <a:rPr lang="sl-SI" altLang="sl-SI" sz="2800" dirty="0" smtClean="0"/>
              <a:t>PREVERJANJE IN POTRJEVANJE NACIONALNIH POKLICNIH KVALIFIKACIJ </a:t>
            </a:r>
            <a:br>
              <a:rPr lang="sl-SI" altLang="sl-SI" sz="2800" dirty="0" smtClean="0"/>
            </a:br>
            <a:r>
              <a:rPr lang="sl-SI" altLang="sl-SI" dirty="0" smtClean="0"/>
              <a:t/>
            </a:r>
            <a:br>
              <a:rPr lang="sl-SI" altLang="sl-SI" dirty="0" smtClean="0"/>
            </a:b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 smtClean="0"/>
          </a:p>
          <a:p>
            <a:endParaRPr lang="sl-SI" altLang="sl-SI" dirty="0"/>
          </a:p>
          <a:p>
            <a:endParaRPr lang="sl-SI" altLang="sl-SI" dirty="0" smtClean="0"/>
          </a:p>
          <a:p>
            <a:r>
              <a:rPr lang="sl-SI" altLang="sl-SI" dirty="0" smtClean="0"/>
              <a:t>Mag. Jelka Kozjak Jezernik,</a:t>
            </a:r>
          </a:p>
          <a:p>
            <a:r>
              <a:rPr lang="sl-SI" altLang="sl-SI" sz="1400" dirty="0" smtClean="0"/>
              <a:t>Višja svetovalka II</a:t>
            </a:r>
          </a:p>
          <a:p>
            <a:endParaRPr lang="sl-SI" altLang="sl-SI" sz="1400" dirty="0" smtClean="0"/>
          </a:p>
          <a:p>
            <a:endParaRPr lang="sl-SI" altLang="sl-SI" sz="1400" dirty="0"/>
          </a:p>
          <a:p>
            <a:endParaRPr lang="sl-SI" altLang="sl-SI" sz="1400" dirty="0" smtClean="0"/>
          </a:p>
          <a:p>
            <a:r>
              <a:rPr lang="sl-SI" altLang="sl-SI" sz="1200" dirty="0" smtClean="0"/>
              <a:t>Ljubljana, </a:t>
            </a:r>
            <a:r>
              <a:rPr lang="sl-SI" altLang="sl-SI" sz="1200" dirty="0" smtClean="0"/>
              <a:t>13. </a:t>
            </a:r>
            <a:r>
              <a:rPr lang="sl-SI" altLang="sl-SI" sz="1200" dirty="0" smtClean="0"/>
              <a:t>10. </a:t>
            </a:r>
            <a:r>
              <a:rPr lang="sl-SI" altLang="sl-SI" sz="1200" dirty="0" smtClean="0"/>
              <a:t>2015, </a:t>
            </a:r>
            <a:r>
              <a:rPr lang="sl-SI" altLang="sl-SI" sz="1200" dirty="0" smtClean="0"/>
              <a:t>popoldanski </a:t>
            </a:r>
            <a:r>
              <a:rPr lang="sl-SI" altLang="sl-SI" sz="1200" dirty="0" smtClean="0"/>
              <a:t>termin</a:t>
            </a:r>
            <a:endParaRPr lang="sl-SI" altLang="sl-SI" sz="1200" dirty="0" smtClean="0"/>
          </a:p>
          <a:p>
            <a:endParaRPr lang="sl-SI" altLang="sl-SI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 STATISTIČNI PODATKI 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1.1. ŠTEVILO IZDANIH CERTIFIKATOV OD 2000 - 2015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060848"/>
            <a:ext cx="2010815" cy="253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00808"/>
            <a:ext cx="6964630" cy="349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822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 POSTOPKI PREVERJANJA IN POTRJEVANJA NPK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 od 1.1.2015  do 28.9.2015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323528" y="4653136"/>
            <a:ext cx="756084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333399"/>
                </a:solidFill>
              </a:rPr>
              <a:t>Število neuspešnih kandidatov </a:t>
            </a:r>
            <a:r>
              <a:rPr lang="sl-SI" sz="2400" b="1" dirty="0" smtClean="0">
                <a:solidFill>
                  <a:srgbClr val="C00000"/>
                </a:solidFill>
              </a:rPr>
              <a:t>809.</a:t>
            </a: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izvajalcev, ki je izvedlo preverjanje </a:t>
            </a:r>
            <a:r>
              <a:rPr lang="sl-SI" sz="2400" b="1" dirty="0" smtClean="0">
                <a:solidFill>
                  <a:srgbClr val="C00000"/>
                </a:solidFill>
              </a:rPr>
              <a:t>75.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1000" b="1" dirty="0" smtClean="0">
                <a:solidFill>
                  <a:srgbClr val="C00000"/>
                </a:solidFill>
              </a:rPr>
              <a:t>Opomba: Podatki iz baze </a:t>
            </a:r>
            <a:r>
              <a:rPr lang="sl-SI" sz="10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r>
              <a:rPr lang="sl-SI" sz="1000" b="1" dirty="0" smtClean="0">
                <a:solidFill>
                  <a:srgbClr val="C00000"/>
                </a:solidFill>
              </a:rPr>
              <a:t> 28.9.2015.</a:t>
            </a:r>
          </a:p>
          <a:p>
            <a:endParaRPr lang="sl-SI" sz="1000" b="1" dirty="0">
              <a:solidFill>
                <a:srgbClr val="C00000"/>
              </a:solidFill>
            </a:endParaRPr>
          </a:p>
          <a:p>
            <a:endParaRPr lang="sl-SI" b="1" dirty="0" smtClean="0">
              <a:solidFill>
                <a:srgbClr val="C00000"/>
              </a:solidFill>
            </a:endParaRP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136624"/>
              </p:ext>
            </p:extLst>
          </p:nvPr>
        </p:nvGraphicFramePr>
        <p:xfrm>
          <a:off x="35498" y="1916832"/>
          <a:ext cx="9108504" cy="2299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58"/>
                <a:gridCol w="1440160"/>
                <a:gridCol w="1512168"/>
                <a:gridCol w="1584176"/>
                <a:gridCol w="1613758"/>
                <a:gridCol w="1518084"/>
              </a:tblGrid>
              <a:tr h="1777050"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razpisanih preverjanj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izvedenih preverjanj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kandidatov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Uspešnih na potrjevanju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Uspešnih na preverjanju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izdanih certifikatov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22661"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959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444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4450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1135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2502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3641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1319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562074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ZASEBNO VAROVANJE </a:t>
            </a:r>
            <a:r>
              <a:rPr lang="sl-SI" sz="1800" dirty="0" smtClean="0">
                <a:solidFill>
                  <a:srgbClr val="C00000"/>
                </a:solidFill>
              </a:rPr>
              <a:t>( od 1.1.2015 do 1.10.2015)</a:t>
            </a:r>
            <a:endParaRPr lang="sl-SI" sz="1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323528" y="4653136"/>
            <a:ext cx="756084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1000" b="1" dirty="0" smtClean="0">
                <a:solidFill>
                  <a:srgbClr val="C00000"/>
                </a:solidFill>
              </a:rPr>
              <a:t>Opomba: Podatki iz baze </a:t>
            </a:r>
            <a:r>
              <a:rPr lang="sl-SI" sz="10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r>
              <a:rPr lang="sl-SI" sz="1000" b="1" dirty="0" smtClean="0">
                <a:solidFill>
                  <a:srgbClr val="C00000"/>
                </a:solidFill>
              </a:rPr>
              <a:t> 28.9.2015.</a:t>
            </a:r>
          </a:p>
          <a:p>
            <a:endParaRPr lang="sl-SI" sz="1000" b="1" dirty="0">
              <a:solidFill>
                <a:srgbClr val="C00000"/>
              </a:solidFill>
            </a:endParaRPr>
          </a:p>
          <a:p>
            <a:endParaRPr lang="sl-SI" b="1" dirty="0" smtClean="0">
              <a:solidFill>
                <a:srgbClr val="C00000"/>
              </a:solidFill>
            </a:endParaRP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6334669"/>
              </p:ext>
            </p:extLst>
          </p:nvPr>
        </p:nvGraphicFramePr>
        <p:xfrm>
          <a:off x="323528" y="764704"/>
          <a:ext cx="8568950" cy="5370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1224136"/>
                <a:gridCol w="1296144"/>
                <a:gridCol w="1512168"/>
                <a:gridCol w="1512168"/>
                <a:gridCol w="1440158"/>
              </a:tblGrid>
              <a:tr h="1132158">
                <a:tc>
                  <a:txBody>
                    <a:bodyPr/>
                    <a:lstStyle/>
                    <a:p>
                      <a:endParaRPr lang="sl-SI" sz="2400" dirty="0" smtClean="0">
                        <a:solidFill>
                          <a:srgbClr val="002060"/>
                        </a:solidFill>
                      </a:endParaRPr>
                    </a:p>
                    <a:p>
                      <a:endParaRPr lang="sl-SI" sz="2400" dirty="0" smtClean="0">
                        <a:solidFill>
                          <a:srgbClr val="002060"/>
                        </a:solidFill>
                      </a:endParaRPr>
                    </a:p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NPK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dirty="0" smtClean="0">
                          <a:solidFill>
                            <a:srgbClr val="002060"/>
                          </a:solidFill>
                        </a:rPr>
                        <a:t>Število razpisanih preverjanj</a:t>
                      </a:r>
                      <a:endParaRPr lang="sl-SI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dirty="0" smtClean="0">
                          <a:solidFill>
                            <a:srgbClr val="002060"/>
                          </a:solidFill>
                        </a:rPr>
                        <a:t>Število kandidatov</a:t>
                      </a:r>
                      <a:endParaRPr lang="sl-SI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dirty="0" smtClean="0">
                          <a:solidFill>
                            <a:srgbClr val="002060"/>
                          </a:solidFill>
                        </a:rPr>
                        <a:t>Uspešnih na potrjevanju</a:t>
                      </a:r>
                      <a:endParaRPr lang="sl-SI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dirty="0" smtClean="0">
                          <a:solidFill>
                            <a:srgbClr val="002060"/>
                          </a:solidFill>
                        </a:rPr>
                        <a:t>Uspešnih na preverjanju</a:t>
                      </a:r>
                      <a:endParaRPr lang="sl-SI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dirty="0" smtClean="0">
                          <a:solidFill>
                            <a:srgbClr val="002060"/>
                          </a:solidFill>
                        </a:rPr>
                        <a:t>Število izdanih certifikatov</a:t>
                      </a:r>
                      <a:endParaRPr lang="sl-SI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22661"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Varnostnik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21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202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1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185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186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522661"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V. čuvaj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9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522661"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V.</a:t>
                      </a:r>
                      <a:r>
                        <a:rPr lang="sl-SI" sz="2000" b="1" baseline="0" dirty="0" smtClean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tehnik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9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4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4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4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522661"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V.</a:t>
                      </a:r>
                      <a:r>
                        <a:rPr lang="sl-SI" sz="2000" b="1" baseline="0" dirty="0" smtClean="0">
                          <a:solidFill>
                            <a:srgbClr val="C00000"/>
                          </a:solidFill>
                        </a:rPr>
                        <a:t> nadzornik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7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14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13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13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522661"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V. telesni st.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5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522661"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V. menedžer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11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13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1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11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12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522661"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Operater VNC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7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5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5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5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522661"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PIVS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5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000" b="1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sl-SI" sz="20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9472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1.2.1. ŠTEVILO IZVAJALCEV VPISANIH V REGISTER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988840"/>
            <a:ext cx="2353260" cy="2969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539552" y="1412776"/>
            <a:ext cx="5616624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400" b="1" dirty="0" smtClean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aktivnih izvajalcev na dan 28.9.2015: </a:t>
            </a:r>
            <a:r>
              <a:rPr lang="sl-SI" sz="2400" b="1" dirty="0" smtClean="0">
                <a:solidFill>
                  <a:srgbClr val="C00000"/>
                </a:solidFill>
              </a:rPr>
              <a:t>120</a:t>
            </a: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Število izvajalcev, ki je izvedlo preverjanje in potrjevanje NPK v obdobju od 1.1.2015 do 28.9.2015: </a:t>
            </a:r>
            <a:r>
              <a:rPr lang="sl-SI" sz="2400" b="1" dirty="0" smtClean="0">
                <a:solidFill>
                  <a:srgbClr val="C00000"/>
                </a:solidFill>
              </a:rPr>
              <a:t>75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2400" b="1" dirty="0" smtClean="0">
                <a:solidFill>
                  <a:srgbClr val="C00000"/>
                </a:solidFill>
              </a:rPr>
              <a:t>Število izvajalcev na področju zasebnega varovanja, ki so izvedli preverjanje v 2015: 4 </a:t>
            </a: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1000" b="1" dirty="0" smtClean="0">
                <a:solidFill>
                  <a:srgbClr val="C00000"/>
                </a:solidFill>
              </a:rPr>
              <a:t>Opomba: Šolski centri so šteti kot 1 izvajalec.</a:t>
            </a: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b="1" dirty="0" smtClean="0">
              <a:solidFill>
                <a:srgbClr val="C00000"/>
              </a:solidFill>
            </a:endParaRP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2693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5460326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izvajalcev, ki je podelilo več kot 100 certifikatov: </a:t>
            </a:r>
            <a:r>
              <a:rPr lang="sl-SI" sz="2400" b="1" dirty="0" smtClean="0">
                <a:solidFill>
                  <a:srgbClr val="C00000"/>
                </a:solidFill>
              </a:rPr>
              <a:t>8</a:t>
            </a:r>
            <a:endParaRPr lang="sl-SI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5803900" cy="419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565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683568" y="5445224"/>
            <a:ext cx="52984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2014</a:t>
            </a:r>
            <a:r>
              <a:rPr lang="sl-SI" sz="2400" b="1" dirty="0" smtClean="0">
                <a:solidFill>
                  <a:srgbClr val="0070C0"/>
                </a:solidFill>
              </a:rPr>
              <a:t>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certifikatov (55 %) za </a:t>
            </a:r>
            <a:r>
              <a:rPr lang="sl-SI" sz="2400" b="1" dirty="0" smtClean="0">
                <a:solidFill>
                  <a:srgbClr val="C00000"/>
                </a:solidFill>
              </a:rPr>
              <a:t>11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NPK.</a:t>
            </a:r>
            <a:endParaRPr lang="sl-SI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73245"/>
            <a:ext cx="6264696" cy="3762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33584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1.2.2. ŠTEVILO IMETNIKOV LICENC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611560" y="2204864"/>
            <a:ext cx="46085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vseh </a:t>
            </a:r>
            <a:r>
              <a:rPr lang="sl-SI" sz="2400" b="1" dirty="0" smtClean="0">
                <a:solidFill>
                  <a:srgbClr val="333399"/>
                </a:solidFill>
              </a:rPr>
              <a:t>izdanih licenc:4262 za 927 oseb</a:t>
            </a:r>
            <a:endParaRPr lang="sl-SI" sz="2400" b="1" dirty="0">
              <a:solidFill>
                <a:srgbClr val="333399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aktivnih (veljavnih) licenc </a:t>
            </a:r>
            <a:r>
              <a:rPr lang="sl-SI" sz="2400" b="1" dirty="0">
                <a:solidFill>
                  <a:srgbClr val="333399"/>
                </a:solidFill>
              </a:rPr>
              <a:t>na dan </a:t>
            </a:r>
            <a:r>
              <a:rPr lang="sl-SI" sz="2400" b="1" dirty="0" smtClean="0">
                <a:solidFill>
                  <a:srgbClr val="333399"/>
                </a:solidFill>
              </a:rPr>
              <a:t>29. </a:t>
            </a:r>
            <a:r>
              <a:rPr lang="sl-SI" sz="2400" b="1" smtClean="0">
                <a:solidFill>
                  <a:srgbClr val="333399"/>
                </a:solidFill>
              </a:rPr>
              <a:t>9. 2015</a:t>
            </a:r>
            <a:r>
              <a:rPr lang="sl-SI" sz="2400" b="1" dirty="0">
                <a:solidFill>
                  <a:srgbClr val="333399"/>
                </a:solidFill>
              </a:rPr>
              <a:t>: </a:t>
            </a:r>
            <a:r>
              <a:rPr lang="sl-SI" sz="2400" b="1" dirty="0" smtClean="0">
                <a:solidFill>
                  <a:srgbClr val="C00000"/>
                </a:solidFill>
              </a:rPr>
              <a:t>1702</a:t>
            </a:r>
          </a:p>
          <a:p>
            <a:endParaRPr lang="sl-SI" sz="2400" b="1" dirty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oseb: </a:t>
            </a:r>
            <a:r>
              <a:rPr lang="sl-SI" sz="2400" b="1" dirty="0" smtClean="0">
                <a:solidFill>
                  <a:srgbClr val="C00000"/>
                </a:solidFill>
              </a:rPr>
              <a:t>635</a:t>
            </a:r>
            <a:endParaRPr lang="sl-SI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954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553" y="476672"/>
            <a:ext cx="6554367" cy="3936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755577" y="4653136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</a:rPr>
              <a:t>Javni razpisi bodo objavljeni samo za določene alineje kadrovskih pogojev za </a:t>
            </a:r>
            <a:r>
              <a:rPr lang="pl-PL" sz="2400" b="1" dirty="0" smtClean="0">
                <a:solidFill>
                  <a:srgbClr val="C00000"/>
                </a:solidFill>
              </a:rPr>
              <a:t>PIVS, Operater VNC, V.tehnik </a:t>
            </a:r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</a:rPr>
              <a:t>in </a:t>
            </a:r>
            <a:r>
              <a:rPr lang="pl-PL" sz="2400" b="1" dirty="0" smtClean="0">
                <a:solidFill>
                  <a:srgbClr val="C00000"/>
                </a:solidFill>
              </a:rPr>
              <a:t>V.nadzornik</a:t>
            </a:r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</a:rPr>
              <a:t> do zapolnitve mest (24).</a:t>
            </a:r>
            <a:endParaRPr lang="pl-PL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1302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3285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napotenih na usposabljanje za člane komisij  (1.1.2015- 29.9.2015): </a:t>
            </a:r>
            <a:r>
              <a:rPr lang="sl-SI" sz="2400" b="1" dirty="0" smtClean="0">
                <a:solidFill>
                  <a:srgbClr val="C00000"/>
                </a:solidFill>
              </a:rPr>
              <a:t>30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2400" b="1" dirty="0" smtClean="0">
                <a:solidFill>
                  <a:srgbClr val="C00000"/>
                </a:solidFill>
              </a:rPr>
              <a:t>Javni razpisi za člane komisij:</a:t>
            </a:r>
          </a:p>
          <a:p>
            <a:r>
              <a:rPr lang="sl-SI" sz="2000" b="1" dirty="0">
                <a:solidFill>
                  <a:srgbClr val="333399"/>
                </a:solidFill>
                <a:hlinkClick r:id="rId4"/>
              </a:rPr>
              <a:t>http://www.ric.si/kvalifikacije/licence/javni_razpis</a:t>
            </a:r>
            <a:r>
              <a:rPr lang="sl-SI" sz="2000" b="1" dirty="0" smtClean="0">
                <a:solidFill>
                  <a:srgbClr val="333399"/>
                </a:solidFill>
                <a:hlinkClick r:id="rId4"/>
              </a:rPr>
              <a:t>/</a:t>
            </a:r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C00000"/>
                </a:solidFill>
              </a:rPr>
              <a:t>Obnovitev licence:</a:t>
            </a:r>
          </a:p>
          <a:p>
            <a:pPr marL="342900" indent="-342900">
              <a:buFontTx/>
              <a:buChar char="-"/>
            </a:pPr>
            <a:r>
              <a:rPr lang="sl-SI" sz="2400" b="1" dirty="0" smtClean="0">
                <a:solidFill>
                  <a:srgbClr val="002060"/>
                </a:solidFill>
              </a:rPr>
              <a:t>Poziv RIC iz baze </a:t>
            </a:r>
            <a:r>
              <a:rPr lang="sl-SI" sz="24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4858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260647"/>
            <a:ext cx="68407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IZDAJA LICENC V BAZI </a:t>
            </a:r>
            <a:r>
              <a:rPr lang="sl-SI" altLang="sl-SI" sz="2000" b="1" dirty="0" err="1" smtClean="0">
                <a:solidFill>
                  <a:srgbClr val="C00000"/>
                </a:solidFill>
                <a:latin typeface="Arial" charset="0"/>
              </a:rPr>
              <a:t>WWW.NRPSLO.ORG</a:t>
            </a:r>
            <a:endParaRPr lang="sl-SI" alt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10872787" cy="650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146454"/>
            <a:ext cx="182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80988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260647"/>
            <a:ext cx="68407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IZDAJA LICENC V BAZI </a:t>
            </a:r>
            <a:r>
              <a:rPr lang="sl-SI" altLang="sl-SI" sz="2000" b="1" dirty="0" err="1" smtClean="0">
                <a:solidFill>
                  <a:srgbClr val="C00000"/>
                </a:solidFill>
                <a:latin typeface="Arial" charset="0"/>
              </a:rPr>
              <a:t>WWW.NRPSLO.ORG</a:t>
            </a:r>
            <a:endParaRPr lang="sl-SI" alt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146454"/>
            <a:ext cx="182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0676"/>
            <a:ext cx="10369550" cy="5832475"/>
          </a:xfrm>
          <a:prstGeom prst="rect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476" y="2348880"/>
            <a:ext cx="749300" cy="20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6393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404664"/>
            <a:ext cx="554461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u="sng" dirty="0" smtClean="0">
                <a:solidFill>
                  <a:srgbClr val="C00000"/>
                </a:solidFill>
                <a:latin typeface="Arial" charset="0"/>
              </a:rPr>
              <a:t>POZIV ZA OBNOVITEV LICENCE</a:t>
            </a:r>
          </a:p>
          <a:p>
            <a:endParaRPr lang="sl-SI" altLang="sl-SI" sz="2000" b="1" dirty="0" smtClean="0">
              <a:solidFill>
                <a:srgbClr val="00529B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r>
              <a:rPr lang="sl-SI" altLang="sl-SI" sz="2000" b="1" dirty="0" smtClean="0">
                <a:solidFill>
                  <a:srgbClr val="00529B"/>
                </a:solidFill>
                <a:latin typeface="Arial" charset="0"/>
              </a:rPr>
              <a:t>RIC </a:t>
            </a:r>
            <a:r>
              <a:rPr lang="sl-SI" altLang="sl-SI" sz="2000" b="1" dirty="0">
                <a:solidFill>
                  <a:srgbClr val="00529B"/>
                </a:solidFill>
                <a:latin typeface="Arial" charset="0"/>
              </a:rPr>
              <a:t>pošlje članu komisije </a:t>
            </a:r>
            <a:r>
              <a:rPr lang="sl-SI" altLang="sl-SI" sz="2000" b="1" dirty="0">
                <a:solidFill>
                  <a:srgbClr val="C00000"/>
                </a:solidFill>
                <a:latin typeface="Arial" charset="0"/>
              </a:rPr>
              <a:t>poziv za obnovitev licence in obrazec vloge.</a:t>
            </a: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6"/>
            <a:ext cx="7200900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68913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 smtClean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sl-SI" sz="2000" b="1" u="sng" dirty="0" smtClean="0">
                <a:solidFill>
                  <a:srgbClr val="C00000"/>
                </a:solidFill>
                <a:latin typeface="Arial" charset="0"/>
              </a:rPr>
              <a:t>ZAHTEVANA DOKAZILA OB OBNOVITVI </a:t>
            </a:r>
          </a:p>
          <a:p>
            <a:pPr lvl="0">
              <a:defRPr/>
            </a:pPr>
            <a:endParaRPr lang="sl-SI" sz="2000" b="1" u="sng" dirty="0" smtClean="0">
              <a:solidFill>
                <a:srgbClr val="C00000"/>
              </a:solidFill>
              <a:latin typeface="Arial" charset="0"/>
            </a:endParaRPr>
          </a:p>
          <a:p>
            <a:pPr lvl="0">
              <a:defRPr/>
            </a:pPr>
            <a:endParaRPr lang="sl-SI" sz="2000" b="1" dirty="0" smtClean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 smtClean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izpolnjevanju kadrovskih pogojev </a:t>
            </a: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v katalogu (spričeval ni potrebno ponovno pošiljati, delovne izkušnje da)</a:t>
            </a: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delovnih izkušnjah v zadnjih petih letih </a:t>
            </a: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v stroki: kontinuirano zadnjih pet let </a:t>
            </a: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stalnem strokovnem usposabljanju</a:t>
            </a:r>
          </a:p>
        </p:txBody>
      </p:sp>
    </p:spTree>
    <p:extLst>
      <p:ext uri="{BB962C8B-B14F-4D97-AF65-F5344CB8AC3E}">
        <p14:creationId xmlns:p14="http://schemas.microsoft.com/office/powerpoint/2010/main" val="9657702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4726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Opažanja Ric:</a:t>
            </a: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002060"/>
                </a:solidFill>
              </a:rPr>
              <a:t>p</a:t>
            </a:r>
            <a:r>
              <a:rPr lang="sl-SI" sz="2400" b="1" dirty="0" smtClean="0">
                <a:solidFill>
                  <a:srgbClr val="002060"/>
                </a:solidFill>
              </a:rPr>
              <a:t>ri nekaterih področjih umaknjeni javni razpisi zaradi zadostnega števila članov komisij,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 smtClean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002060"/>
                </a:solidFill>
              </a:rPr>
              <a:t>z</a:t>
            </a:r>
            <a:r>
              <a:rPr lang="sl-SI" sz="2400" b="1" dirty="0" smtClean="0">
                <a:solidFill>
                  <a:srgbClr val="002060"/>
                </a:solidFill>
              </a:rPr>
              <a:t>a kar nekaj NPK manj kot 6 članov komisij ( obvestila v oktobru na </a:t>
            </a:r>
            <a:r>
              <a:rPr lang="sl-SI" sz="2400" b="1" dirty="0" err="1" smtClean="0">
                <a:solidFill>
                  <a:srgbClr val="002060"/>
                </a:solidFill>
                <a:hlinkClick r:id="rId4"/>
              </a:rPr>
              <a:t>www.nrpslo.org</a:t>
            </a:r>
            <a:r>
              <a:rPr lang="sl-SI" sz="2400" b="1" dirty="0" smtClean="0">
                <a:solidFill>
                  <a:srgbClr val="002060"/>
                </a:solidFill>
              </a:rPr>
              <a:t> in </a:t>
            </a:r>
            <a:r>
              <a:rPr lang="sl-SI" sz="2400" b="1" dirty="0" err="1" smtClean="0">
                <a:solidFill>
                  <a:srgbClr val="002060"/>
                </a:solidFill>
                <a:hlinkClick r:id="rId5"/>
              </a:rPr>
              <a:t>www.ric.si</a:t>
            </a:r>
            <a:r>
              <a:rPr lang="sl-SI" sz="2400" b="1" dirty="0" smtClean="0">
                <a:solidFill>
                  <a:srgbClr val="002060"/>
                </a:solidFill>
              </a:rPr>
              <a:t> 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 smtClean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 smtClean="0">
                <a:solidFill>
                  <a:srgbClr val="002060"/>
                </a:solidFill>
              </a:rPr>
              <a:t>kar nekaj članov komisij kljub pozivu ni obnovilo licenc.</a:t>
            </a: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8626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1.2.3. ŠTEVILO IZVEDENIH PREVERJANJ IN POTRJEVANJ 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> </a:t>
            </a:r>
            <a:r>
              <a:rPr lang="sl-SI" sz="2800" dirty="0" smtClean="0">
                <a:solidFill>
                  <a:srgbClr val="C00000"/>
                </a:solidFill>
              </a:rPr>
              <a:t>         NPK (imenovanih komisij)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60848"/>
            <a:ext cx="6029467" cy="3438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64530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1115616" y="5013176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Od 1.1.2015 do </a:t>
            </a:r>
            <a:r>
              <a:rPr lang="sl-SI" sz="2400" b="1" dirty="0" smtClean="0">
                <a:solidFill>
                  <a:srgbClr val="002060"/>
                </a:solidFill>
              </a:rPr>
              <a:t>28.9.2015 je bilo izdanih več kot </a:t>
            </a:r>
            <a:r>
              <a:rPr lang="sl-SI" sz="2400" b="1" dirty="0" smtClean="0">
                <a:solidFill>
                  <a:srgbClr val="C00000"/>
                </a:solidFill>
              </a:rPr>
              <a:t>10 sklepov </a:t>
            </a:r>
            <a:r>
              <a:rPr lang="sl-SI" sz="2400" b="1" dirty="0" smtClean="0">
                <a:solidFill>
                  <a:srgbClr val="002060"/>
                </a:solidFill>
              </a:rPr>
              <a:t>za</a:t>
            </a:r>
            <a:r>
              <a:rPr lang="sl-SI" sz="2400" b="1" dirty="0" smtClean="0">
                <a:solidFill>
                  <a:srgbClr val="C00000"/>
                </a:solidFill>
              </a:rPr>
              <a:t> 11 NPK</a:t>
            </a:r>
            <a:r>
              <a:rPr lang="sl-SI" sz="2400" b="1" dirty="0" smtClean="0">
                <a:solidFill>
                  <a:srgbClr val="333399">
                    <a:lumMod val="75000"/>
                  </a:srgbClr>
                </a:solidFill>
              </a:rPr>
              <a:t>.</a:t>
            </a:r>
            <a:endParaRPr lang="sl-SI" sz="2400" b="1" dirty="0">
              <a:solidFill>
                <a:srgbClr val="333399">
                  <a:lumMod val="75000"/>
                </a:srgbClr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591726"/>
            <a:ext cx="6780282" cy="4071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00508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7056784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l-SI" altLang="sl-SI" sz="2800" b="1" dirty="0" smtClean="0">
              <a:solidFill>
                <a:srgbClr val="C00000"/>
              </a:solidFill>
            </a:endParaRPr>
          </a:p>
          <a:p>
            <a:pPr algn="ctr"/>
            <a:endParaRPr lang="sl-SI" altLang="sl-SI" sz="2800" b="1" dirty="0">
              <a:solidFill>
                <a:srgbClr val="C00000"/>
              </a:solidFill>
            </a:endParaRPr>
          </a:p>
          <a:p>
            <a:pPr algn="ctr"/>
            <a:r>
              <a:rPr lang="sl-SI" altLang="sl-SI" sz="2800" b="1" dirty="0" smtClean="0">
                <a:solidFill>
                  <a:srgbClr val="C00000"/>
                </a:solidFill>
              </a:rPr>
              <a:t>2. SPREMEMBE – NOVOSTI V POSTOPKU</a:t>
            </a:r>
          </a:p>
          <a:p>
            <a:pPr algn="ctr"/>
            <a:r>
              <a:rPr lang="sl-SI" altLang="sl-SI" sz="2800" b="1" dirty="0">
                <a:solidFill>
                  <a:srgbClr val="C00000"/>
                </a:solidFill>
              </a:rPr>
              <a:t> </a:t>
            </a:r>
            <a:r>
              <a:rPr lang="sl-SI" altLang="sl-SI" sz="2800" b="1" dirty="0" smtClean="0">
                <a:solidFill>
                  <a:srgbClr val="C00000"/>
                </a:solidFill>
              </a:rPr>
              <a:t>  PREVERJANJA IN POTRJEVANJA NPK</a:t>
            </a:r>
            <a:endParaRPr lang="sl-SI" altLang="sl-SI" sz="2800" b="1" dirty="0">
              <a:solidFill>
                <a:srgbClr val="C00000"/>
              </a:solidFill>
            </a:endParaRP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911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2.1. IZVAJALCI POSTOPKOV - spremembe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650430"/>
            <a:ext cx="1912455" cy="1581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251520" y="548680"/>
            <a:ext cx="664873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RAZPIS ROKA PREVERJANJA IN POTRJEVANJA-</a:t>
            </a:r>
          </a:p>
          <a:p>
            <a:r>
              <a:rPr lang="sl-SI" sz="1400" b="1" dirty="0" smtClean="0">
                <a:solidFill>
                  <a:srgbClr val="C00000"/>
                </a:solidFill>
              </a:rPr>
              <a:t>            sprememba, razpis dveh rokov,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PRIJAVA KANDIDATA V POSTOPEK-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SVETOVANJE – </a:t>
            </a:r>
            <a:r>
              <a:rPr lang="sl-SI" sz="1400" b="1" dirty="0" smtClean="0">
                <a:solidFill>
                  <a:srgbClr val="C00000"/>
                </a:solidFill>
              </a:rPr>
              <a:t>sprememba (verodostojnost dokazil)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ZAHTEVEK ZA KOMISIJO – </a:t>
            </a:r>
            <a:r>
              <a:rPr lang="sl-SI" sz="1400" b="1" dirty="0" smtClean="0">
                <a:solidFill>
                  <a:srgbClr val="C00000"/>
                </a:solidFill>
              </a:rPr>
              <a:t>sprememba,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POTRJEVANJE ZBIRNIH MAP-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PREVERJANJE – </a:t>
            </a:r>
            <a:r>
              <a:rPr lang="sl-SI" sz="1400" b="1" dirty="0" smtClean="0">
                <a:solidFill>
                  <a:srgbClr val="C00000"/>
                </a:solidFill>
              </a:rPr>
              <a:t>objavljeni bodo na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EVIDENCA IZDANIH CERTIFIKATOV- </a:t>
            </a:r>
            <a:r>
              <a:rPr lang="sl-SI" sz="1400" b="1" dirty="0" smtClean="0">
                <a:solidFill>
                  <a:srgbClr val="C00000"/>
                </a:solidFill>
              </a:rPr>
              <a:t>podrobneje V. Sirk</a:t>
            </a: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TISKANJE CERTIFIKATOV ALI PRIPRAVA ODLOČB</a:t>
            </a: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LETNA POROČILA- </a:t>
            </a:r>
            <a:r>
              <a:rPr lang="sl-SI" sz="1400" b="1" dirty="0" smtClean="0">
                <a:solidFill>
                  <a:srgbClr val="C00000"/>
                </a:solidFill>
              </a:rPr>
              <a:t>sprememba,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258" y="260649"/>
            <a:ext cx="2078348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0854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2.1. IZVAJALCI – priprava dokumentacije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0648"/>
            <a:ext cx="2605694" cy="215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323528" y="620688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r>
              <a:rPr lang="sl-SI" sz="1400" b="1" dirty="0" smtClean="0">
                <a:solidFill>
                  <a:srgbClr val="C00000"/>
                </a:solidFill>
              </a:rPr>
              <a:t> 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323528" y="764704"/>
            <a:ext cx="7200800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l-SI" sz="2000" b="1" dirty="0">
                <a:solidFill>
                  <a:srgbClr val="333399"/>
                </a:solidFill>
              </a:rPr>
              <a:t>Predpisana osebna zbirna mapa (</a:t>
            </a:r>
            <a:r>
              <a:rPr lang="sl-SI" sz="2000" b="1" dirty="0" err="1">
                <a:solidFill>
                  <a:srgbClr val="333399"/>
                </a:solidFill>
              </a:rPr>
              <a:t>portfolijo</a:t>
            </a:r>
            <a:r>
              <a:rPr lang="sl-SI" sz="2000" b="1" dirty="0">
                <a:solidFill>
                  <a:srgbClr val="333399"/>
                </a:solidFill>
              </a:rPr>
              <a:t>) kandidata</a:t>
            </a:r>
          </a:p>
          <a:p>
            <a:pPr lvl="0"/>
            <a:r>
              <a:rPr lang="sl-SI" sz="1400" dirty="0" smtClean="0">
                <a:solidFill>
                  <a:srgbClr val="333399"/>
                </a:solidFill>
                <a:hlinkClick r:id="rId4"/>
              </a:rPr>
              <a:t>http</a:t>
            </a:r>
            <a:r>
              <a:rPr lang="sl-SI" sz="1400" dirty="0">
                <a:solidFill>
                  <a:srgbClr val="333399"/>
                </a:solidFill>
                <a:hlinkClick r:id="rId4"/>
              </a:rPr>
              <a:t>://</a:t>
            </a:r>
            <a:r>
              <a:rPr lang="sl-SI" sz="1400" dirty="0" smtClean="0">
                <a:solidFill>
                  <a:srgbClr val="333399"/>
                </a:solidFill>
                <a:hlinkClick r:id="rId4"/>
              </a:rPr>
              <a:t>www.nrpslo.org/izvajalci/portfolijo_kandidata.aspx</a:t>
            </a:r>
            <a:endParaRPr lang="sl-SI" sz="1400" dirty="0" smtClean="0">
              <a:solidFill>
                <a:srgbClr val="333399"/>
              </a:solidFill>
            </a:endParaRPr>
          </a:p>
          <a:p>
            <a:pPr lvl="0"/>
            <a:endParaRPr lang="sl-SI" sz="1400" dirty="0">
              <a:solidFill>
                <a:srgbClr val="333399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Izvajalec nudi administrativno tehnično pomoč komisiji </a:t>
            </a:r>
          </a:p>
          <a:p>
            <a:pPr lvl="0"/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in pripravi vso potrebno dokumentacijo za izpeljavo </a:t>
            </a:r>
          </a:p>
          <a:p>
            <a:pPr lvl="0"/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postopka preverjanja in potrjevanja NPK.</a:t>
            </a:r>
          </a:p>
          <a:p>
            <a:pPr lvl="0"/>
            <a:endParaRPr lang="sl-SI" sz="2000" b="1" dirty="0" smtClean="0">
              <a:solidFill>
                <a:srgbClr val="333399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C00000"/>
                </a:solidFill>
              </a:rPr>
              <a:t>Obrazci se generirajo iz </a:t>
            </a:r>
            <a:r>
              <a:rPr lang="sl-SI" sz="20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r>
              <a:rPr lang="sl-SI" sz="2000" b="1" dirty="0" smtClean="0">
                <a:solidFill>
                  <a:srgbClr val="C00000"/>
                </a:solidFill>
              </a:rPr>
              <a:t> (vpisani vsi osnovni podatki).</a:t>
            </a:r>
          </a:p>
          <a:p>
            <a:pPr lvl="0"/>
            <a:endParaRPr lang="sl-SI" sz="2000" b="1" dirty="0" smtClean="0">
              <a:solidFill>
                <a:srgbClr val="C0000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err="1" smtClean="0">
                <a:solidFill>
                  <a:schemeClr val="accent2">
                    <a:lumMod val="75000"/>
                  </a:schemeClr>
                </a:solidFill>
              </a:rPr>
              <a:t>Portfolijo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 kandidata: 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- nov obrazec prijava v postopek,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- novi obrazci za vrednotenje dokazil in zbirne mape,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	- </a:t>
            </a:r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n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ovi obrazci: zapisnik preverjanja +ocenjevalni obrazci 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                 glede na način preverjanja, ki ga določa katalog.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rgbClr val="C00000"/>
                </a:solidFill>
              </a:rPr>
              <a:t>Navodila za izvajalce za pripravo zapisnika preverjanja in</a:t>
            </a:r>
          </a:p>
          <a:p>
            <a:pPr lvl="0"/>
            <a:r>
              <a:rPr lang="sl-SI" sz="2000" b="1" dirty="0">
                <a:solidFill>
                  <a:srgbClr val="C00000"/>
                </a:solidFill>
              </a:rPr>
              <a:t> </a:t>
            </a:r>
            <a:r>
              <a:rPr lang="sl-SI" sz="2000" b="1" dirty="0" smtClean="0">
                <a:solidFill>
                  <a:srgbClr val="C00000"/>
                </a:solidFill>
              </a:rPr>
              <a:t>               ocenjevalnih obrazcev bodo objavljena na </a:t>
            </a:r>
            <a:r>
              <a:rPr lang="sl-SI" sz="14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r>
              <a:rPr lang="sl-SI" sz="1400" b="1" dirty="0" smtClean="0">
                <a:solidFill>
                  <a:srgbClr val="C00000"/>
                </a:solidFill>
              </a:rPr>
              <a:t> .</a:t>
            </a:r>
          </a:p>
          <a:p>
            <a:pPr lvl="0"/>
            <a:r>
              <a:rPr lang="sl-SI" sz="2000" b="1" dirty="0" smtClean="0">
                <a:solidFill>
                  <a:srgbClr val="C00000"/>
                </a:solidFill>
              </a:rPr>
              <a:t>	</a:t>
            </a:r>
            <a:endParaRPr lang="sl-SI" sz="2000" b="1" dirty="0">
              <a:solidFill>
                <a:srgbClr val="333399"/>
              </a:solidFill>
            </a:endParaRPr>
          </a:p>
          <a:p>
            <a:pPr lvl="0"/>
            <a:endParaRPr lang="sl-SI" sz="1400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9480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2.2. ČLANI KOMISIJ - naloge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251520" y="836713"/>
            <a:ext cx="7344816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IZJAVA O SAMOIZLOČITVI</a:t>
            </a:r>
          </a:p>
          <a:p>
            <a:r>
              <a:rPr lang="sl-SI" sz="2000" b="1" dirty="0" smtClean="0">
                <a:solidFill>
                  <a:srgbClr val="333399"/>
                </a:solidFill>
              </a:rPr>
              <a:t>     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VREDNOTENJE DOKAZIL IN ZBIRNE MAPE– </a:t>
            </a:r>
          </a:p>
          <a:p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  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</a:t>
            </a:r>
            <a:r>
              <a:rPr lang="sl-SI" sz="14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endParaRPr lang="sl-SI" sz="1400" b="1" dirty="0">
              <a:solidFill>
                <a:srgbClr val="C00000"/>
              </a:solidFill>
            </a:endParaRP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 Navodila za izpolnjevanje predpisanih obrazcev za člane komisij!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PREVERJANJE –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( vzorci so objavljeni na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www.ric.si</a:t>
            </a:r>
            <a:r>
              <a:rPr lang="sl-SI" sz="1400" b="1" dirty="0" smtClean="0">
                <a:solidFill>
                  <a:srgbClr val="C00000"/>
                </a:solidFill>
              </a:rPr>
              <a:t> , 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V 15 dneh po objavi pravilnika bodo objavljeni  na </a:t>
            </a:r>
            <a:r>
              <a:rPr lang="sl-SI" sz="14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r>
              <a:rPr lang="sl-SI" sz="1400" b="1" dirty="0" smtClean="0">
                <a:solidFill>
                  <a:srgbClr val="C00000"/>
                </a:solidFill>
              </a:rPr>
              <a:t> 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Navodila za izpolnjevanje obrazcev za člane komisij!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Navodila za izpeljavo postopka preverjanja in potrjevanja!</a:t>
            </a:r>
          </a:p>
          <a:p>
            <a:r>
              <a:rPr lang="sl-SI" sz="2000" b="1" dirty="0">
                <a:solidFill>
                  <a:srgbClr val="333399"/>
                </a:solidFill>
              </a:rPr>
              <a:t>         </a:t>
            </a:r>
            <a:r>
              <a:rPr lang="sl-SI" sz="1400" b="1" dirty="0">
                <a:solidFill>
                  <a:srgbClr val="333399"/>
                </a:solidFill>
                <a:hlinkClick r:id="rId5"/>
              </a:rPr>
              <a:t>http://www.ric.si/kvalifikacije/clani_komisij/banka_nalog</a:t>
            </a:r>
            <a:r>
              <a:rPr lang="sl-SI" sz="1400" b="1" dirty="0" smtClean="0">
                <a:solidFill>
                  <a:srgbClr val="333399"/>
                </a:solidFill>
                <a:hlinkClick r:id="rId5"/>
              </a:rPr>
              <a:t>/</a:t>
            </a:r>
            <a:endParaRPr lang="sl-SI" sz="1400" b="1" dirty="0" smtClean="0">
              <a:solidFill>
                <a:srgbClr val="333399"/>
              </a:solidFill>
            </a:endParaRPr>
          </a:p>
          <a:p>
            <a:endParaRPr lang="sl-SI" sz="1400" b="1" dirty="0" smtClean="0">
              <a:solidFill>
                <a:srgbClr val="333399"/>
              </a:solidFill>
            </a:endParaRPr>
          </a:p>
          <a:p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   </a:t>
            </a:r>
            <a:r>
              <a:rPr lang="sl-SI" sz="2000" b="1" dirty="0" smtClean="0">
                <a:solidFill>
                  <a:srgbClr val="C00000"/>
                </a:solidFill>
              </a:rPr>
              <a:t>Za področje zasebnega varovanja bodo pripravljeni osnutki </a:t>
            </a:r>
          </a:p>
          <a:p>
            <a:r>
              <a:rPr lang="sl-SI" sz="2000" b="1" dirty="0">
                <a:solidFill>
                  <a:srgbClr val="C00000"/>
                </a:solidFill>
              </a:rPr>
              <a:t> </a:t>
            </a:r>
            <a:r>
              <a:rPr lang="sl-SI" sz="2000" b="1" dirty="0" smtClean="0">
                <a:solidFill>
                  <a:srgbClr val="C00000"/>
                </a:solidFill>
              </a:rPr>
              <a:t>        zapisnika in obrazcev za vse NPK.</a:t>
            </a:r>
            <a:endParaRPr lang="sl-SI" sz="2000" b="1" dirty="0" smtClean="0">
              <a:solidFill>
                <a:srgbClr val="C00000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PREDSEDNIK KOMISIJE PODPIŠE CERTIFIKAT ALI KOMISIJA IZDA ODLOČBO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029" y="332656"/>
            <a:ext cx="2487613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97986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2.3. POSTOPEK POTRJEVANJA ZBIRNE MAPE </a:t>
            </a:r>
            <a:r>
              <a:rPr lang="sl-SI" dirty="0" smtClean="0"/>
              <a:t/>
            </a:r>
            <a:br>
              <a:rPr lang="sl-SI" dirty="0" smtClean="0"/>
            </a:br>
            <a:endParaRPr lang="sl-SI" dirty="0"/>
          </a:p>
        </p:txBody>
      </p:sp>
      <p:sp>
        <p:nvSpPr>
          <p:cNvPr id="4" name="Pravokotnik 3"/>
          <p:cNvSpPr/>
          <p:nvPr/>
        </p:nvSpPr>
        <p:spPr>
          <a:xfrm>
            <a:off x="827584" y="1052736"/>
            <a:ext cx="4391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1200" b="1" dirty="0" smtClean="0">
              <a:solidFill>
                <a:srgbClr val="C00000"/>
              </a:solidFill>
            </a:endParaRPr>
          </a:p>
          <a:p>
            <a:r>
              <a:rPr lang="sl-SI" altLang="sl-SI" sz="1200" b="1" dirty="0" smtClean="0">
                <a:solidFill>
                  <a:srgbClr val="C00000"/>
                </a:solidFill>
              </a:rPr>
              <a:t>     </a:t>
            </a:r>
            <a:endParaRPr lang="sl-SI" altLang="sl-SI" sz="1200" dirty="0"/>
          </a:p>
        </p:txBody>
      </p:sp>
      <p:sp>
        <p:nvSpPr>
          <p:cNvPr id="16" name="Pravokotnik 15"/>
          <p:cNvSpPr/>
          <p:nvPr/>
        </p:nvSpPr>
        <p:spPr>
          <a:xfrm>
            <a:off x="971600" y="1700808"/>
            <a:ext cx="756084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400" b="1" dirty="0" smtClean="0">
                <a:solidFill>
                  <a:schemeClr val="accent2"/>
                </a:solidFill>
              </a:rPr>
              <a:t>1. VREDNOTENJE VSAKEGA POSAMEZNEGA DOKAZILA V ZBIRNI MAPI PO PREDPISANIH KRITERIJIH</a:t>
            </a:r>
          </a:p>
          <a:p>
            <a:endParaRPr lang="sl-SI" altLang="sl-SI" sz="2400" b="1" dirty="0">
              <a:solidFill>
                <a:schemeClr val="accent2"/>
              </a:solidFill>
            </a:endParaRPr>
          </a:p>
          <a:p>
            <a:r>
              <a:rPr lang="sl-SI" altLang="sl-SI" sz="2400" b="1" dirty="0" smtClean="0">
                <a:solidFill>
                  <a:schemeClr val="accent2"/>
                </a:solidFill>
              </a:rPr>
              <a:t>2. VREDNOTENJE ZBIRNE MAPE KOT CELOTE</a:t>
            </a:r>
          </a:p>
          <a:p>
            <a:endParaRPr lang="sl-SI" altLang="sl-SI" sz="2400" b="1" dirty="0">
              <a:solidFill>
                <a:schemeClr val="accent2"/>
              </a:solidFill>
            </a:endParaRPr>
          </a:p>
          <a:p>
            <a:r>
              <a:rPr lang="sl-SI" altLang="sl-SI" sz="1400" dirty="0">
                <a:solidFill>
                  <a:schemeClr val="accent2"/>
                </a:solidFill>
                <a:hlinkClick r:id="rId3"/>
              </a:rPr>
              <a:t>http://</a:t>
            </a:r>
            <a:r>
              <a:rPr lang="sl-SI" altLang="sl-SI" sz="1400" dirty="0" smtClean="0">
                <a:solidFill>
                  <a:schemeClr val="accent2"/>
                </a:solidFill>
                <a:hlinkClick r:id="rId3"/>
              </a:rPr>
              <a:t>www.nrpslo.org/izvajalci/portfolijo_kandidata.aspx</a:t>
            </a:r>
            <a:endParaRPr lang="sl-SI" altLang="sl-SI" sz="1400" dirty="0" smtClean="0">
              <a:solidFill>
                <a:schemeClr val="accent2"/>
              </a:solidFill>
            </a:endParaRPr>
          </a:p>
          <a:p>
            <a:endParaRPr lang="sl-SI" altLang="sl-SI" sz="2400" dirty="0">
              <a:solidFill>
                <a:schemeClr val="accent2"/>
              </a:solidFill>
            </a:endParaRPr>
          </a:p>
          <a:p>
            <a:r>
              <a:rPr lang="sl-SI" altLang="sl-SI" sz="2400" dirty="0" smtClean="0">
                <a:solidFill>
                  <a:srgbClr val="C00000"/>
                </a:solidFill>
              </a:rPr>
              <a:t>Pomembno: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altLang="sl-SI" sz="2400" dirty="0" smtClean="0">
                <a:solidFill>
                  <a:srgbClr val="C00000"/>
                </a:solidFill>
              </a:rPr>
              <a:t>Novi </a:t>
            </a:r>
            <a:r>
              <a:rPr lang="sl-SI" altLang="sl-SI" sz="2400" dirty="0" smtClean="0">
                <a:solidFill>
                  <a:srgbClr val="C00000"/>
                </a:solidFill>
              </a:rPr>
              <a:t>obrazci!</a:t>
            </a:r>
            <a:endParaRPr lang="sl-SI" altLang="sl-SI" sz="2400" dirty="0" smtClean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altLang="sl-SI" sz="2400" dirty="0" smtClean="0">
                <a:solidFill>
                  <a:srgbClr val="C00000"/>
                </a:solidFill>
              </a:rPr>
              <a:t>Prisotni vsi člani komisij pri potrjevanju zbirne mape! </a:t>
            </a:r>
            <a:endParaRPr lang="sl-SI" altLang="sl-SI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2699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 2.4. POSTOPEK PREVERJANJA NPK – deli postopka </a:t>
            </a:r>
            <a:r>
              <a:rPr lang="sl-SI" dirty="0" smtClean="0"/>
              <a:t/>
            </a:r>
            <a:br>
              <a:rPr lang="sl-SI" dirty="0" smtClean="0"/>
            </a:br>
            <a:endParaRPr lang="sl-SI" dirty="0"/>
          </a:p>
        </p:txBody>
      </p:sp>
      <p:sp>
        <p:nvSpPr>
          <p:cNvPr id="9" name="Zaobljeni pravokotnik 8"/>
          <p:cNvSpPr/>
          <p:nvPr/>
        </p:nvSpPr>
        <p:spPr>
          <a:xfrm>
            <a:off x="2915816" y="2122728"/>
            <a:ext cx="2231455" cy="91440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529B"/>
                </a:solidFill>
              </a:rPr>
              <a:t>NAVODILA KANDIDATU ZA IZVEDBO </a:t>
            </a:r>
            <a:r>
              <a:rPr lang="sl-SI" sz="1400" b="1" dirty="0" smtClean="0">
                <a:solidFill>
                  <a:srgbClr val="00529B"/>
                </a:solidFill>
              </a:rPr>
              <a:t>PREVERJANJA</a:t>
            </a:r>
            <a:endParaRPr lang="sl-SI" sz="1400" b="1" dirty="0">
              <a:solidFill>
                <a:srgbClr val="00529B"/>
              </a:solidFill>
            </a:endParaRPr>
          </a:p>
        </p:txBody>
      </p:sp>
      <p:sp>
        <p:nvSpPr>
          <p:cNvPr id="10" name="Zaobljeni pravokotnik 9"/>
          <p:cNvSpPr/>
          <p:nvPr/>
        </p:nvSpPr>
        <p:spPr>
          <a:xfrm>
            <a:off x="2918943" y="3140968"/>
            <a:ext cx="2303463" cy="136025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 smtClean="0">
                <a:solidFill>
                  <a:srgbClr val="00529B"/>
                </a:solidFill>
              </a:rPr>
              <a:t>IZVEDBA PREVERJANJA: </a:t>
            </a:r>
          </a:p>
          <a:p>
            <a:pPr algn="ctr">
              <a:defRPr/>
            </a:pPr>
            <a:r>
              <a:rPr lang="sl-SI" sz="1400" b="1" dirty="0" smtClean="0">
                <a:solidFill>
                  <a:srgbClr val="00529B"/>
                </a:solidFill>
              </a:rPr>
              <a:t>PISNO, STORITEV, NALOGA/IZDELEK, ZAGOVOR.</a:t>
            </a:r>
            <a:endParaRPr lang="sl-SI" sz="1400" b="1" dirty="0">
              <a:solidFill>
                <a:srgbClr val="00529B"/>
              </a:solidFill>
            </a:endParaRPr>
          </a:p>
        </p:txBody>
      </p:sp>
      <p:sp>
        <p:nvSpPr>
          <p:cNvPr id="13" name="Zaobljeni pravokotnik 12"/>
          <p:cNvSpPr/>
          <p:nvPr/>
        </p:nvSpPr>
        <p:spPr>
          <a:xfrm>
            <a:off x="5900999" y="3328296"/>
            <a:ext cx="2095281" cy="793937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C00000"/>
                </a:solidFill>
              </a:rPr>
              <a:t>ZAPISNIK PREVERJANJA </a:t>
            </a:r>
            <a:r>
              <a:rPr lang="sl-SI" sz="1400" b="1" dirty="0">
                <a:solidFill>
                  <a:srgbClr val="00529B"/>
                </a:solidFill>
              </a:rPr>
              <a:t>ODLOČITEV</a:t>
            </a:r>
          </a:p>
        </p:txBody>
      </p:sp>
      <p:sp>
        <p:nvSpPr>
          <p:cNvPr id="14" name="Zaobljeni pravokotnik 13"/>
          <p:cNvSpPr/>
          <p:nvPr/>
        </p:nvSpPr>
        <p:spPr>
          <a:xfrm>
            <a:off x="5868144" y="2122728"/>
            <a:ext cx="2088009" cy="81915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529B"/>
                </a:solidFill>
              </a:rPr>
              <a:t>VREDNOTENJE IZKAZANEGA ZNANJA IN SPRETNOSTI</a:t>
            </a:r>
          </a:p>
        </p:txBody>
      </p:sp>
      <p:sp>
        <p:nvSpPr>
          <p:cNvPr id="15" name="Zaobljeni pravokotnik 14"/>
          <p:cNvSpPr/>
          <p:nvPr/>
        </p:nvSpPr>
        <p:spPr>
          <a:xfrm>
            <a:off x="5942279" y="4399112"/>
            <a:ext cx="2095281" cy="86056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70C0"/>
                </a:solidFill>
              </a:rPr>
              <a:t>POVRATNA INFORMACIJA </a:t>
            </a:r>
            <a:r>
              <a:rPr lang="sl-SI" sz="1400" b="1" dirty="0">
                <a:solidFill>
                  <a:srgbClr val="00529B"/>
                </a:solidFill>
              </a:rPr>
              <a:t>KANDIDATU</a:t>
            </a:r>
          </a:p>
        </p:txBody>
      </p:sp>
      <p:sp>
        <p:nvSpPr>
          <p:cNvPr id="4" name="Pravokotnik 3"/>
          <p:cNvSpPr/>
          <p:nvPr/>
        </p:nvSpPr>
        <p:spPr>
          <a:xfrm>
            <a:off x="2843808" y="1772816"/>
            <a:ext cx="237547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1200" b="1" dirty="0" smtClean="0">
                <a:solidFill>
                  <a:srgbClr val="C00000"/>
                </a:solidFill>
              </a:rPr>
              <a:t>IZVEDBA PREVERJANJA</a:t>
            </a:r>
            <a:endParaRPr lang="sl-SI" altLang="sl-SI" sz="1200" dirty="0">
              <a:solidFill>
                <a:srgbClr val="C00000"/>
              </a:solidFill>
            </a:endParaRPr>
          </a:p>
        </p:txBody>
      </p:sp>
      <p:sp>
        <p:nvSpPr>
          <p:cNvPr id="16" name="Pravokotnik 15"/>
          <p:cNvSpPr/>
          <p:nvPr/>
        </p:nvSpPr>
        <p:spPr>
          <a:xfrm>
            <a:off x="5724128" y="1700808"/>
            <a:ext cx="28083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1200" b="1" dirty="0" smtClean="0">
                <a:solidFill>
                  <a:srgbClr val="C00000"/>
                </a:solidFill>
              </a:rPr>
              <a:t>OVREDNOTENJE  PREVERJANJA</a:t>
            </a:r>
            <a:endParaRPr lang="sl-SI" altLang="sl-SI" sz="1200" dirty="0"/>
          </a:p>
        </p:txBody>
      </p:sp>
      <p:sp>
        <p:nvSpPr>
          <p:cNvPr id="17" name="Pravokotnik 16"/>
          <p:cNvSpPr/>
          <p:nvPr/>
        </p:nvSpPr>
        <p:spPr>
          <a:xfrm>
            <a:off x="5219279" y="836713"/>
            <a:ext cx="381721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400" dirty="0" smtClean="0">
                <a:hlinkClick r:id="rId3"/>
              </a:rPr>
              <a:t>http://www.ric.si/kvalifikacije/clani_komisij/banka_nalog/</a:t>
            </a:r>
            <a:endParaRPr lang="sl-SI" sz="1400" dirty="0" smtClean="0"/>
          </a:p>
          <a:p>
            <a:r>
              <a:rPr lang="sl-SI" sz="1400" dirty="0" smtClean="0">
                <a:solidFill>
                  <a:srgbClr val="C00000"/>
                </a:solidFill>
              </a:rPr>
              <a:t>Novi obrazci!!!</a:t>
            </a:r>
          </a:p>
          <a:p>
            <a:r>
              <a:rPr lang="sl-SI" sz="1400" dirty="0" smtClean="0">
                <a:solidFill>
                  <a:srgbClr val="C00000"/>
                </a:solidFill>
              </a:rPr>
              <a:t>Navodila za izvedbo postopka!</a:t>
            </a:r>
            <a:endParaRPr lang="sl-SI" sz="1400" dirty="0">
              <a:solidFill>
                <a:srgbClr val="C00000"/>
              </a:solidFill>
            </a:endParaRPr>
          </a:p>
        </p:txBody>
      </p:sp>
      <p:sp>
        <p:nvSpPr>
          <p:cNvPr id="6" name="Pravokotnik 5"/>
          <p:cNvSpPr/>
          <p:nvPr/>
        </p:nvSpPr>
        <p:spPr>
          <a:xfrm>
            <a:off x="239723" y="836714"/>
            <a:ext cx="23880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200" b="1" dirty="0">
                <a:solidFill>
                  <a:srgbClr val="C00000"/>
                </a:solidFill>
              </a:rPr>
              <a:t>PRIPRAVA  PREVERJANJA- ČLANI SE DOGOVORIJO, KAKO BODO IZVEDLI PREVERJANJE PO PREGLEDU ZBIRNE MAPE IN SE USKLADIJO (TERMIN) Z IZVAJALCEM</a:t>
            </a:r>
          </a:p>
        </p:txBody>
      </p:sp>
      <p:sp>
        <p:nvSpPr>
          <p:cNvPr id="8" name="Zaobljeni pravokotnik 7"/>
          <p:cNvSpPr/>
          <p:nvPr/>
        </p:nvSpPr>
        <p:spPr>
          <a:xfrm>
            <a:off x="239722" y="4905163"/>
            <a:ext cx="2255837" cy="1224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PREGLEDAJO IN DOPOLNIJO ZAPISNIK PREVERJANJA IN OCENJEVALNE OBRAZCE ( V SKLADU Z NAVODILI)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19" name="Zaobljeni pravokotnik 18"/>
          <p:cNvSpPr/>
          <p:nvPr/>
        </p:nvSpPr>
        <p:spPr>
          <a:xfrm>
            <a:off x="323528" y="2132856"/>
            <a:ext cx="2016224" cy="125092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DOLOČIJO NALOGO ZA PREVERJANJE GLEDE NA POTRJENA KLJUČNA ZNANJA IN SPRETNOSTI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20" name="Zaobljeni pravokotnik 19"/>
          <p:cNvSpPr/>
          <p:nvPr/>
        </p:nvSpPr>
        <p:spPr>
          <a:xfrm>
            <a:off x="349180" y="3534354"/>
            <a:ext cx="1990572" cy="117575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Z IZVAJALCEM SE USKLADIJO ZA RAZPORED KANDIDATOV (DOLOČIJO URO PREVERAJANJA ZA POSAMEZNEGA KANDIDATA)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21" name="Zaobljeni pravokotnik 20"/>
          <p:cNvSpPr/>
          <p:nvPr/>
        </p:nvSpPr>
        <p:spPr>
          <a:xfrm>
            <a:off x="2942919" y="4677597"/>
            <a:ext cx="2255509" cy="1127667"/>
          </a:xfrm>
          <a:prstGeom prst="roundRect">
            <a:avLst/>
          </a:prstGeom>
          <a:solidFill>
            <a:schemeClr val="accent3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400" b="1" dirty="0" smtClean="0">
                <a:solidFill>
                  <a:srgbClr val="0070C0"/>
                </a:solidFill>
              </a:rPr>
              <a:t>SPREMLJANJE PREVERJANJA IN </a:t>
            </a:r>
            <a:r>
              <a:rPr lang="sl-SI" sz="1400" b="1" dirty="0" smtClean="0">
                <a:solidFill>
                  <a:srgbClr val="C00000"/>
                </a:solidFill>
              </a:rPr>
              <a:t>IZPOLNJEVANJE OBRAZCEV SPREMLJANJA</a:t>
            </a:r>
            <a:endParaRPr lang="sl-SI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735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867872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3. BANKA NALOG ZA PODROČJE ZASEBNEGA VAROVANJA</a:t>
            </a:r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251520" y="836713"/>
            <a:ext cx="58326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sl-SI" sz="2000" b="1" dirty="0" smtClean="0">
              <a:solidFill>
                <a:srgbClr val="333399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2000" b="1" dirty="0">
              <a:solidFill>
                <a:srgbClr val="333399"/>
              </a:solidFill>
            </a:endParaRPr>
          </a:p>
          <a:p>
            <a:endParaRPr lang="sl-SI" sz="2000" b="1" dirty="0">
              <a:solidFill>
                <a:srgbClr val="333399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5940152" y="3429000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b="1" dirty="0" smtClean="0">
              <a:solidFill>
                <a:srgbClr val="333399"/>
              </a:solidFill>
            </a:endParaRPr>
          </a:p>
          <a:p>
            <a:endParaRPr lang="sl-SI" b="1" dirty="0">
              <a:solidFill>
                <a:srgbClr val="333399"/>
              </a:solidFill>
            </a:endParaRPr>
          </a:p>
          <a:p>
            <a:endParaRPr lang="sl-SI" b="1" dirty="0" smtClean="0">
              <a:solidFill>
                <a:srgbClr val="333399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sp>
        <p:nvSpPr>
          <p:cNvPr id="6" name="Ograda vsebine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sz="2400" dirty="0" smtClean="0"/>
              <a:t>Banka za pisno preverjanje in pisni testi so prenovljeni.</a:t>
            </a:r>
          </a:p>
          <a:p>
            <a:endParaRPr lang="sl-SI" sz="2400" dirty="0"/>
          </a:p>
          <a:p>
            <a:r>
              <a:rPr lang="sl-SI" sz="2400" dirty="0" smtClean="0"/>
              <a:t>Praktične naloge vzpostavljene.</a:t>
            </a:r>
          </a:p>
          <a:p>
            <a:endParaRPr lang="sl-SI" sz="2400" dirty="0"/>
          </a:p>
          <a:p>
            <a:r>
              <a:rPr lang="sl-SI" sz="2400" dirty="0" smtClean="0"/>
              <a:t>Praktične naloge objavljene na Forumu NPK.</a:t>
            </a:r>
          </a:p>
          <a:p>
            <a:endParaRPr lang="sl-SI" sz="2400" dirty="0"/>
          </a:p>
          <a:p>
            <a:r>
              <a:rPr lang="sl-SI" sz="2400" dirty="0" smtClean="0"/>
              <a:t>Posredovane bodo v tem tednu po elektronskem naslovu izvajalcem.</a:t>
            </a:r>
          </a:p>
          <a:p>
            <a:endParaRPr lang="sl-SI" sz="2400" dirty="0"/>
          </a:p>
          <a:p>
            <a:r>
              <a:rPr lang="sl-SI" sz="2400" dirty="0" smtClean="0"/>
              <a:t>Predsedniku komisije naloge z rešitvami (podrobneje </a:t>
            </a:r>
            <a:r>
              <a:rPr lang="sl-SI" sz="2400" dirty="0" err="1" smtClean="0"/>
              <a:t>V.Sirk</a:t>
            </a:r>
            <a:r>
              <a:rPr lang="sl-SI" sz="2400" dirty="0" smtClean="0"/>
              <a:t>)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461181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867872"/>
          </a:xfrm>
        </p:spPr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4</a:t>
            </a:r>
            <a:r>
              <a:rPr lang="sl-SI" sz="2800" dirty="0" smtClean="0">
                <a:solidFill>
                  <a:srgbClr val="C00000"/>
                </a:solidFill>
              </a:rPr>
              <a:t>.  </a:t>
            </a:r>
            <a:r>
              <a:rPr lang="sl-SI" sz="2800" dirty="0" smtClean="0">
                <a:solidFill>
                  <a:srgbClr val="C00000"/>
                </a:solidFill>
              </a:rPr>
              <a:t>SPREMLJANJE  POSTOPKOV PREVERJANJA IN POTRJEVANJA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251520" y="836713"/>
            <a:ext cx="58326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sl-SI" sz="2000" b="1" dirty="0" smtClean="0">
              <a:solidFill>
                <a:srgbClr val="333399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2000" b="1" dirty="0">
              <a:solidFill>
                <a:srgbClr val="333399"/>
              </a:solidFill>
            </a:endParaRPr>
          </a:p>
          <a:p>
            <a:endParaRPr lang="sl-SI" sz="2000" b="1" dirty="0">
              <a:solidFill>
                <a:srgbClr val="333399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5940152" y="3429000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b="1" dirty="0" smtClean="0">
              <a:solidFill>
                <a:srgbClr val="333399"/>
              </a:solidFill>
            </a:endParaRPr>
          </a:p>
          <a:p>
            <a:endParaRPr lang="sl-SI" b="1" dirty="0">
              <a:solidFill>
                <a:srgbClr val="333399"/>
              </a:solidFill>
            </a:endParaRPr>
          </a:p>
          <a:p>
            <a:endParaRPr lang="sl-SI" b="1" dirty="0" smtClean="0">
              <a:solidFill>
                <a:srgbClr val="333399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sp>
        <p:nvSpPr>
          <p:cNvPr id="6" name="Ograda vsebine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 smtClean="0"/>
              <a:t>Večina </a:t>
            </a:r>
            <a:r>
              <a:rPr lang="sl-SI" dirty="0" smtClean="0"/>
              <a:t>postop kov </a:t>
            </a:r>
            <a:r>
              <a:rPr lang="sl-SI" dirty="0" smtClean="0"/>
              <a:t>poteka dobro, v skladu s predpisano zakonsko podlago.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 smtClean="0"/>
              <a:t>V manjših primerih smo ugotovili nepravilnosti, na katere smo posebej opozorili in so bile znotraj postopka preverjanja in potrjevanja NPK odpravljene.</a:t>
            </a:r>
          </a:p>
          <a:p>
            <a:pPr marL="0" indent="0">
              <a:buNone/>
            </a:pPr>
            <a:endParaRPr lang="sl-SI" dirty="0" smtClean="0"/>
          </a:p>
          <a:p>
            <a:r>
              <a:rPr lang="sl-SI" dirty="0" smtClean="0"/>
              <a:t>V 2015 smo se udeležili </a:t>
            </a:r>
            <a:r>
              <a:rPr lang="sl-SI" dirty="0" smtClean="0">
                <a:solidFill>
                  <a:srgbClr val="C00000"/>
                </a:solidFill>
              </a:rPr>
              <a:t>43 </a:t>
            </a:r>
            <a:r>
              <a:rPr lang="sl-SI" dirty="0" smtClean="0"/>
              <a:t>preverjanj in potrjevanj.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004473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 smtClean="0">
                <a:solidFill>
                  <a:srgbClr val="00529B"/>
                </a:solidFill>
              </a:rPr>
              <a:t>                 Hvala </a:t>
            </a:r>
            <a:r>
              <a:rPr lang="sl-SI" altLang="sl-SI" sz="2800" b="1" dirty="0">
                <a:solidFill>
                  <a:srgbClr val="00529B"/>
                </a:solidFill>
              </a:rPr>
              <a:t>za vašo pozornost!</a:t>
            </a: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mag. Jelka Kozjak Jezernik,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Višja svetovalka področja II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Državni izpitni center</a:t>
            </a: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Kajuhova 32 U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Tel.: 01/548 46 36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E-pošta: </a:t>
            </a:r>
            <a:r>
              <a:rPr lang="sl-SI" altLang="sl-SI" sz="1600" b="1" dirty="0" err="1" smtClean="0">
                <a:solidFill>
                  <a:srgbClr val="00529B"/>
                </a:solidFill>
                <a:hlinkClick r:id="rId3"/>
              </a:rPr>
              <a:t>jelka.kozjak</a:t>
            </a:r>
            <a:r>
              <a:rPr lang="sl-SI" altLang="sl-SI" sz="1600" b="1" dirty="0" smtClean="0">
                <a:solidFill>
                  <a:srgbClr val="00529B"/>
                </a:solidFill>
                <a:hlinkClick r:id="rId3"/>
              </a:rPr>
              <a:t>-</a:t>
            </a:r>
            <a:r>
              <a:rPr lang="sl-SI" altLang="sl-SI" sz="1600" b="1" dirty="0" err="1" smtClean="0">
                <a:solidFill>
                  <a:srgbClr val="00529B"/>
                </a:solidFill>
                <a:hlinkClick r:id="rId3"/>
              </a:rPr>
              <a:t>jezernik@ric.si</a:t>
            </a:r>
            <a:endParaRPr lang="sl-SI" altLang="sl-SI" sz="1600" b="1" dirty="0" smtClean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69247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1576</TotalTime>
  <Words>1035</Words>
  <Application>Microsoft Office PowerPoint</Application>
  <PresentationFormat>Diaprojekcija na zaslonu (4:3)</PresentationFormat>
  <Paragraphs>313</Paragraphs>
  <Slides>26</Slides>
  <Notes>26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26</vt:i4>
      </vt:variant>
    </vt:vector>
  </HeadingPairs>
  <TitlesOfParts>
    <vt:vector size="28" baseType="lpstr">
      <vt:lpstr>powerp_RIC _SLO2</vt:lpstr>
      <vt:lpstr>CorelDRAW</vt:lpstr>
      <vt:lpstr>  PREVERJANJE IN POTRJEVANJE NACIONALNIH POKLICNIH KVALIFIKACIJ   </vt:lpstr>
      <vt:lpstr>1. STATISTIČNI PODATKI  1.1. ŠTEVILO IZDANIH CERTIFIKATOV OD 2000 - 2015</vt:lpstr>
      <vt:lpstr>1.2. POSTOPKI PREVERJANJA IN POTRJEVANJA NPK  od 1.1.2015  do 28.9.2015</vt:lpstr>
      <vt:lpstr>ZASEBNO VAROVANJE ( od 1.1.2015 do 1.10.2015)</vt:lpstr>
      <vt:lpstr>1.2.1. ŠTEVILO IZVAJALCEV VPISANIH V REGISTER</vt:lpstr>
      <vt:lpstr>PowerPointova predstavitev</vt:lpstr>
      <vt:lpstr>PowerPointova predstavitev</vt:lpstr>
      <vt:lpstr> 1.2.2. ŠTEVILO IMETNIKOV LICENC</vt:lpstr>
      <vt:lpstr>PowerPointova predstavitev</vt:lpstr>
      <vt:lpstr> </vt:lpstr>
      <vt:lpstr>PowerPointova predstavitev</vt:lpstr>
      <vt:lpstr>PowerPointova predstavitev</vt:lpstr>
      <vt:lpstr> </vt:lpstr>
      <vt:lpstr> </vt:lpstr>
      <vt:lpstr> </vt:lpstr>
      <vt:lpstr>1.2.3. ŠTEVILO IZVEDENIH PREVERJANJ IN POTRJEVANJ            NPK (imenovanih komisij)</vt:lpstr>
      <vt:lpstr>PowerPointova predstavitev</vt:lpstr>
      <vt:lpstr>PowerPointova predstavitev</vt:lpstr>
      <vt:lpstr>2.1. IZVAJALCI POSTOPKOV - spremembe </vt:lpstr>
      <vt:lpstr>2.1. IZVAJALCI – priprava dokumentacije</vt:lpstr>
      <vt:lpstr>2.2. ČLANI KOMISIJ - naloge</vt:lpstr>
      <vt:lpstr>2.3. POSTOPEK POTRJEVANJA ZBIRNE MAPE  </vt:lpstr>
      <vt:lpstr> 2.4. POSTOPEK PREVERJANJA NPK – deli postopka  </vt:lpstr>
      <vt:lpstr>3. BANKA NALOG ZA PODROČJE ZASEBNEGA VAROVANJA </vt:lpstr>
      <vt:lpstr>4.  SPREMLJANJE  POSTOPKOV PREVERJANJA IN POTRJEVANJA 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USPOSABLJANJE ČLANOV KOMISIJ  PREVERJANJE IN POTRJEVANJE NPK</dc:title>
  <dc:creator>Jelka Kozjak Jezernik</dc:creator>
  <cp:lastModifiedBy>Jelka Kozjak Jezernik</cp:lastModifiedBy>
  <cp:revision>107</cp:revision>
  <cp:lastPrinted>2015-10-12T12:56:15Z</cp:lastPrinted>
  <dcterms:created xsi:type="dcterms:W3CDTF">2015-03-05T09:39:50Z</dcterms:created>
  <dcterms:modified xsi:type="dcterms:W3CDTF">2015-10-12T13:00:16Z</dcterms:modified>
</cp:coreProperties>
</file>