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56" r:id="rId2"/>
    <p:sldId id="296" r:id="rId3"/>
    <p:sldId id="304" r:id="rId4"/>
    <p:sldId id="308" r:id="rId5"/>
    <p:sldId id="305" r:id="rId6"/>
    <p:sldId id="306" r:id="rId7"/>
    <p:sldId id="310" r:id="rId8"/>
    <p:sldId id="334" r:id="rId9"/>
    <p:sldId id="335" r:id="rId10"/>
    <p:sldId id="336" r:id="rId11"/>
    <p:sldId id="337" r:id="rId12"/>
    <p:sldId id="324" r:id="rId13"/>
    <p:sldId id="332" r:id="rId14"/>
    <p:sldId id="333" r:id="rId15"/>
    <p:sldId id="330" r:id="rId16"/>
    <p:sldId id="331" r:id="rId17"/>
    <p:sldId id="325" r:id="rId18"/>
    <p:sldId id="309" r:id="rId19"/>
    <p:sldId id="307" r:id="rId20"/>
    <p:sldId id="318" r:id="rId21"/>
    <p:sldId id="315" r:id="rId22"/>
    <p:sldId id="320" r:id="rId23"/>
    <p:sldId id="317" r:id="rId24"/>
    <p:sldId id="303" r:id="rId25"/>
    <p:sldId id="259" r:id="rId26"/>
    <p:sldId id="316" r:id="rId27"/>
    <p:sldId id="278" r:id="rId28"/>
  </p:sldIdLst>
  <p:sldSz cx="9144000" cy="6858000" type="screen4x3"/>
  <p:notesSz cx="6769100" cy="9906000"/>
  <p:defaultTextStyle>
    <a:defPPr>
      <a:defRPr lang="sl-SI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 Narrow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log 2 – poudarek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sz="quarter" idx="1"/>
          </p:nvPr>
        </p:nvSpPr>
        <p:spPr>
          <a:xfrm>
            <a:off x="3834257" y="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/>
          <a:lstStyle>
            <a:lvl1pPr algn="r">
              <a:defRPr sz="1200"/>
            </a:lvl1pPr>
          </a:lstStyle>
          <a:p>
            <a:fld id="{555B475B-90E7-44F6-9F33-AC34FBD299CD}" type="datetimeFigureOut">
              <a:rPr lang="sl-SI" smtClean="0"/>
              <a:t>19.10.2015</a:t>
            </a:fld>
            <a:endParaRPr lang="sl-SI"/>
          </a:p>
        </p:txBody>
      </p:sp>
      <p:sp>
        <p:nvSpPr>
          <p:cNvPr id="4" name="Ograda noge 3"/>
          <p:cNvSpPr>
            <a:spLocks noGrp="1"/>
          </p:cNvSpPr>
          <p:nvPr>
            <p:ph type="ftr" sz="quarter" idx="2"/>
          </p:nvPr>
        </p:nvSpPr>
        <p:spPr>
          <a:xfrm>
            <a:off x="0" y="940898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5" name="Ograda številke diapozitiva 4"/>
          <p:cNvSpPr>
            <a:spLocks noGrp="1"/>
          </p:cNvSpPr>
          <p:nvPr>
            <p:ph type="sldNum" sz="quarter" idx="3"/>
          </p:nvPr>
        </p:nvSpPr>
        <p:spPr>
          <a:xfrm>
            <a:off x="3834257" y="9408981"/>
            <a:ext cx="2933277" cy="495300"/>
          </a:xfrm>
          <a:prstGeom prst="rect">
            <a:avLst/>
          </a:prstGeom>
        </p:spPr>
        <p:txBody>
          <a:bodyPr vert="horz" lIns="91431" tIns="45715" rIns="91431" bIns="45715" rtlCol="0" anchor="b"/>
          <a:lstStyle>
            <a:lvl1pPr algn="r">
              <a:defRPr sz="1200"/>
            </a:lvl1pPr>
          </a:lstStyle>
          <a:p>
            <a:fld id="{84BD61E3-A708-49E9-8616-E62301B526E8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9977814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glave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3" name="Ograda datuma 2"/>
          <p:cNvSpPr>
            <a:spLocks noGrp="1"/>
          </p:cNvSpPr>
          <p:nvPr>
            <p:ph type="dt" idx="1"/>
          </p:nvPr>
        </p:nvSpPr>
        <p:spPr>
          <a:xfrm>
            <a:off x="3834109" y="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/>
          <a:lstStyle>
            <a:lvl1pPr algn="r">
              <a:defRPr sz="1200"/>
            </a:lvl1pPr>
          </a:lstStyle>
          <a:p>
            <a:fld id="{03BF2900-C294-4CBF-ABE5-060180E37F14}" type="datetimeFigureOut">
              <a:rPr lang="sl-SI" smtClean="0"/>
              <a:t>19.10.2015</a:t>
            </a:fld>
            <a:endParaRPr lang="sl-SI"/>
          </a:p>
        </p:txBody>
      </p:sp>
      <p:sp>
        <p:nvSpPr>
          <p:cNvPr id="4" name="Ograda stranske slike 3"/>
          <p:cNvSpPr>
            <a:spLocks noGrp="1" noRot="1" noChangeAspect="1"/>
          </p:cNvSpPr>
          <p:nvPr>
            <p:ph type="sldImg" idx="2"/>
          </p:nvPr>
        </p:nvSpPr>
        <p:spPr>
          <a:xfrm>
            <a:off x="9080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7956" tIns="43978" rIns="87956" bIns="43978" rtlCol="0" anchor="ctr"/>
          <a:lstStyle/>
          <a:p>
            <a:endParaRPr lang="sl-SI"/>
          </a:p>
        </p:txBody>
      </p:sp>
      <p:sp>
        <p:nvSpPr>
          <p:cNvPr id="5" name="Ograda opomb 4"/>
          <p:cNvSpPr>
            <a:spLocks noGrp="1"/>
          </p:cNvSpPr>
          <p:nvPr>
            <p:ph type="body" sz="quarter" idx="3"/>
          </p:nvPr>
        </p:nvSpPr>
        <p:spPr>
          <a:xfrm>
            <a:off x="676608" y="4704850"/>
            <a:ext cx="5415885" cy="4457470"/>
          </a:xfrm>
          <a:prstGeom prst="rect">
            <a:avLst/>
          </a:prstGeom>
        </p:spPr>
        <p:txBody>
          <a:bodyPr vert="horz" lIns="87956" tIns="43978" rIns="87956" bIns="43978" rtlCol="0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6" name="Ograda noge 5"/>
          <p:cNvSpPr>
            <a:spLocks noGrp="1"/>
          </p:cNvSpPr>
          <p:nvPr>
            <p:ph type="ftr" sz="quarter" idx="4"/>
          </p:nvPr>
        </p:nvSpPr>
        <p:spPr>
          <a:xfrm>
            <a:off x="1" y="940970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 anchor="b"/>
          <a:lstStyle>
            <a:lvl1pPr algn="l">
              <a:defRPr sz="1200"/>
            </a:lvl1pPr>
          </a:lstStyle>
          <a:p>
            <a:endParaRPr lang="sl-SI"/>
          </a:p>
        </p:txBody>
      </p:sp>
      <p:sp>
        <p:nvSpPr>
          <p:cNvPr id="7" name="Ograda številke diapozitiva 6"/>
          <p:cNvSpPr>
            <a:spLocks noGrp="1"/>
          </p:cNvSpPr>
          <p:nvPr>
            <p:ph type="sldNum" sz="quarter" idx="5"/>
          </p:nvPr>
        </p:nvSpPr>
        <p:spPr>
          <a:xfrm>
            <a:off x="3834109" y="9409701"/>
            <a:ext cx="2933478" cy="494762"/>
          </a:xfrm>
          <a:prstGeom prst="rect">
            <a:avLst/>
          </a:prstGeom>
        </p:spPr>
        <p:txBody>
          <a:bodyPr vert="horz" lIns="87956" tIns="43978" rIns="87956" bIns="43978" rtlCol="0" anchor="b"/>
          <a:lstStyle>
            <a:lvl1pPr algn="r">
              <a:defRPr sz="1200"/>
            </a:lvl1pPr>
          </a:lstStyle>
          <a:p>
            <a:fld id="{0F11DA52-4BD2-408E-95EB-D3200996D02C}" type="slidenum">
              <a:rPr lang="sl-SI" smtClean="0"/>
              <a:t>‹#›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8564907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1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41019462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2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5630356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3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4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5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6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7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8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9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10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11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12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13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14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15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16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17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4513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18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707377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19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979703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20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829547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21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6294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22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62943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23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662943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24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5873542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25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394287258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 dirty="0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>
                <a:solidFill>
                  <a:prstClr val="black"/>
                </a:solidFill>
              </a:rPr>
              <a:pPr/>
              <a:t>26</a:t>
            </a:fld>
            <a:endParaRPr lang="sl-SI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62146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grada stranske slik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Ograda opomb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l-SI"/>
          </a:p>
        </p:txBody>
      </p:sp>
      <p:sp>
        <p:nvSpPr>
          <p:cNvPr id="4" name="Ograda številke diapoz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11DA52-4BD2-408E-95EB-D3200996D02C}" type="slidenum">
              <a:rPr lang="sl-SI" smtClean="0"/>
              <a:t>27</a:t>
            </a:fld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082954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e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4" name="Picture 12" descr="Predloga1slook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81388" cy="6815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3" y="1814513"/>
            <a:ext cx="5757862" cy="1470025"/>
          </a:xfrm>
        </p:spPr>
        <p:txBody>
          <a:bodyPr/>
          <a:lstStyle>
            <a:lvl1pPr algn="l">
              <a:defRPr/>
            </a:lvl1pPr>
          </a:lstStyle>
          <a:p>
            <a:pPr lvl="0"/>
            <a:r>
              <a:rPr lang="sl-SI" altLang="sl-SI" noProof="0" smtClean="0"/>
              <a:t>Uredite slog naslova matrice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708400" y="3500438"/>
            <a:ext cx="4064000" cy="1752600"/>
          </a:xfrm>
        </p:spPr>
        <p:txBody>
          <a:bodyPr/>
          <a:lstStyle>
            <a:lvl1pPr marL="0" indent="0">
              <a:buFontTx/>
              <a:buNone/>
              <a:defRPr sz="2000"/>
            </a:lvl1pPr>
          </a:lstStyle>
          <a:p>
            <a:pPr lvl="0"/>
            <a:r>
              <a:rPr lang="sl-SI" altLang="sl-SI" noProof="0" smtClean="0"/>
              <a:t>Uredite slog podnaslova matrice</a:t>
            </a:r>
          </a:p>
        </p:txBody>
      </p:sp>
      <p:pic>
        <p:nvPicPr>
          <p:cNvPr id="3079" name="Picture 7" descr="LOGORICB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115888"/>
            <a:ext cx="2300287" cy="1484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080" name="Object 8"/>
          <p:cNvGraphicFramePr>
            <a:graphicFrameLocks noChangeAspect="1"/>
          </p:cNvGraphicFramePr>
          <p:nvPr/>
        </p:nvGraphicFramePr>
        <p:xfrm>
          <a:off x="8316913" y="6237288"/>
          <a:ext cx="500062" cy="271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26" name="CorelDRAW" r:id="rId5" imgW="500634" imgH="272034" progId="CorelDRAW.Graphic.11">
                  <p:embed/>
                </p:oleObj>
              </mc:Choice>
              <mc:Fallback>
                <p:oleObj name="CorelDRAW" r:id="rId5" imgW="500634" imgH="272034" progId="CorelDRAW.Graphic.11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6913" y="6237288"/>
                        <a:ext cx="500062" cy="2714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404113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1534370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530241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besedil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Ograda vsebin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5" name="Ograda besedil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Ograda vsebin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3238448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781935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6253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1_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vsebin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207323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sl-SI" smtClean="0"/>
              <a:t>Kliknite ikono, če želite dodati sliko</a:t>
            </a:r>
            <a:endParaRPr lang="sl-SI"/>
          </a:p>
        </p:txBody>
      </p:sp>
      <p:sp>
        <p:nvSpPr>
          <p:cNvPr id="4" name="Ograda besedil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</p:spTree>
    <p:extLst>
      <p:ext uri="{BB962C8B-B14F-4D97-AF65-F5344CB8AC3E}">
        <p14:creationId xmlns:p14="http://schemas.microsoft.com/office/powerpoint/2010/main" val="2763638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1605457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vpičn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l-SI" smtClean="0"/>
              <a:t>Uredite slog naslova matrice</a:t>
            </a:r>
            <a:endParaRPr lang="sl-SI"/>
          </a:p>
        </p:txBody>
      </p:sp>
      <p:sp>
        <p:nvSpPr>
          <p:cNvPr id="3" name="Ograda navpičnega besedil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sl-SI"/>
          </a:p>
        </p:txBody>
      </p:sp>
    </p:spTree>
    <p:extLst>
      <p:ext uri="{BB962C8B-B14F-4D97-AF65-F5344CB8AC3E}">
        <p14:creationId xmlns:p14="http://schemas.microsoft.com/office/powerpoint/2010/main" val="26818704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 NASLOVA MATRICE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sl-SI" altLang="sl-SI" smtClean="0"/>
              <a:t>Kliknite, če želite urediti sloge besedila matrice</a:t>
            </a:r>
          </a:p>
          <a:p>
            <a:pPr lvl="1"/>
            <a:r>
              <a:rPr lang="sl-SI" altLang="sl-SI" smtClean="0"/>
              <a:t>Druga raven</a:t>
            </a:r>
          </a:p>
          <a:p>
            <a:pPr lvl="2"/>
            <a:r>
              <a:rPr lang="sl-SI" altLang="sl-SI" smtClean="0"/>
              <a:t>Tretja raven</a:t>
            </a:r>
          </a:p>
          <a:p>
            <a:pPr lvl="3"/>
            <a:r>
              <a:rPr lang="sl-SI" altLang="sl-SI" smtClean="0"/>
              <a:t>Četrta raven</a:t>
            </a:r>
          </a:p>
          <a:p>
            <a:pPr lvl="4"/>
            <a:r>
              <a:rPr lang="sl-SI" altLang="sl-SI" smtClean="0"/>
              <a:t>Peta raven</a:t>
            </a:r>
          </a:p>
        </p:txBody>
      </p:sp>
      <p:pic>
        <p:nvPicPr>
          <p:cNvPr id="1040" name="Picture 16" descr="Predloga2slook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45238"/>
            <a:ext cx="9144000" cy="53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accent2"/>
          </a:solidFill>
          <a:latin typeface="Arial Narrow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800" b="1">
          <a:solidFill>
            <a:schemeClr val="accent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400" b="1">
          <a:solidFill>
            <a:schemeClr val="accent2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 b="1">
          <a:solidFill>
            <a:schemeClr val="accent2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b="1">
          <a:solidFill>
            <a:schemeClr val="accent2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chemeClr val="accent2"/>
          </a:solidFill>
          <a:latin typeface="+mn-lt"/>
        </a:defRPr>
      </a:lvl9pPr>
    </p:bodyStyle>
    <p:otherStyle>
      <a:defPPr>
        <a:defRPr lang="sl-S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rpslo.org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nrpslo.org/" TargetMode="External"/><Relationship Id="rId4" Type="http://schemas.openxmlformats.org/officeDocument/2006/relationships/hyperlink" Target="http://www.ric.si/kvalifikacije/licence/javni_razpis/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ric.si/" TargetMode="External"/><Relationship Id="rId4" Type="http://schemas.openxmlformats.org/officeDocument/2006/relationships/hyperlink" Target="http://www.nrpslo.org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hyperlink" Target="http://www.nrpslo.org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nrpslo.org/" TargetMode="External"/><Relationship Id="rId4" Type="http://schemas.openxmlformats.org/officeDocument/2006/relationships/hyperlink" Target="http://www.nrpslo.org/izvajalci/portfolijo_kandidata.aspx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rpslo.org/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hyperlink" Target="http://www.ric.si/kvalifikacije/clani_komisij/banka_nalog/" TargetMode="External"/><Relationship Id="rId4" Type="http://schemas.openxmlformats.org/officeDocument/2006/relationships/hyperlink" Target="http://www.ric.si/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rpslo.org/izvajalci/portfolijo_kandidata.aspx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ric.si/kvalifikacije/clani_komisij/banka_nalog/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ailto:jelka.kozjak-jezernik@ric.si" TargetMode="External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411412" y="1814513"/>
            <a:ext cx="6337051" cy="1470025"/>
          </a:xfrm>
        </p:spPr>
        <p:txBody>
          <a:bodyPr/>
          <a:lstStyle/>
          <a:p>
            <a:r>
              <a:rPr lang="sl-SI" altLang="sl-SI" sz="2800" dirty="0" smtClean="0"/>
              <a:t/>
            </a:r>
            <a:br>
              <a:rPr lang="sl-SI" altLang="sl-SI" sz="2800" dirty="0" smtClean="0"/>
            </a:br>
            <a:r>
              <a:rPr lang="sl-SI" altLang="sl-SI" sz="2800" dirty="0"/>
              <a:t/>
            </a:r>
            <a:br>
              <a:rPr lang="sl-SI" altLang="sl-SI" sz="2800" dirty="0"/>
            </a:br>
            <a:r>
              <a:rPr lang="sl-SI" altLang="sl-SI" sz="2800" dirty="0" smtClean="0"/>
              <a:t>PREVERJANJE IN POTRJEVANJE NACIONALNIH POKLICNIH KVALIFIKACIJ </a:t>
            </a:r>
            <a:br>
              <a:rPr lang="sl-SI" altLang="sl-SI" sz="2800" dirty="0" smtClean="0"/>
            </a:br>
            <a:r>
              <a:rPr lang="sl-SI" altLang="sl-SI" dirty="0" smtClean="0"/>
              <a:t/>
            </a:r>
            <a:br>
              <a:rPr lang="sl-SI" altLang="sl-SI" dirty="0" smtClean="0"/>
            </a:br>
            <a:endParaRPr lang="sl-SI" altLang="sl-SI" dirty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sl-SI" altLang="sl-SI" dirty="0" smtClean="0"/>
          </a:p>
          <a:p>
            <a:endParaRPr lang="sl-SI" altLang="sl-SI" dirty="0"/>
          </a:p>
          <a:p>
            <a:endParaRPr lang="sl-SI" altLang="sl-SI" dirty="0" smtClean="0"/>
          </a:p>
          <a:p>
            <a:r>
              <a:rPr lang="sl-SI" altLang="sl-SI" dirty="0" smtClean="0"/>
              <a:t>Mag. Jelka Kozjak Jezernik,</a:t>
            </a:r>
          </a:p>
          <a:p>
            <a:r>
              <a:rPr lang="sl-SI" altLang="sl-SI" sz="1400" dirty="0" smtClean="0"/>
              <a:t>Višja svetovalka II</a:t>
            </a:r>
          </a:p>
          <a:p>
            <a:endParaRPr lang="sl-SI" altLang="sl-SI" sz="1400" dirty="0" smtClean="0"/>
          </a:p>
          <a:p>
            <a:endParaRPr lang="sl-SI" altLang="sl-SI" sz="1400" dirty="0"/>
          </a:p>
          <a:p>
            <a:endParaRPr lang="sl-SI" altLang="sl-SI" sz="1400" dirty="0" smtClean="0"/>
          </a:p>
          <a:p>
            <a:r>
              <a:rPr lang="sl-SI" altLang="sl-SI" sz="1200" dirty="0" smtClean="0"/>
              <a:t>Ljubljana, </a:t>
            </a:r>
            <a:r>
              <a:rPr lang="sl-SI" altLang="sl-SI" sz="1200" dirty="0" smtClean="0"/>
              <a:t>20</a:t>
            </a:r>
            <a:r>
              <a:rPr lang="sl-SI" altLang="sl-SI" sz="1200" dirty="0" smtClean="0"/>
              <a:t>. </a:t>
            </a:r>
            <a:r>
              <a:rPr lang="sl-SI" altLang="sl-SI" sz="1200" dirty="0" smtClean="0"/>
              <a:t>10. </a:t>
            </a:r>
            <a:r>
              <a:rPr lang="sl-SI" altLang="sl-SI" sz="1200" dirty="0" smtClean="0"/>
              <a:t>2015</a:t>
            </a:r>
            <a:endParaRPr lang="sl-SI" altLang="sl-SI" sz="1200" dirty="0" smtClean="0"/>
          </a:p>
          <a:p>
            <a:endParaRPr lang="sl-SI" altLang="sl-SI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 STATISTIČNI PODATKI </a:t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 smtClean="0">
                <a:solidFill>
                  <a:srgbClr val="C00000"/>
                </a:solidFill>
              </a:rPr>
              <a:t>1.1. ŠTEVILO IZDANIH CERTIFIKATOV OD 2000 - 2015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2060848"/>
            <a:ext cx="2010815" cy="253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700808"/>
            <a:ext cx="6964630" cy="3499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9822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1.2. POSTOPKI PREVERJANJA IN POTRJEVANJA NPK</a:t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 smtClean="0">
                <a:solidFill>
                  <a:srgbClr val="C00000"/>
                </a:solidFill>
              </a:rPr>
              <a:t> od 1.1.2015  do 28.9.2015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3" name="Pravokotnik 2"/>
          <p:cNvSpPr/>
          <p:nvPr/>
        </p:nvSpPr>
        <p:spPr>
          <a:xfrm>
            <a:off x="323528" y="4653136"/>
            <a:ext cx="7560840" cy="23391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 smtClean="0">
                <a:solidFill>
                  <a:srgbClr val="333399"/>
                </a:solidFill>
              </a:rPr>
              <a:t>Število neuspešnih kandidatov </a:t>
            </a:r>
            <a:r>
              <a:rPr lang="sl-SI" sz="2400" b="1" dirty="0" smtClean="0">
                <a:solidFill>
                  <a:srgbClr val="C00000"/>
                </a:solidFill>
              </a:rPr>
              <a:t>809.</a:t>
            </a:r>
          </a:p>
          <a:p>
            <a:r>
              <a:rPr lang="sl-SI" sz="2400" b="1" dirty="0" smtClean="0">
                <a:solidFill>
                  <a:srgbClr val="333399"/>
                </a:solidFill>
              </a:rPr>
              <a:t>Število izvajalcev, ki je izvedlo preverjanje </a:t>
            </a:r>
            <a:r>
              <a:rPr lang="sl-SI" sz="2400" b="1" dirty="0" smtClean="0">
                <a:solidFill>
                  <a:srgbClr val="C00000"/>
                </a:solidFill>
              </a:rPr>
              <a:t>75.</a:t>
            </a:r>
          </a:p>
          <a:p>
            <a:endParaRPr lang="sl-SI" sz="2400" b="1" dirty="0">
              <a:solidFill>
                <a:srgbClr val="C00000"/>
              </a:solidFill>
            </a:endParaRPr>
          </a:p>
          <a:p>
            <a:r>
              <a:rPr lang="sl-SI" sz="1000" b="1" dirty="0" smtClean="0">
                <a:solidFill>
                  <a:srgbClr val="C00000"/>
                </a:solidFill>
              </a:rPr>
              <a:t>Opomba: Podatki iz baze </a:t>
            </a:r>
            <a:r>
              <a:rPr lang="sl-SI" sz="1000" b="1" dirty="0" err="1" smtClean="0">
                <a:solidFill>
                  <a:srgbClr val="C00000"/>
                </a:solidFill>
                <a:hlinkClick r:id="rId3"/>
              </a:rPr>
              <a:t>www.nrpslo.org</a:t>
            </a:r>
            <a:r>
              <a:rPr lang="sl-SI" sz="1000" b="1" dirty="0" smtClean="0">
                <a:solidFill>
                  <a:srgbClr val="C00000"/>
                </a:solidFill>
              </a:rPr>
              <a:t> 28.9.2015.</a:t>
            </a:r>
          </a:p>
          <a:p>
            <a:endParaRPr lang="sl-SI" sz="1000" b="1" dirty="0">
              <a:solidFill>
                <a:srgbClr val="C00000"/>
              </a:solidFill>
            </a:endParaRPr>
          </a:p>
          <a:p>
            <a:endParaRPr lang="sl-SI" b="1" dirty="0" smtClean="0">
              <a:solidFill>
                <a:srgbClr val="C00000"/>
              </a:solidFill>
            </a:endParaRPr>
          </a:p>
          <a:p>
            <a:endParaRPr lang="sl-SI" b="1" dirty="0">
              <a:solidFill>
                <a:srgbClr val="C00000"/>
              </a:solidFill>
            </a:endParaRPr>
          </a:p>
          <a:p>
            <a:endParaRPr lang="sl-SI" dirty="0">
              <a:solidFill>
                <a:srgbClr val="000000"/>
              </a:solidFill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7136624"/>
              </p:ext>
            </p:extLst>
          </p:nvPr>
        </p:nvGraphicFramePr>
        <p:xfrm>
          <a:off x="35498" y="1916832"/>
          <a:ext cx="9108504" cy="22997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40158"/>
                <a:gridCol w="1440160"/>
                <a:gridCol w="1512168"/>
                <a:gridCol w="1584176"/>
                <a:gridCol w="1613758"/>
                <a:gridCol w="1518084"/>
              </a:tblGrid>
              <a:tr h="1777050"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Število razpisanih preverjanj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Število izvedenih preverjanj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Število kandidatov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Uspešnih na potrjevanju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Uspešnih na preverjanju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dirty="0" smtClean="0">
                          <a:solidFill>
                            <a:srgbClr val="002060"/>
                          </a:solidFill>
                        </a:rPr>
                        <a:t>Število izdanih certifikatov</a:t>
                      </a:r>
                      <a:endParaRPr lang="sl-SI" sz="2400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522661"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959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444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4450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1135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2502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sl-SI" sz="2400" b="1" dirty="0" smtClean="0">
                          <a:solidFill>
                            <a:srgbClr val="C00000"/>
                          </a:solidFill>
                        </a:rPr>
                        <a:t>3641</a:t>
                      </a:r>
                      <a:endParaRPr lang="sl-SI" sz="2400" b="1" dirty="0">
                        <a:solidFill>
                          <a:srgbClr val="C00000"/>
                        </a:solidFill>
                      </a:endParaRPr>
                    </a:p>
                  </a:txBody>
                  <a:tcPr>
                    <a:solidFill>
                      <a:schemeClr val="accent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913190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1.2.1. ŠTEVILO IZVAJALCEV VPISANIH V REGISTER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988840"/>
            <a:ext cx="2353260" cy="29690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3" name="Pravokotnik 2"/>
          <p:cNvSpPr/>
          <p:nvPr/>
        </p:nvSpPr>
        <p:spPr>
          <a:xfrm>
            <a:off x="611560" y="2132856"/>
            <a:ext cx="5544616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sz="2400" b="1" dirty="0" smtClean="0">
              <a:solidFill>
                <a:srgbClr val="333399"/>
              </a:solidFill>
            </a:endParaRPr>
          </a:p>
          <a:p>
            <a:r>
              <a:rPr lang="sl-SI" sz="2400" b="1" dirty="0" smtClean="0">
                <a:solidFill>
                  <a:srgbClr val="333399"/>
                </a:solidFill>
              </a:rPr>
              <a:t>Število aktivnih izvajalcev na dan 28.9.2015: </a:t>
            </a:r>
            <a:r>
              <a:rPr lang="sl-SI" sz="2400" b="1" dirty="0" smtClean="0">
                <a:solidFill>
                  <a:srgbClr val="C00000"/>
                </a:solidFill>
              </a:rPr>
              <a:t>120</a:t>
            </a:r>
          </a:p>
          <a:p>
            <a:endParaRPr lang="sl-SI" sz="2400" b="1" dirty="0" smtClean="0">
              <a:solidFill>
                <a:srgbClr val="C00000"/>
              </a:solidFill>
            </a:endParaRPr>
          </a:p>
          <a:p>
            <a:r>
              <a:rPr lang="sl-SI" sz="2400" b="1" dirty="0" smtClean="0">
                <a:solidFill>
                  <a:schemeClr val="accent2">
                    <a:lumMod val="75000"/>
                  </a:schemeClr>
                </a:solidFill>
              </a:rPr>
              <a:t>Število izvajalcev, ki je izvedlo preverjanje in potrjevanje NPK v obdobju od 1.1.2015 do 28.9.2015: </a:t>
            </a:r>
            <a:r>
              <a:rPr lang="sl-SI" sz="2400" b="1" dirty="0" smtClean="0">
                <a:solidFill>
                  <a:srgbClr val="C00000"/>
                </a:solidFill>
              </a:rPr>
              <a:t>75</a:t>
            </a:r>
          </a:p>
          <a:p>
            <a:endParaRPr lang="sl-SI" sz="2400" b="1" dirty="0">
              <a:solidFill>
                <a:srgbClr val="C00000"/>
              </a:solidFill>
            </a:endParaRPr>
          </a:p>
          <a:p>
            <a:r>
              <a:rPr lang="sl-SI" sz="1000" b="1" dirty="0" smtClean="0">
                <a:solidFill>
                  <a:srgbClr val="C00000"/>
                </a:solidFill>
              </a:rPr>
              <a:t>Opomba: Šolski centri so šteti kot 1 izvajalec.</a:t>
            </a:r>
          </a:p>
          <a:p>
            <a:endParaRPr lang="sl-SI" b="1" dirty="0">
              <a:solidFill>
                <a:srgbClr val="C00000"/>
              </a:solidFill>
            </a:endParaRPr>
          </a:p>
          <a:p>
            <a:endParaRPr lang="sl-SI" b="1" dirty="0" smtClean="0">
              <a:solidFill>
                <a:srgbClr val="C00000"/>
              </a:solidFill>
            </a:endParaRPr>
          </a:p>
          <a:p>
            <a:endParaRPr lang="sl-SI" b="1" dirty="0">
              <a:solidFill>
                <a:srgbClr val="C00000"/>
              </a:solidFill>
            </a:endParaRPr>
          </a:p>
          <a:p>
            <a:endParaRPr lang="sl-SI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22693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611560" y="5460326"/>
            <a:ext cx="81369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>
                <a:solidFill>
                  <a:srgbClr val="333399"/>
                </a:solidFill>
              </a:rPr>
              <a:t>Število </a:t>
            </a:r>
            <a:r>
              <a:rPr lang="sl-SI" sz="2400" b="1" dirty="0" smtClean="0">
                <a:solidFill>
                  <a:srgbClr val="333399"/>
                </a:solidFill>
              </a:rPr>
              <a:t>izvajalcev, ki je podelilo več kot 100 certifikatov: </a:t>
            </a:r>
            <a:r>
              <a:rPr lang="sl-SI" sz="2400" b="1" dirty="0" smtClean="0">
                <a:solidFill>
                  <a:srgbClr val="C00000"/>
                </a:solidFill>
              </a:rPr>
              <a:t>8</a:t>
            </a:r>
            <a:endParaRPr lang="sl-SI" sz="24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692696"/>
            <a:ext cx="5803900" cy="419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5658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2" name="Pravokotnik 1"/>
          <p:cNvSpPr/>
          <p:nvPr/>
        </p:nvSpPr>
        <p:spPr>
          <a:xfrm>
            <a:off x="683568" y="5445224"/>
            <a:ext cx="529843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 smtClean="0">
                <a:solidFill>
                  <a:srgbClr val="C00000"/>
                </a:solidFill>
              </a:rPr>
              <a:t>2014</a:t>
            </a:r>
            <a:r>
              <a:rPr lang="sl-SI" sz="2400" b="1" dirty="0" smtClean="0">
                <a:solidFill>
                  <a:srgbClr val="0070C0"/>
                </a:solidFill>
              </a:rPr>
              <a:t> </a:t>
            </a:r>
            <a:r>
              <a:rPr lang="sl-SI" sz="2400" b="1" dirty="0" smtClean="0">
                <a:solidFill>
                  <a:schemeClr val="accent2">
                    <a:lumMod val="75000"/>
                  </a:schemeClr>
                </a:solidFill>
              </a:rPr>
              <a:t>certifikatov (55 %) za </a:t>
            </a:r>
            <a:r>
              <a:rPr lang="sl-SI" sz="2400" b="1" dirty="0" smtClean="0">
                <a:solidFill>
                  <a:srgbClr val="C00000"/>
                </a:solidFill>
              </a:rPr>
              <a:t>11 </a:t>
            </a:r>
            <a:r>
              <a:rPr lang="sl-SI" sz="2400" b="1" dirty="0" smtClean="0">
                <a:solidFill>
                  <a:schemeClr val="accent2">
                    <a:lumMod val="75000"/>
                  </a:schemeClr>
                </a:solidFill>
              </a:rPr>
              <a:t>NPK.</a:t>
            </a:r>
            <a:endParaRPr lang="sl-SI" sz="24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173245"/>
            <a:ext cx="6264696" cy="3762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933584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 1.2.2. ŠTEVILO IMETNIKOV LICENC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00808"/>
            <a:ext cx="2688224" cy="3790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avokotnik 4"/>
          <p:cNvSpPr/>
          <p:nvPr/>
        </p:nvSpPr>
        <p:spPr>
          <a:xfrm>
            <a:off x="611560" y="2204864"/>
            <a:ext cx="460851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>
                <a:solidFill>
                  <a:srgbClr val="333399"/>
                </a:solidFill>
              </a:rPr>
              <a:t>Število vseh </a:t>
            </a:r>
            <a:r>
              <a:rPr lang="sl-SI" sz="2400" b="1" dirty="0" smtClean="0">
                <a:solidFill>
                  <a:srgbClr val="333399"/>
                </a:solidFill>
              </a:rPr>
              <a:t>izdanih licenc:4262 za 927 oseb</a:t>
            </a:r>
            <a:endParaRPr lang="sl-SI" sz="2400" b="1" dirty="0">
              <a:solidFill>
                <a:srgbClr val="333399"/>
              </a:solidFill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  <a:p>
            <a:r>
              <a:rPr lang="sl-SI" sz="2400" b="1" dirty="0">
                <a:solidFill>
                  <a:srgbClr val="333399"/>
                </a:solidFill>
              </a:rPr>
              <a:t>Število </a:t>
            </a:r>
            <a:r>
              <a:rPr lang="sl-SI" sz="2400" b="1" dirty="0" smtClean="0">
                <a:solidFill>
                  <a:srgbClr val="333399"/>
                </a:solidFill>
              </a:rPr>
              <a:t>aktivnih (veljavnih) licenc </a:t>
            </a:r>
            <a:r>
              <a:rPr lang="sl-SI" sz="2400" b="1" dirty="0">
                <a:solidFill>
                  <a:srgbClr val="333399"/>
                </a:solidFill>
              </a:rPr>
              <a:t>na dan </a:t>
            </a:r>
            <a:r>
              <a:rPr lang="sl-SI" sz="2400" b="1" dirty="0" smtClean="0">
                <a:solidFill>
                  <a:srgbClr val="333399"/>
                </a:solidFill>
              </a:rPr>
              <a:t>29. </a:t>
            </a:r>
            <a:r>
              <a:rPr lang="sl-SI" sz="2400" b="1" smtClean="0">
                <a:solidFill>
                  <a:srgbClr val="333399"/>
                </a:solidFill>
              </a:rPr>
              <a:t>9. 2015</a:t>
            </a:r>
            <a:r>
              <a:rPr lang="sl-SI" sz="2400" b="1" dirty="0">
                <a:solidFill>
                  <a:srgbClr val="333399"/>
                </a:solidFill>
              </a:rPr>
              <a:t>: </a:t>
            </a:r>
            <a:r>
              <a:rPr lang="sl-SI" sz="2400" b="1" dirty="0" smtClean="0">
                <a:solidFill>
                  <a:srgbClr val="C00000"/>
                </a:solidFill>
              </a:rPr>
              <a:t>1702</a:t>
            </a:r>
          </a:p>
          <a:p>
            <a:endParaRPr lang="sl-SI" sz="2400" b="1" dirty="0">
              <a:solidFill>
                <a:srgbClr val="333399"/>
              </a:solidFill>
            </a:endParaRPr>
          </a:p>
          <a:p>
            <a:r>
              <a:rPr lang="sl-SI" sz="2400" b="1" dirty="0" smtClean="0">
                <a:solidFill>
                  <a:srgbClr val="333399"/>
                </a:solidFill>
              </a:rPr>
              <a:t>Število oseb: </a:t>
            </a:r>
            <a:r>
              <a:rPr lang="sl-SI" sz="2400" b="1" dirty="0" smtClean="0">
                <a:solidFill>
                  <a:srgbClr val="C00000"/>
                </a:solidFill>
              </a:rPr>
              <a:t>635</a:t>
            </a:r>
            <a:endParaRPr lang="sl-SI" sz="2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9549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2" name="Pravokotnik 1"/>
          <p:cNvSpPr/>
          <p:nvPr/>
        </p:nvSpPr>
        <p:spPr>
          <a:xfrm>
            <a:off x="539552" y="404664"/>
            <a:ext cx="76328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000" b="1" dirty="0" smtClean="0">
                <a:solidFill>
                  <a:srgbClr val="C00000"/>
                </a:solidFill>
                <a:latin typeface="Arial" charset="0"/>
              </a:rPr>
              <a:t>PODROČJE VARILSTVA (ŠTEVILO ČLANOV KOMISIJ):</a:t>
            </a:r>
          </a:p>
          <a:p>
            <a:r>
              <a:rPr lang="sl-SI" altLang="sl-SI" sz="2000" b="1" dirty="0" smtClean="0">
                <a:solidFill>
                  <a:srgbClr val="C00000"/>
                </a:solidFill>
                <a:latin typeface="Arial" charset="0"/>
              </a:rPr>
              <a:t>NPK Ročno obločni varilec, Plamenski varilec, MIG/MAG varilec TIG varilec </a:t>
            </a:r>
            <a:endParaRPr lang="sl-SI" dirty="0"/>
          </a:p>
        </p:txBody>
      </p:sp>
      <p:sp>
        <p:nvSpPr>
          <p:cNvPr id="3" name="Pravokotnik 2"/>
          <p:cNvSpPr/>
          <p:nvPr/>
        </p:nvSpPr>
        <p:spPr>
          <a:xfrm>
            <a:off x="323528" y="5629604"/>
            <a:ext cx="80648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Revizija katalogov (junij 2015) – spremenjeni kadrovski pogoji.</a:t>
            </a:r>
            <a:endParaRPr lang="sl-SI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630183"/>
            <a:ext cx="6480720" cy="3892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41302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2" name="Pravokotnik 1"/>
          <p:cNvSpPr/>
          <p:nvPr/>
        </p:nvSpPr>
        <p:spPr>
          <a:xfrm>
            <a:off x="539552" y="404664"/>
            <a:ext cx="7632848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000" b="1" dirty="0" smtClean="0">
                <a:solidFill>
                  <a:srgbClr val="C00000"/>
                </a:solidFill>
                <a:latin typeface="Arial" charset="0"/>
              </a:rPr>
              <a:t>PODROČJE </a:t>
            </a:r>
            <a:r>
              <a:rPr lang="sl-SI" altLang="sl-SI" sz="2000" b="1" dirty="0" smtClean="0">
                <a:solidFill>
                  <a:srgbClr val="C00000"/>
                </a:solidFill>
                <a:latin typeface="Arial" charset="0"/>
              </a:rPr>
              <a:t>GRADBENIŠTVA (ŠTEVILO </a:t>
            </a:r>
            <a:r>
              <a:rPr lang="sl-SI" altLang="sl-SI" sz="2000" b="1" dirty="0" smtClean="0">
                <a:solidFill>
                  <a:srgbClr val="C00000"/>
                </a:solidFill>
                <a:latin typeface="Arial" charset="0"/>
              </a:rPr>
              <a:t>ČLANOV KOMISIJ</a:t>
            </a:r>
            <a:r>
              <a:rPr lang="sl-SI" altLang="sl-SI" sz="2000" b="1" dirty="0" smtClean="0">
                <a:solidFill>
                  <a:srgbClr val="C00000"/>
                </a:solidFill>
                <a:latin typeface="Arial" charset="0"/>
              </a:rPr>
              <a:t>)</a:t>
            </a:r>
            <a:endParaRPr lang="sl-SI" alt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endParaRPr lang="sl-SI" dirty="0">
              <a:solidFill>
                <a:srgbClr val="000000"/>
              </a:solidFill>
            </a:endParaRPr>
          </a:p>
        </p:txBody>
      </p:sp>
      <p:sp>
        <p:nvSpPr>
          <p:cNvPr id="3" name="Pravokotnik 2"/>
          <p:cNvSpPr/>
          <p:nvPr/>
        </p:nvSpPr>
        <p:spPr>
          <a:xfrm>
            <a:off x="755576" y="5629604"/>
            <a:ext cx="76328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V teku obnovitve licenc.</a:t>
            </a:r>
            <a:endParaRPr lang="sl-SI" dirty="0">
              <a:solidFill>
                <a:srgbClr val="00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710" y="1458873"/>
            <a:ext cx="6264696" cy="3762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540744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3" name="Pravokotnik 2"/>
          <p:cNvSpPr/>
          <p:nvPr/>
        </p:nvSpPr>
        <p:spPr>
          <a:xfrm>
            <a:off x="827584" y="4725144"/>
            <a:ext cx="756084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000" b="1" dirty="0" smtClean="0">
                <a:solidFill>
                  <a:srgbClr val="C00000"/>
                </a:solidFill>
                <a:latin typeface="Arial" charset="0"/>
              </a:rPr>
              <a:t>Število preverjanj se je v 2015 povečalo.</a:t>
            </a:r>
            <a:endParaRPr lang="sl-SI" dirty="0">
              <a:solidFill>
                <a:srgbClr val="000000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692696"/>
            <a:ext cx="5915327" cy="35524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89659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2" name="Pravokotnik 1"/>
          <p:cNvSpPr/>
          <p:nvPr/>
        </p:nvSpPr>
        <p:spPr>
          <a:xfrm>
            <a:off x="539552" y="404664"/>
            <a:ext cx="7632848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000" b="1" dirty="0" smtClean="0">
                <a:solidFill>
                  <a:srgbClr val="C00000"/>
                </a:solidFill>
                <a:latin typeface="Arial" charset="0"/>
              </a:rPr>
              <a:t>PODROČJE </a:t>
            </a:r>
            <a:r>
              <a:rPr lang="sl-SI" altLang="sl-SI" sz="2000" b="1" dirty="0" smtClean="0">
                <a:solidFill>
                  <a:srgbClr val="C00000"/>
                </a:solidFill>
                <a:latin typeface="Arial" charset="0"/>
              </a:rPr>
              <a:t>HIDROTEHNIKE </a:t>
            </a:r>
            <a:r>
              <a:rPr lang="sl-SI" altLang="sl-SI" sz="2000" b="1" dirty="0" smtClean="0">
                <a:solidFill>
                  <a:srgbClr val="C00000"/>
                </a:solidFill>
                <a:latin typeface="Arial" charset="0"/>
              </a:rPr>
              <a:t>(ŠTEVILO ČLANOV KOMISIJ)</a:t>
            </a:r>
          </a:p>
          <a:p>
            <a:endParaRPr lang="sl-SI" dirty="0">
              <a:solidFill>
                <a:srgbClr val="00000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627" y="1474619"/>
            <a:ext cx="6251857" cy="37545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63845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 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00808"/>
            <a:ext cx="2688224" cy="3790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avokotnik 4"/>
          <p:cNvSpPr/>
          <p:nvPr/>
        </p:nvSpPr>
        <p:spPr>
          <a:xfrm>
            <a:off x="539552" y="980728"/>
            <a:ext cx="5328592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>
                <a:solidFill>
                  <a:srgbClr val="333399"/>
                </a:solidFill>
              </a:rPr>
              <a:t>Število </a:t>
            </a:r>
            <a:r>
              <a:rPr lang="sl-SI" sz="2400" b="1" dirty="0" smtClean="0">
                <a:solidFill>
                  <a:srgbClr val="333399"/>
                </a:solidFill>
              </a:rPr>
              <a:t>napotenih na usposabljanje za člane komisij  (1.1.2015- 29.9.2015): </a:t>
            </a:r>
            <a:r>
              <a:rPr lang="sl-SI" sz="2400" b="1" dirty="0" smtClean="0">
                <a:solidFill>
                  <a:srgbClr val="C00000"/>
                </a:solidFill>
              </a:rPr>
              <a:t>30</a:t>
            </a:r>
          </a:p>
          <a:p>
            <a:endParaRPr lang="sl-SI" sz="2400" b="1" dirty="0">
              <a:solidFill>
                <a:srgbClr val="C00000"/>
              </a:solidFill>
            </a:endParaRPr>
          </a:p>
          <a:p>
            <a:endParaRPr lang="sl-SI" sz="2400" b="1" dirty="0">
              <a:solidFill>
                <a:srgbClr val="C00000"/>
              </a:solidFill>
            </a:endParaRPr>
          </a:p>
          <a:p>
            <a:r>
              <a:rPr lang="sl-SI" sz="2400" b="1" dirty="0" smtClean="0">
                <a:solidFill>
                  <a:srgbClr val="C00000"/>
                </a:solidFill>
              </a:rPr>
              <a:t>Javni razpisi za člane komisij:</a:t>
            </a:r>
          </a:p>
          <a:p>
            <a:r>
              <a:rPr lang="sl-SI" sz="2000" b="1" dirty="0">
                <a:solidFill>
                  <a:srgbClr val="333399"/>
                </a:solidFill>
                <a:hlinkClick r:id="rId4"/>
              </a:rPr>
              <a:t>http://www.ric.si/kvalifikacije/licence/javni_razpis</a:t>
            </a:r>
            <a:r>
              <a:rPr lang="sl-SI" sz="2000" b="1" dirty="0" smtClean="0">
                <a:solidFill>
                  <a:srgbClr val="333399"/>
                </a:solidFill>
                <a:hlinkClick r:id="rId4"/>
              </a:rPr>
              <a:t>/</a:t>
            </a:r>
            <a:endParaRPr lang="sl-SI" sz="2000" b="1" dirty="0" smtClean="0">
              <a:solidFill>
                <a:srgbClr val="333399"/>
              </a:solidFill>
            </a:endParaRPr>
          </a:p>
          <a:p>
            <a:endParaRPr lang="sl-SI" sz="2000" b="1" dirty="0" smtClean="0">
              <a:solidFill>
                <a:srgbClr val="333399"/>
              </a:solidFill>
            </a:endParaRPr>
          </a:p>
          <a:p>
            <a:endParaRPr lang="sl-SI" sz="2000" b="1" dirty="0">
              <a:solidFill>
                <a:srgbClr val="333399"/>
              </a:solidFill>
            </a:endParaRPr>
          </a:p>
          <a:p>
            <a:r>
              <a:rPr lang="sl-SI" sz="2400" b="1" dirty="0" smtClean="0">
                <a:solidFill>
                  <a:srgbClr val="C00000"/>
                </a:solidFill>
              </a:rPr>
              <a:t>Obnovitev licence:</a:t>
            </a:r>
          </a:p>
          <a:p>
            <a:pPr marL="342900" indent="-342900">
              <a:buFontTx/>
              <a:buChar char="-"/>
            </a:pPr>
            <a:r>
              <a:rPr lang="sl-SI" sz="2400" b="1" dirty="0" smtClean="0">
                <a:solidFill>
                  <a:srgbClr val="002060"/>
                </a:solidFill>
              </a:rPr>
              <a:t>Poziv RIC iz baze </a:t>
            </a:r>
            <a:r>
              <a:rPr lang="sl-SI" sz="2400" b="1" dirty="0" err="1" smtClean="0">
                <a:solidFill>
                  <a:srgbClr val="C00000"/>
                </a:solidFill>
                <a:hlinkClick r:id="rId5"/>
              </a:rPr>
              <a:t>www.nrpslo.org</a:t>
            </a:r>
            <a:endParaRPr lang="sl-SI" sz="2400" b="1" dirty="0" smtClean="0">
              <a:solidFill>
                <a:srgbClr val="C00000"/>
              </a:solidFill>
            </a:endParaRPr>
          </a:p>
          <a:p>
            <a:endParaRPr lang="sl-SI" sz="2400" b="1" dirty="0" smtClean="0">
              <a:solidFill>
                <a:srgbClr val="C00000"/>
              </a:solidFill>
            </a:endParaRPr>
          </a:p>
          <a:p>
            <a:pPr marL="342900" indent="-342900">
              <a:buFontTx/>
              <a:buChar char="-"/>
            </a:pPr>
            <a:endParaRPr lang="sl-SI" sz="2400" b="1" dirty="0" smtClean="0">
              <a:solidFill>
                <a:srgbClr val="C00000"/>
              </a:solidFill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4858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611560" y="260647"/>
            <a:ext cx="684076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000" b="1" dirty="0" smtClean="0">
                <a:solidFill>
                  <a:srgbClr val="C00000"/>
                </a:solidFill>
                <a:latin typeface="Arial" charset="0"/>
              </a:rPr>
              <a:t>IZDAJA LICENC V BAZI </a:t>
            </a:r>
            <a:r>
              <a:rPr lang="sl-SI" altLang="sl-SI" sz="2000" b="1" dirty="0" err="1" smtClean="0">
                <a:solidFill>
                  <a:srgbClr val="C00000"/>
                </a:solidFill>
                <a:latin typeface="Arial" charset="0"/>
              </a:rPr>
              <a:t>WWW.NRPSLO.ORG</a:t>
            </a:r>
            <a:endParaRPr lang="sl-SI" alt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40768"/>
            <a:ext cx="10872787" cy="650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146454"/>
            <a:ext cx="182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80988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611560" y="260647"/>
            <a:ext cx="684076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000" b="1" dirty="0" smtClean="0">
                <a:solidFill>
                  <a:srgbClr val="C00000"/>
                </a:solidFill>
                <a:latin typeface="Arial" charset="0"/>
              </a:rPr>
              <a:t>IZDAJA LICENC V BAZI </a:t>
            </a:r>
            <a:r>
              <a:rPr lang="sl-SI" altLang="sl-SI" sz="2000" b="1" dirty="0" err="1" smtClean="0">
                <a:solidFill>
                  <a:srgbClr val="C00000"/>
                </a:solidFill>
                <a:latin typeface="Arial" charset="0"/>
              </a:rPr>
              <a:t>WWW.NRPSLO.ORG</a:t>
            </a:r>
            <a:endParaRPr lang="sl-SI" altLang="sl-SI" sz="2000" b="1" dirty="0" smtClean="0">
              <a:solidFill>
                <a:srgbClr val="C00000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146454"/>
            <a:ext cx="182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20676"/>
            <a:ext cx="10369550" cy="5832475"/>
          </a:xfrm>
          <a:prstGeom prst="rect">
            <a:avLst/>
          </a:prstGeom>
          <a:solidFill>
            <a:srgbClr val="C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9476" y="2348880"/>
            <a:ext cx="749300" cy="201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96393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 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467544" y="404664"/>
            <a:ext cx="5544616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000" b="1" u="sng" dirty="0" smtClean="0">
                <a:solidFill>
                  <a:srgbClr val="C00000"/>
                </a:solidFill>
                <a:latin typeface="Arial" charset="0"/>
              </a:rPr>
              <a:t>POZIV ZA OBNOVITEV LICENCE</a:t>
            </a:r>
          </a:p>
          <a:p>
            <a:endParaRPr lang="sl-SI" altLang="sl-SI" sz="2000" b="1" dirty="0" smtClean="0">
              <a:solidFill>
                <a:srgbClr val="00529B"/>
              </a:solidFill>
              <a:latin typeface="Arial" charset="0"/>
            </a:endParaRPr>
          </a:p>
          <a:p>
            <a:endParaRPr lang="sl-SI" altLang="sl-SI" sz="2000" b="1" dirty="0">
              <a:solidFill>
                <a:srgbClr val="00529B"/>
              </a:solidFill>
              <a:latin typeface="Arial" charset="0"/>
            </a:endParaRPr>
          </a:p>
          <a:p>
            <a:r>
              <a:rPr lang="sl-SI" altLang="sl-SI" sz="2000" b="1" dirty="0" smtClean="0">
                <a:solidFill>
                  <a:srgbClr val="00529B"/>
                </a:solidFill>
                <a:latin typeface="Arial" charset="0"/>
              </a:rPr>
              <a:t>RIC </a:t>
            </a:r>
            <a:r>
              <a:rPr lang="sl-SI" altLang="sl-SI" sz="2000" b="1" dirty="0">
                <a:solidFill>
                  <a:srgbClr val="00529B"/>
                </a:solidFill>
                <a:latin typeface="Arial" charset="0"/>
              </a:rPr>
              <a:t>pošlje članu komisije </a:t>
            </a:r>
            <a:r>
              <a:rPr lang="sl-SI" altLang="sl-SI" sz="2000" b="1" dirty="0">
                <a:solidFill>
                  <a:srgbClr val="C00000"/>
                </a:solidFill>
                <a:latin typeface="Arial" charset="0"/>
              </a:rPr>
              <a:t>poziv za obnovitev licence in obrazec vloge.</a:t>
            </a:r>
          </a:p>
          <a:p>
            <a:pPr marL="342900" indent="-342900">
              <a:buFontTx/>
              <a:buChar char="-"/>
            </a:pPr>
            <a:endParaRPr lang="sl-SI" sz="2400" b="1" dirty="0" smtClean="0">
              <a:solidFill>
                <a:srgbClr val="C00000"/>
              </a:solidFill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132856"/>
            <a:ext cx="7200900" cy="405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8689137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 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>
            <a:off x="467544" y="692696"/>
            <a:ext cx="57606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altLang="sl-SI" sz="2000" b="1" u="sng" dirty="0" smtClean="0">
              <a:solidFill>
                <a:srgbClr val="C00000"/>
              </a:solidFill>
              <a:latin typeface="Arial" charset="0"/>
            </a:endParaRPr>
          </a:p>
          <a:p>
            <a:endParaRPr lang="sl-SI" altLang="sl-SI" sz="2000" b="1" dirty="0">
              <a:solidFill>
                <a:srgbClr val="00529B"/>
              </a:solidFill>
              <a:latin typeface="Arial" charset="0"/>
            </a:endParaRPr>
          </a:p>
          <a:p>
            <a:pPr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474619"/>
            <a:ext cx="2689225" cy="3792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Pravokotnik 2"/>
          <p:cNvSpPr/>
          <p:nvPr/>
        </p:nvSpPr>
        <p:spPr>
          <a:xfrm>
            <a:off x="467544" y="764704"/>
            <a:ext cx="547260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sl-SI" sz="2000" b="1" u="sng" dirty="0" smtClean="0">
                <a:solidFill>
                  <a:srgbClr val="C00000"/>
                </a:solidFill>
                <a:latin typeface="Arial" charset="0"/>
              </a:rPr>
              <a:t>ZAHTEVANA DOKAZILA OB OBNOVITVI </a:t>
            </a:r>
          </a:p>
          <a:p>
            <a:pPr lvl="0">
              <a:defRPr/>
            </a:pPr>
            <a:endParaRPr lang="sl-SI" sz="2000" b="1" u="sng" dirty="0" smtClean="0">
              <a:solidFill>
                <a:srgbClr val="C00000"/>
              </a:solidFill>
              <a:latin typeface="Arial" charset="0"/>
            </a:endParaRPr>
          </a:p>
          <a:p>
            <a:pPr lvl="0">
              <a:defRPr/>
            </a:pPr>
            <a:endParaRPr lang="sl-SI" sz="2000" b="1" dirty="0" smtClean="0">
              <a:solidFill>
                <a:srgbClr val="00529B"/>
              </a:solidFill>
              <a:latin typeface="Arial" charset="0"/>
            </a:endParaRPr>
          </a:p>
          <a:p>
            <a:pPr marL="457200" lvl="0" indent="-457200">
              <a:buFont typeface="+mj-lt"/>
              <a:buAutoNum type="arabicPeriod"/>
              <a:defRPr/>
            </a:pPr>
            <a:r>
              <a:rPr lang="sl-SI" sz="2000" b="1" dirty="0" smtClean="0">
                <a:solidFill>
                  <a:srgbClr val="00529B"/>
                </a:solidFill>
                <a:latin typeface="Arial" charset="0"/>
              </a:rPr>
              <a:t>Dokazila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o izpolnjevanju kadrovskih pogojev </a:t>
            </a:r>
            <a:r>
              <a:rPr lang="sl-SI" sz="2000" b="1" dirty="0">
                <a:solidFill>
                  <a:srgbClr val="00529B"/>
                </a:solidFill>
                <a:latin typeface="Arial" charset="0"/>
              </a:rPr>
              <a:t>v katalogu (spričeval ni potrebno ponovno pošiljati, delovne izkušnje da)</a:t>
            </a:r>
          </a:p>
          <a:p>
            <a:pPr marL="457200" lvl="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lvl="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lvl="0" indent="-457200">
              <a:buFont typeface="+mj-lt"/>
              <a:buAutoNum type="arabicPeriod"/>
              <a:defRPr/>
            </a:pPr>
            <a:r>
              <a:rPr lang="sl-SI" sz="2000" b="1" dirty="0">
                <a:solidFill>
                  <a:srgbClr val="00529B"/>
                </a:solidFill>
                <a:latin typeface="Arial" charset="0"/>
              </a:rPr>
              <a:t>Dokazila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o delovnih izkušnjah v zadnjih petih letih </a:t>
            </a:r>
            <a:r>
              <a:rPr lang="sl-SI" sz="2000" b="1" dirty="0">
                <a:solidFill>
                  <a:srgbClr val="00529B"/>
                </a:solidFill>
                <a:latin typeface="Arial" charset="0"/>
              </a:rPr>
              <a:t>v stroki: kontinuirano zadnjih pet let </a:t>
            </a:r>
          </a:p>
          <a:p>
            <a:pPr marL="457200" lvl="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lvl="0" indent="-457200">
              <a:buFont typeface="+mj-lt"/>
              <a:buAutoNum type="arabicPeriod"/>
              <a:defRPr/>
            </a:pPr>
            <a:endParaRPr lang="sl-SI" sz="2000" b="1" dirty="0">
              <a:solidFill>
                <a:srgbClr val="00529B"/>
              </a:solidFill>
              <a:latin typeface="Arial" charset="0"/>
            </a:endParaRPr>
          </a:p>
          <a:p>
            <a:pPr marL="457200" lvl="0" indent="-457200">
              <a:buFont typeface="+mj-lt"/>
              <a:buAutoNum type="arabicPeriod"/>
              <a:defRPr/>
            </a:pPr>
            <a:r>
              <a:rPr lang="sl-SI" sz="2000" b="1" dirty="0">
                <a:solidFill>
                  <a:srgbClr val="00529B"/>
                </a:solidFill>
                <a:latin typeface="Arial" charset="0"/>
              </a:rPr>
              <a:t>Dokazila </a:t>
            </a:r>
            <a:r>
              <a:rPr lang="sl-SI" sz="2000" b="1" dirty="0">
                <a:solidFill>
                  <a:srgbClr val="C00000"/>
                </a:solidFill>
                <a:latin typeface="Arial" charset="0"/>
              </a:rPr>
              <a:t>o stalnem strokovnem usposabljanju</a:t>
            </a:r>
          </a:p>
        </p:txBody>
      </p:sp>
    </p:spTree>
    <p:extLst>
      <p:ext uri="{BB962C8B-B14F-4D97-AF65-F5344CB8AC3E}">
        <p14:creationId xmlns:p14="http://schemas.microsoft.com/office/powerpoint/2010/main" val="96577028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 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700808"/>
            <a:ext cx="2688224" cy="3790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ravokotnik 4"/>
          <p:cNvSpPr/>
          <p:nvPr/>
        </p:nvSpPr>
        <p:spPr>
          <a:xfrm>
            <a:off x="539552" y="980728"/>
            <a:ext cx="547260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 smtClean="0">
                <a:solidFill>
                  <a:srgbClr val="C00000"/>
                </a:solidFill>
              </a:rPr>
              <a:t>Opažanja Ric:</a:t>
            </a:r>
          </a:p>
          <a:p>
            <a:endParaRPr lang="sl-SI" sz="2400" b="1" dirty="0" smtClean="0">
              <a:solidFill>
                <a:srgbClr val="C0000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>
                <a:solidFill>
                  <a:srgbClr val="002060"/>
                </a:solidFill>
              </a:rPr>
              <a:t>p</a:t>
            </a:r>
            <a:r>
              <a:rPr lang="sl-SI" sz="2400" b="1" dirty="0" smtClean="0">
                <a:solidFill>
                  <a:srgbClr val="002060"/>
                </a:solidFill>
              </a:rPr>
              <a:t>ri nekaterih področjih umaknjeni javni razpisi zaradi zadostnega števila članov komisij,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sz="2400" b="1" dirty="0" smtClean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>
                <a:solidFill>
                  <a:srgbClr val="002060"/>
                </a:solidFill>
              </a:rPr>
              <a:t>z</a:t>
            </a:r>
            <a:r>
              <a:rPr lang="sl-SI" sz="2400" b="1" dirty="0" smtClean="0">
                <a:solidFill>
                  <a:srgbClr val="002060"/>
                </a:solidFill>
              </a:rPr>
              <a:t>a kar nekaj NPK manj kot 6 članov komisij ( obvestila v oktobru na </a:t>
            </a:r>
            <a:r>
              <a:rPr lang="sl-SI" sz="2400" b="1" dirty="0" err="1" smtClean="0">
                <a:solidFill>
                  <a:srgbClr val="002060"/>
                </a:solidFill>
                <a:hlinkClick r:id="rId4"/>
              </a:rPr>
              <a:t>www.nrpslo.org</a:t>
            </a:r>
            <a:r>
              <a:rPr lang="sl-SI" sz="2400" b="1" dirty="0" smtClean="0">
                <a:solidFill>
                  <a:srgbClr val="002060"/>
                </a:solidFill>
              </a:rPr>
              <a:t> in </a:t>
            </a:r>
            <a:r>
              <a:rPr lang="sl-SI" sz="2400" b="1" dirty="0" err="1" smtClean="0">
                <a:solidFill>
                  <a:srgbClr val="002060"/>
                </a:solidFill>
                <a:hlinkClick r:id="rId5"/>
              </a:rPr>
              <a:t>www.ric.si</a:t>
            </a:r>
            <a:r>
              <a:rPr lang="sl-SI" sz="2400" b="1" dirty="0" smtClean="0">
                <a:solidFill>
                  <a:srgbClr val="002060"/>
                </a:solidFill>
              </a:rPr>
              <a:t> 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sl-SI" sz="2400" b="1" dirty="0" smtClean="0">
              <a:solidFill>
                <a:srgbClr val="002060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sz="2400" b="1" dirty="0" smtClean="0">
                <a:solidFill>
                  <a:srgbClr val="002060"/>
                </a:solidFill>
              </a:rPr>
              <a:t>kar nekaj članov komisij kljub pozivu ni obnovilo licenc.</a:t>
            </a:r>
          </a:p>
          <a:p>
            <a:pPr marL="342900" indent="-342900">
              <a:buFontTx/>
              <a:buChar char="-"/>
            </a:pPr>
            <a:endParaRPr lang="sl-SI" sz="2400" b="1" dirty="0" smtClean="0">
              <a:solidFill>
                <a:srgbClr val="C00000"/>
              </a:solidFill>
            </a:endParaRPr>
          </a:p>
          <a:p>
            <a:endParaRPr lang="sl-SI" sz="2400" b="1" dirty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786262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640960" cy="1143000"/>
          </a:xfrm>
        </p:spPr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1.2.3. ŠTEVILO IZVEDENIH PREVERJANJ IN POTRJEVANJ </a:t>
            </a:r>
            <a:br>
              <a:rPr lang="sl-SI" sz="2800" dirty="0" smtClean="0">
                <a:solidFill>
                  <a:srgbClr val="C00000"/>
                </a:solidFill>
              </a:rPr>
            </a:br>
            <a:r>
              <a:rPr lang="sl-SI" sz="2800" dirty="0">
                <a:solidFill>
                  <a:srgbClr val="C00000"/>
                </a:solidFill>
              </a:rPr>
              <a:t> </a:t>
            </a:r>
            <a:r>
              <a:rPr lang="sl-SI" sz="2800" dirty="0" smtClean="0">
                <a:solidFill>
                  <a:srgbClr val="C00000"/>
                </a:solidFill>
              </a:rPr>
              <a:t>         NPK (imenovanih komisij)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060848"/>
            <a:ext cx="6029467" cy="3438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64530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avokotnik 3"/>
          <p:cNvSpPr/>
          <p:nvPr/>
        </p:nvSpPr>
        <p:spPr>
          <a:xfrm>
            <a:off x="539552" y="1120676"/>
            <a:ext cx="63184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endParaRPr lang="sl-SI" altLang="sl-SI" sz="2000" b="1" dirty="0" smtClean="0">
              <a:solidFill>
                <a:srgbClr val="C00000"/>
              </a:solidFill>
            </a:endParaRPr>
          </a:p>
          <a:p>
            <a:pPr>
              <a:defRPr/>
            </a:pPr>
            <a:endParaRPr lang="sl-SI" altLang="sl-SI" sz="2000" b="1" dirty="0">
              <a:solidFill>
                <a:srgbClr val="C00000"/>
              </a:solidFill>
            </a:endParaRPr>
          </a:p>
        </p:txBody>
      </p:sp>
      <p:sp>
        <p:nvSpPr>
          <p:cNvPr id="2" name="Pravokotnik 1"/>
          <p:cNvSpPr/>
          <p:nvPr/>
        </p:nvSpPr>
        <p:spPr>
          <a:xfrm>
            <a:off x="1115616" y="5013176"/>
            <a:ext cx="669674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2400" b="1" dirty="0" smtClean="0">
                <a:solidFill>
                  <a:srgbClr val="C00000"/>
                </a:solidFill>
              </a:rPr>
              <a:t> </a:t>
            </a:r>
            <a:r>
              <a:rPr lang="sl-SI" sz="2400" b="1" dirty="0" smtClean="0">
                <a:solidFill>
                  <a:schemeClr val="accent2">
                    <a:lumMod val="75000"/>
                  </a:schemeClr>
                </a:solidFill>
              </a:rPr>
              <a:t>Od 1.1.2015 do </a:t>
            </a:r>
            <a:r>
              <a:rPr lang="sl-SI" sz="2400" b="1" dirty="0" smtClean="0">
                <a:solidFill>
                  <a:srgbClr val="002060"/>
                </a:solidFill>
              </a:rPr>
              <a:t>28.9.2015 je bilo izdanih več kot </a:t>
            </a:r>
            <a:r>
              <a:rPr lang="sl-SI" sz="2400" b="1" dirty="0" smtClean="0">
                <a:solidFill>
                  <a:srgbClr val="C00000"/>
                </a:solidFill>
              </a:rPr>
              <a:t>10 sklepov </a:t>
            </a:r>
            <a:r>
              <a:rPr lang="sl-SI" sz="2400" b="1" dirty="0" smtClean="0">
                <a:solidFill>
                  <a:srgbClr val="002060"/>
                </a:solidFill>
              </a:rPr>
              <a:t>za</a:t>
            </a:r>
            <a:r>
              <a:rPr lang="sl-SI" sz="2400" b="1" dirty="0" smtClean="0">
                <a:solidFill>
                  <a:srgbClr val="C00000"/>
                </a:solidFill>
              </a:rPr>
              <a:t> 11 NPK</a:t>
            </a:r>
            <a:r>
              <a:rPr lang="sl-SI" sz="2400" b="1" dirty="0" smtClean="0">
                <a:solidFill>
                  <a:srgbClr val="333399">
                    <a:lumMod val="75000"/>
                  </a:srgbClr>
                </a:solidFill>
              </a:rPr>
              <a:t>.</a:t>
            </a:r>
            <a:endParaRPr lang="sl-SI" sz="2400" b="1" dirty="0">
              <a:solidFill>
                <a:srgbClr val="333399">
                  <a:lumMod val="75000"/>
                </a:srgbClr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7" y="591726"/>
            <a:ext cx="6780282" cy="4071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9005085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827584" y="1844824"/>
            <a:ext cx="7056784" cy="3877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sl-SI" altLang="sl-SI" sz="2800" b="1" dirty="0" smtClean="0">
              <a:solidFill>
                <a:srgbClr val="C00000"/>
              </a:solidFill>
            </a:endParaRPr>
          </a:p>
          <a:p>
            <a:pPr algn="ctr"/>
            <a:endParaRPr lang="sl-SI" altLang="sl-SI" sz="2800" b="1" dirty="0">
              <a:solidFill>
                <a:srgbClr val="C00000"/>
              </a:solidFill>
            </a:endParaRPr>
          </a:p>
          <a:p>
            <a:pPr algn="ctr"/>
            <a:r>
              <a:rPr lang="sl-SI" altLang="sl-SI" sz="2800" b="1" dirty="0" smtClean="0">
                <a:solidFill>
                  <a:srgbClr val="C00000"/>
                </a:solidFill>
              </a:rPr>
              <a:t>2. SPREMEMBE – NOVOSTI V POSTOPKU</a:t>
            </a:r>
          </a:p>
          <a:p>
            <a:pPr algn="ctr"/>
            <a:r>
              <a:rPr lang="sl-SI" altLang="sl-SI" sz="2800" b="1" dirty="0">
                <a:solidFill>
                  <a:srgbClr val="C00000"/>
                </a:solidFill>
              </a:rPr>
              <a:t> </a:t>
            </a:r>
            <a:r>
              <a:rPr lang="sl-SI" altLang="sl-SI" sz="2800" b="1" dirty="0" smtClean="0">
                <a:solidFill>
                  <a:srgbClr val="C00000"/>
                </a:solidFill>
              </a:rPr>
              <a:t>  PREVERJANJA IN POTRJEVANJA NPK</a:t>
            </a:r>
            <a:endParaRPr lang="sl-SI" altLang="sl-SI" sz="2800" b="1" dirty="0">
              <a:solidFill>
                <a:srgbClr val="C00000"/>
              </a:solidFill>
            </a:endParaRPr>
          </a:p>
          <a:p>
            <a:endParaRPr lang="sl-SI" altLang="sl-SI" sz="2800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sz="1600" b="1" dirty="0">
              <a:solidFill>
                <a:srgbClr val="005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89117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147248" cy="360040"/>
          </a:xfrm>
        </p:spPr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2.1. IZVAJALCI POSTOPKOV - spremembe 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4650430"/>
            <a:ext cx="1912455" cy="1581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251520" y="548680"/>
            <a:ext cx="6648738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sz="2000" b="1" dirty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RAZPIS ROKA PREVERJANJA IN POTRJEVANJA-</a:t>
            </a:r>
          </a:p>
          <a:p>
            <a:r>
              <a:rPr lang="sl-SI" sz="1400" b="1" dirty="0" smtClean="0">
                <a:solidFill>
                  <a:srgbClr val="C00000"/>
                </a:solidFill>
              </a:rPr>
              <a:t>            sprememba, razpis dveh rokov, podrobneje V. Sirk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PRIJAVA KANDIDATA V POSTOPEK- </a:t>
            </a:r>
            <a:r>
              <a:rPr lang="sl-SI" sz="1400" b="1" dirty="0" smtClean="0">
                <a:solidFill>
                  <a:srgbClr val="C00000"/>
                </a:solidFill>
              </a:rPr>
              <a:t>sprememba obrazca </a:t>
            </a:r>
            <a:r>
              <a:rPr lang="sl-SI" sz="1400" b="1" dirty="0" err="1" smtClean="0">
                <a:solidFill>
                  <a:srgbClr val="C00000"/>
                </a:solidFill>
                <a:hlinkClick r:id="rId4"/>
              </a:rPr>
              <a:t>www.nrpslo.org</a:t>
            </a:r>
            <a:endParaRPr lang="sl-SI" sz="1400" b="1" dirty="0" smtClean="0">
              <a:solidFill>
                <a:srgbClr val="C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SVETOVANJE – </a:t>
            </a:r>
            <a:r>
              <a:rPr lang="sl-SI" sz="1400" b="1" dirty="0" smtClean="0">
                <a:solidFill>
                  <a:srgbClr val="C00000"/>
                </a:solidFill>
              </a:rPr>
              <a:t>sprememba (verodostojnost dokazil)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ZAHTEVEK ZA KOMISIJO – </a:t>
            </a:r>
            <a:r>
              <a:rPr lang="sl-SI" sz="1400" b="1" dirty="0" smtClean="0">
                <a:solidFill>
                  <a:srgbClr val="C00000"/>
                </a:solidFill>
              </a:rPr>
              <a:t>sprememba, podrobneje V. Sirk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POTRJEVANJE ZBIRNIH MAP- </a:t>
            </a:r>
            <a:r>
              <a:rPr lang="sl-SI" sz="1400" b="1" dirty="0" smtClean="0">
                <a:solidFill>
                  <a:srgbClr val="C00000"/>
                </a:solidFill>
              </a:rPr>
              <a:t>sprememba obrazcev </a:t>
            </a:r>
            <a:r>
              <a:rPr lang="sl-SI" sz="1400" b="1" dirty="0" err="1" smtClean="0">
                <a:solidFill>
                  <a:srgbClr val="C00000"/>
                </a:solidFill>
                <a:hlinkClick r:id="rId4"/>
              </a:rPr>
              <a:t>www.nrpslo.org</a:t>
            </a:r>
            <a:endParaRPr lang="sl-SI" sz="1400" b="1" dirty="0" smtClean="0">
              <a:solidFill>
                <a:srgbClr val="C00000"/>
              </a:solidFill>
            </a:endParaRP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PREVERJANJE – </a:t>
            </a:r>
            <a:r>
              <a:rPr lang="sl-SI" sz="1400" b="1" dirty="0" smtClean="0">
                <a:solidFill>
                  <a:srgbClr val="C00000"/>
                </a:solidFill>
              </a:rPr>
              <a:t>objavljeni bodo na </a:t>
            </a:r>
            <a:r>
              <a:rPr lang="sl-SI" sz="1400" b="1" dirty="0" err="1" smtClean="0">
                <a:solidFill>
                  <a:srgbClr val="C00000"/>
                </a:solidFill>
                <a:hlinkClick r:id="rId4"/>
              </a:rPr>
              <a:t>www.nrpslo.org</a:t>
            </a:r>
            <a:endParaRPr lang="sl-SI" sz="1400" b="1" dirty="0" smtClean="0">
              <a:solidFill>
                <a:srgbClr val="C0000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EVIDENCA IZDANIH CERTIFIKATOV- </a:t>
            </a:r>
            <a:r>
              <a:rPr lang="sl-SI" sz="1400" b="1" dirty="0" smtClean="0">
                <a:solidFill>
                  <a:srgbClr val="C00000"/>
                </a:solidFill>
              </a:rPr>
              <a:t>podrobneje V. Sirk</a:t>
            </a:r>
          </a:p>
          <a:p>
            <a:endParaRPr lang="sl-SI" sz="2000" b="1" dirty="0" smtClean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TISKANJE CERTIFIKATOV ALI PRIPRAVA ODLOČB</a:t>
            </a:r>
          </a:p>
          <a:p>
            <a:endParaRPr lang="sl-SI" sz="2000" b="1" dirty="0" smtClean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LETNA POROČILA- </a:t>
            </a:r>
            <a:r>
              <a:rPr lang="sl-SI" sz="1400" b="1" dirty="0" smtClean="0">
                <a:solidFill>
                  <a:srgbClr val="C00000"/>
                </a:solidFill>
              </a:rPr>
              <a:t>sprememba, podrobneje V. Sirk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0258" y="260649"/>
            <a:ext cx="2078348" cy="14401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0854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147248" cy="360040"/>
          </a:xfrm>
        </p:spPr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2.1. IZVAJALCI – priprava dokumentacije</a:t>
            </a:r>
            <a:endParaRPr lang="sl-SI" sz="2800" dirty="0">
              <a:solidFill>
                <a:srgbClr val="C00000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60648"/>
            <a:ext cx="2605694" cy="215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Pravokotnik 3"/>
          <p:cNvSpPr/>
          <p:nvPr/>
        </p:nvSpPr>
        <p:spPr>
          <a:xfrm>
            <a:off x="323528" y="620688"/>
            <a:ext cx="72728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sz="2000" b="1" dirty="0">
              <a:solidFill>
                <a:srgbClr val="333399"/>
              </a:solidFill>
            </a:endParaRPr>
          </a:p>
          <a:p>
            <a:r>
              <a:rPr lang="sl-SI" sz="1400" b="1" dirty="0" smtClean="0">
                <a:solidFill>
                  <a:srgbClr val="C00000"/>
                </a:solidFill>
              </a:rPr>
              <a:t> 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</p:txBody>
      </p:sp>
      <p:sp>
        <p:nvSpPr>
          <p:cNvPr id="3" name="Pravokotnik 2"/>
          <p:cNvSpPr/>
          <p:nvPr/>
        </p:nvSpPr>
        <p:spPr>
          <a:xfrm>
            <a:off x="323528" y="764704"/>
            <a:ext cx="7200800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sl-SI" sz="2000" b="1" dirty="0">
                <a:solidFill>
                  <a:srgbClr val="333399"/>
                </a:solidFill>
              </a:rPr>
              <a:t>Predpisana osebna zbirna mapa (</a:t>
            </a:r>
            <a:r>
              <a:rPr lang="sl-SI" sz="2000" b="1" dirty="0" err="1">
                <a:solidFill>
                  <a:srgbClr val="333399"/>
                </a:solidFill>
              </a:rPr>
              <a:t>portfolijo</a:t>
            </a:r>
            <a:r>
              <a:rPr lang="sl-SI" sz="2000" b="1" dirty="0">
                <a:solidFill>
                  <a:srgbClr val="333399"/>
                </a:solidFill>
              </a:rPr>
              <a:t>) kandidata</a:t>
            </a:r>
          </a:p>
          <a:p>
            <a:pPr lvl="0"/>
            <a:r>
              <a:rPr lang="sl-SI" sz="1400" dirty="0" smtClean="0">
                <a:solidFill>
                  <a:srgbClr val="333399"/>
                </a:solidFill>
                <a:hlinkClick r:id="rId4"/>
              </a:rPr>
              <a:t>http</a:t>
            </a:r>
            <a:r>
              <a:rPr lang="sl-SI" sz="1400" dirty="0">
                <a:solidFill>
                  <a:srgbClr val="333399"/>
                </a:solidFill>
                <a:hlinkClick r:id="rId4"/>
              </a:rPr>
              <a:t>://</a:t>
            </a:r>
            <a:r>
              <a:rPr lang="sl-SI" sz="1400" dirty="0" smtClean="0">
                <a:solidFill>
                  <a:srgbClr val="333399"/>
                </a:solidFill>
                <a:hlinkClick r:id="rId4"/>
              </a:rPr>
              <a:t>www.nrpslo.org/izvajalci/portfolijo_kandidata.aspx</a:t>
            </a:r>
            <a:endParaRPr lang="sl-SI" sz="1400" dirty="0" smtClean="0">
              <a:solidFill>
                <a:srgbClr val="333399"/>
              </a:solidFill>
            </a:endParaRPr>
          </a:p>
          <a:p>
            <a:pPr lvl="0"/>
            <a:endParaRPr lang="sl-SI" sz="1400" dirty="0">
              <a:solidFill>
                <a:srgbClr val="333399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Izvajalec nudi administrativno tehnično pomoč komisiji </a:t>
            </a:r>
          </a:p>
          <a:p>
            <a:pPr lvl="0"/>
            <a:r>
              <a:rPr lang="sl-SI" sz="2000" b="1" dirty="0">
                <a:solidFill>
                  <a:srgbClr val="333399"/>
                </a:solidFill>
              </a:rPr>
              <a:t> </a:t>
            </a:r>
            <a:r>
              <a:rPr lang="sl-SI" sz="2000" b="1" dirty="0" smtClean="0">
                <a:solidFill>
                  <a:srgbClr val="333399"/>
                </a:solidFill>
              </a:rPr>
              <a:t>     in pripravi vso potrebno dokumentacijo za izpeljavo </a:t>
            </a:r>
          </a:p>
          <a:p>
            <a:pPr lvl="0"/>
            <a:r>
              <a:rPr lang="sl-SI" sz="2000" b="1" dirty="0">
                <a:solidFill>
                  <a:srgbClr val="333399"/>
                </a:solidFill>
              </a:rPr>
              <a:t> </a:t>
            </a:r>
            <a:r>
              <a:rPr lang="sl-SI" sz="2000" b="1" dirty="0" smtClean="0">
                <a:solidFill>
                  <a:srgbClr val="333399"/>
                </a:solidFill>
              </a:rPr>
              <a:t>     postopka preverjanja in potrjevanja NPK.</a:t>
            </a:r>
          </a:p>
          <a:p>
            <a:pPr lvl="0"/>
            <a:endParaRPr lang="sl-SI" sz="2000" b="1" dirty="0" smtClean="0">
              <a:solidFill>
                <a:srgbClr val="333399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C00000"/>
                </a:solidFill>
              </a:rPr>
              <a:t>Obrazci se generirajo iz </a:t>
            </a:r>
            <a:r>
              <a:rPr lang="sl-SI" sz="2000" b="1" dirty="0" err="1" smtClean="0">
                <a:solidFill>
                  <a:srgbClr val="C00000"/>
                </a:solidFill>
                <a:hlinkClick r:id="rId5"/>
              </a:rPr>
              <a:t>www.nrpslo.org</a:t>
            </a:r>
            <a:r>
              <a:rPr lang="sl-SI" sz="2000" b="1" dirty="0" smtClean="0">
                <a:solidFill>
                  <a:srgbClr val="C00000"/>
                </a:solidFill>
              </a:rPr>
              <a:t> (vpisani vsi osnovni podatki).</a:t>
            </a:r>
          </a:p>
          <a:p>
            <a:pPr lvl="0"/>
            <a:endParaRPr lang="sl-SI" sz="2000" b="1" dirty="0" smtClean="0">
              <a:solidFill>
                <a:srgbClr val="C00000"/>
              </a:solidFill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sl-SI" sz="2000" b="1" dirty="0" err="1" smtClean="0">
                <a:solidFill>
                  <a:schemeClr val="accent2">
                    <a:lumMod val="75000"/>
                  </a:schemeClr>
                </a:solidFill>
              </a:rPr>
              <a:t>Portfolijo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 kandidata: </a:t>
            </a: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- nov obrazec prijava v postopek,</a:t>
            </a: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- novi obrazci za vrednotenje dokazil in zbirne mape,</a:t>
            </a: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	- </a:t>
            </a:r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n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ovi obrazci: zapisnik preverjanja +ocenjevalni obrazci </a:t>
            </a: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sl-SI" sz="2000" b="1" dirty="0" smtClean="0">
                <a:solidFill>
                  <a:schemeClr val="accent2">
                    <a:lumMod val="75000"/>
                  </a:schemeClr>
                </a:solidFill>
              </a:rPr>
              <a:t>                 glede na način preverjanja, ki ga določa katalog.</a:t>
            </a:r>
          </a:p>
          <a:p>
            <a:pPr lvl="0"/>
            <a:r>
              <a:rPr lang="sl-SI" sz="2000" b="1" dirty="0">
                <a:solidFill>
                  <a:schemeClr val="accent2">
                    <a:lumMod val="75000"/>
                  </a:schemeClr>
                </a:solidFill>
              </a:rPr>
              <a:t>	</a:t>
            </a:r>
            <a:r>
              <a:rPr lang="sl-SI" sz="2000" b="1" dirty="0" smtClean="0">
                <a:solidFill>
                  <a:srgbClr val="C00000"/>
                </a:solidFill>
              </a:rPr>
              <a:t>Navodila za izvajalce za pripravo zapisnika preverjanja in</a:t>
            </a:r>
          </a:p>
          <a:p>
            <a:pPr lvl="0"/>
            <a:r>
              <a:rPr lang="sl-SI" sz="2000" b="1" dirty="0">
                <a:solidFill>
                  <a:srgbClr val="C00000"/>
                </a:solidFill>
              </a:rPr>
              <a:t> </a:t>
            </a:r>
            <a:r>
              <a:rPr lang="sl-SI" sz="2000" b="1" dirty="0" smtClean="0">
                <a:solidFill>
                  <a:srgbClr val="C00000"/>
                </a:solidFill>
              </a:rPr>
              <a:t>               ocenjevalnih obrazcev bodo objavljena na </a:t>
            </a:r>
            <a:r>
              <a:rPr lang="sl-SI" sz="1400" b="1" dirty="0" err="1" smtClean="0">
                <a:solidFill>
                  <a:srgbClr val="C00000"/>
                </a:solidFill>
                <a:hlinkClick r:id="rId5"/>
              </a:rPr>
              <a:t>www.nrpslo.org</a:t>
            </a:r>
            <a:r>
              <a:rPr lang="sl-SI" sz="1400" b="1" dirty="0" smtClean="0">
                <a:solidFill>
                  <a:srgbClr val="C00000"/>
                </a:solidFill>
              </a:rPr>
              <a:t> .</a:t>
            </a:r>
          </a:p>
          <a:p>
            <a:pPr lvl="0"/>
            <a:r>
              <a:rPr lang="sl-SI" sz="2000" b="1" dirty="0" smtClean="0">
                <a:solidFill>
                  <a:srgbClr val="C00000"/>
                </a:solidFill>
              </a:rPr>
              <a:t>	</a:t>
            </a:r>
            <a:endParaRPr lang="sl-SI" sz="2000" b="1" dirty="0">
              <a:solidFill>
                <a:srgbClr val="333399"/>
              </a:solidFill>
            </a:endParaRPr>
          </a:p>
          <a:p>
            <a:pPr lvl="0"/>
            <a:endParaRPr lang="sl-SI" sz="1400" dirty="0">
              <a:solidFill>
                <a:srgbClr val="3333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94801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360040"/>
          </a:xfrm>
        </p:spPr>
        <p:txBody>
          <a:bodyPr/>
          <a:lstStyle/>
          <a:p>
            <a:pPr algn="l"/>
            <a:r>
              <a:rPr lang="sl-SI" sz="2800" dirty="0" smtClean="0">
                <a:solidFill>
                  <a:srgbClr val="C00000"/>
                </a:solidFill>
              </a:rPr>
              <a:t>2.2. ČLANI KOMISIJ - naloge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251520" y="836713"/>
            <a:ext cx="7344816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sz="2000" b="1" dirty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IZJAVA O SAMOIZLOČITVI</a:t>
            </a:r>
          </a:p>
          <a:p>
            <a:r>
              <a:rPr lang="sl-SI" sz="2000" b="1" dirty="0" smtClean="0">
                <a:solidFill>
                  <a:srgbClr val="333399"/>
                </a:solidFill>
              </a:rPr>
              <a:t>     </a:t>
            </a:r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VREDNOTENJE DOKAZIL IN ZBIRNE MAPE– </a:t>
            </a:r>
          </a:p>
          <a:p>
            <a:r>
              <a:rPr lang="sl-SI" sz="2000" b="1" dirty="0">
                <a:solidFill>
                  <a:srgbClr val="333399"/>
                </a:solidFill>
              </a:rPr>
              <a:t> </a:t>
            </a:r>
            <a:r>
              <a:rPr lang="sl-SI" sz="2000" b="1" dirty="0" smtClean="0">
                <a:solidFill>
                  <a:srgbClr val="333399"/>
                </a:solidFill>
              </a:rPr>
              <a:t>        </a:t>
            </a:r>
            <a:r>
              <a:rPr lang="sl-SI" sz="1400" b="1" dirty="0" smtClean="0">
                <a:solidFill>
                  <a:srgbClr val="C00000"/>
                </a:solidFill>
              </a:rPr>
              <a:t>sprememba obrazcev </a:t>
            </a:r>
            <a:r>
              <a:rPr lang="sl-SI" sz="1400" b="1" dirty="0" err="1" smtClean="0">
                <a:solidFill>
                  <a:srgbClr val="C00000"/>
                </a:solidFill>
                <a:hlinkClick r:id="rId3"/>
              </a:rPr>
              <a:t>www.nrpslo.org</a:t>
            </a:r>
            <a:endParaRPr lang="sl-SI" sz="1400" b="1" dirty="0">
              <a:solidFill>
                <a:srgbClr val="C00000"/>
              </a:solidFill>
            </a:endParaRPr>
          </a:p>
          <a:p>
            <a:r>
              <a:rPr lang="sl-SI" sz="1400" b="1" dirty="0">
                <a:solidFill>
                  <a:srgbClr val="C00000"/>
                </a:solidFill>
              </a:rPr>
              <a:t> </a:t>
            </a:r>
            <a:r>
              <a:rPr lang="sl-SI" sz="1400" b="1" dirty="0" smtClean="0">
                <a:solidFill>
                  <a:srgbClr val="C00000"/>
                </a:solidFill>
              </a:rPr>
              <a:t>            Navodila za izpolnjevanje predpisanih obrazcev za člane komisij!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PREVERJANJE – </a:t>
            </a:r>
            <a:r>
              <a:rPr lang="sl-SI" sz="1400" b="1" dirty="0" smtClean="0">
                <a:solidFill>
                  <a:srgbClr val="C00000"/>
                </a:solidFill>
              </a:rPr>
              <a:t>sprememba obrazcev ( vzorci so objavljeni na </a:t>
            </a:r>
            <a:r>
              <a:rPr lang="sl-SI" sz="1400" b="1" dirty="0" err="1" smtClean="0">
                <a:solidFill>
                  <a:srgbClr val="C00000"/>
                </a:solidFill>
                <a:hlinkClick r:id="rId4"/>
              </a:rPr>
              <a:t>www.ric.si</a:t>
            </a:r>
            <a:r>
              <a:rPr lang="sl-SI" sz="1400" b="1" dirty="0" smtClean="0">
                <a:solidFill>
                  <a:srgbClr val="C00000"/>
                </a:solidFill>
              </a:rPr>
              <a:t> , </a:t>
            </a:r>
          </a:p>
          <a:p>
            <a:r>
              <a:rPr lang="sl-SI" sz="1400" b="1" dirty="0">
                <a:solidFill>
                  <a:srgbClr val="C00000"/>
                </a:solidFill>
              </a:rPr>
              <a:t> </a:t>
            </a:r>
            <a:r>
              <a:rPr lang="sl-SI" sz="1400" b="1" dirty="0" smtClean="0">
                <a:solidFill>
                  <a:srgbClr val="C00000"/>
                </a:solidFill>
              </a:rPr>
              <a:t>           V 15 dneh po objavi pravilnika bodo objavljeni  na </a:t>
            </a:r>
            <a:r>
              <a:rPr lang="sl-SI" sz="1400" b="1" dirty="0" err="1" smtClean="0">
                <a:solidFill>
                  <a:srgbClr val="C00000"/>
                </a:solidFill>
                <a:hlinkClick r:id="rId3"/>
              </a:rPr>
              <a:t>www.nrpslo.org</a:t>
            </a:r>
            <a:r>
              <a:rPr lang="sl-SI" sz="1400" b="1" dirty="0" smtClean="0">
                <a:solidFill>
                  <a:srgbClr val="C00000"/>
                </a:solidFill>
              </a:rPr>
              <a:t> </a:t>
            </a:r>
          </a:p>
          <a:p>
            <a:r>
              <a:rPr lang="sl-SI" sz="1400" b="1" dirty="0">
                <a:solidFill>
                  <a:srgbClr val="C00000"/>
                </a:solidFill>
              </a:rPr>
              <a:t> </a:t>
            </a:r>
            <a:r>
              <a:rPr lang="sl-SI" sz="1400" b="1" dirty="0" smtClean="0">
                <a:solidFill>
                  <a:srgbClr val="C00000"/>
                </a:solidFill>
              </a:rPr>
              <a:t>           Navodila za izpolnjevanje obrazcev za člane komisij!</a:t>
            </a:r>
          </a:p>
          <a:p>
            <a:r>
              <a:rPr lang="sl-SI" sz="1400" b="1" dirty="0">
                <a:solidFill>
                  <a:srgbClr val="C00000"/>
                </a:solidFill>
              </a:rPr>
              <a:t> </a:t>
            </a:r>
            <a:r>
              <a:rPr lang="sl-SI" sz="1400" b="1" dirty="0" smtClean="0">
                <a:solidFill>
                  <a:srgbClr val="C00000"/>
                </a:solidFill>
              </a:rPr>
              <a:t>           Navodila za izpeljavo postopka preverjanja in potrjevanja!</a:t>
            </a:r>
          </a:p>
          <a:p>
            <a:r>
              <a:rPr lang="sl-SI" sz="2000" b="1" dirty="0">
                <a:solidFill>
                  <a:srgbClr val="333399"/>
                </a:solidFill>
              </a:rPr>
              <a:t>         </a:t>
            </a:r>
            <a:r>
              <a:rPr lang="sl-SI" sz="1400" b="1" dirty="0">
                <a:solidFill>
                  <a:srgbClr val="333399"/>
                </a:solidFill>
                <a:hlinkClick r:id="rId5"/>
              </a:rPr>
              <a:t>http://www.ric.si/kvalifikacije/clani_komisij/banka_nalog</a:t>
            </a:r>
            <a:r>
              <a:rPr lang="sl-SI" sz="1400" b="1" dirty="0" smtClean="0">
                <a:solidFill>
                  <a:srgbClr val="333399"/>
                </a:solidFill>
                <a:hlinkClick r:id="rId5"/>
              </a:rPr>
              <a:t>/</a:t>
            </a:r>
            <a:endParaRPr lang="sl-SI" sz="1400" b="1" dirty="0" smtClean="0">
              <a:solidFill>
                <a:srgbClr val="333399"/>
              </a:solidFill>
            </a:endParaRPr>
          </a:p>
          <a:p>
            <a:endParaRPr lang="sl-SI" sz="1400" b="1" dirty="0" smtClean="0">
              <a:solidFill>
                <a:srgbClr val="333399"/>
              </a:solidFill>
            </a:endParaRPr>
          </a:p>
          <a:p>
            <a:endParaRPr lang="sl-SI" sz="2000" b="1" dirty="0" smtClean="0">
              <a:solidFill>
                <a:srgbClr val="333399"/>
              </a:solidFill>
            </a:endParaRPr>
          </a:p>
          <a:p>
            <a:endParaRPr lang="sl-SI" sz="2000" b="1" dirty="0" smtClean="0">
              <a:solidFill>
                <a:srgbClr val="333399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sz="2000" b="1" dirty="0" smtClean="0">
                <a:solidFill>
                  <a:srgbClr val="333399"/>
                </a:solidFill>
              </a:rPr>
              <a:t>PREDSEDNIK KOMISIJE PODPIŠE CERTIFIKAT ALI KOMISIJA IZDA ODLOČBO</a:t>
            </a:r>
          </a:p>
          <a:p>
            <a:endParaRPr lang="sl-SI" sz="1400" b="1" dirty="0" smtClean="0">
              <a:solidFill>
                <a:srgbClr val="C0000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029" y="332656"/>
            <a:ext cx="2487613" cy="220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197986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/>
          <a:lstStyle/>
          <a:p>
            <a:r>
              <a:rPr lang="sl-SI" sz="2800" dirty="0" smtClean="0">
                <a:solidFill>
                  <a:srgbClr val="C00000"/>
                </a:solidFill>
              </a:rPr>
              <a:t>2.3. POSTOPEK POTRJEVANJA ZBIRNE MAPE </a:t>
            </a:r>
            <a:r>
              <a:rPr lang="sl-SI" dirty="0" smtClean="0"/>
              <a:t/>
            </a:r>
            <a:br>
              <a:rPr lang="sl-SI" dirty="0" smtClean="0"/>
            </a:br>
            <a:endParaRPr lang="sl-SI" dirty="0"/>
          </a:p>
        </p:txBody>
      </p:sp>
      <p:sp>
        <p:nvSpPr>
          <p:cNvPr id="4" name="Pravokotnik 3"/>
          <p:cNvSpPr/>
          <p:nvPr/>
        </p:nvSpPr>
        <p:spPr>
          <a:xfrm>
            <a:off x="827584" y="1052736"/>
            <a:ext cx="43916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altLang="sl-SI" sz="1200" b="1" dirty="0" smtClean="0">
              <a:solidFill>
                <a:srgbClr val="C00000"/>
              </a:solidFill>
            </a:endParaRPr>
          </a:p>
          <a:p>
            <a:r>
              <a:rPr lang="sl-SI" altLang="sl-SI" sz="1200" b="1" dirty="0" smtClean="0">
                <a:solidFill>
                  <a:srgbClr val="C00000"/>
                </a:solidFill>
              </a:rPr>
              <a:t>     </a:t>
            </a:r>
            <a:endParaRPr lang="sl-SI" altLang="sl-SI" sz="1200" dirty="0"/>
          </a:p>
        </p:txBody>
      </p:sp>
      <p:sp>
        <p:nvSpPr>
          <p:cNvPr id="16" name="Pravokotnik 15"/>
          <p:cNvSpPr/>
          <p:nvPr/>
        </p:nvSpPr>
        <p:spPr>
          <a:xfrm>
            <a:off x="971600" y="1700808"/>
            <a:ext cx="7560840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400" b="1" dirty="0" smtClean="0">
                <a:solidFill>
                  <a:schemeClr val="accent2"/>
                </a:solidFill>
              </a:rPr>
              <a:t>1. VREDNOTENJE VSAKEGA POSAMEZNEGA DOKAZILA V ZBIRNI MAPI PO PREDPISANIH KRITERIJIH</a:t>
            </a:r>
          </a:p>
          <a:p>
            <a:endParaRPr lang="sl-SI" altLang="sl-SI" sz="2400" b="1" dirty="0">
              <a:solidFill>
                <a:schemeClr val="accent2"/>
              </a:solidFill>
            </a:endParaRPr>
          </a:p>
          <a:p>
            <a:r>
              <a:rPr lang="sl-SI" altLang="sl-SI" sz="2400" b="1" dirty="0" smtClean="0">
                <a:solidFill>
                  <a:schemeClr val="accent2"/>
                </a:solidFill>
              </a:rPr>
              <a:t>2. VREDNOTENJE ZBIRNE MAPE KOT CELOTE</a:t>
            </a:r>
          </a:p>
          <a:p>
            <a:endParaRPr lang="sl-SI" altLang="sl-SI" sz="2400" b="1" dirty="0">
              <a:solidFill>
                <a:schemeClr val="accent2"/>
              </a:solidFill>
            </a:endParaRPr>
          </a:p>
          <a:p>
            <a:r>
              <a:rPr lang="sl-SI" altLang="sl-SI" sz="1400" dirty="0">
                <a:solidFill>
                  <a:schemeClr val="accent2"/>
                </a:solidFill>
                <a:hlinkClick r:id="rId3"/>
              </a:rPr>
              <a:t>http://</a:t>
            </a:r>
            <a:r>
              <a:rPr lang="sl-SI" altLang="sl-SI" sz="1400" dirty="0" smtClean="0">
                <a:solidFill>
                  <a:schemeClr val="accent2"/>
                </a:solidFill>
                <a:hlinkClick r:id="rId3"/>
              </a:rPr>
              <a:t>www.nrpslo.org/izvajalci/portfolijo_kandidata.aspx</a:t>
            </a:r>
            <a:endParaRPr lang="sl-SI" altLang="sl-SI" sz="1400" dirty="0" smtClean="0">
              <a:solidFill>
                <a:schemeClr val="accent2"/>
              </a:solidFill>
            </a:endParaRPr>
          </a:p>
          <a:p>
            <a:endParaRPr lang="sl-SI" altLang="sl-SI" sz="2400" dirty="0">
              <a:solidFill>
                <a:schemeClr val="accent2"/>
              </a:solidFill>
            </a:endParaRPr>
          </a:p>
          <a:p>
            <a:r>
              <a:rPr lang="sl-SI" altLang="sl-SI" sz="2400" dirty="0" smtClean="0">
                <a:solidFill>
                  <a:srgbClr val="C00000"/>
                </a:solidFill>
              </a:rPr>
              <a:t>Pomembno: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altLang="sl-SI" sz="2400" dirty="0" smtClean="0">
                <a:solidFill>
                  <a:srgbClr val="C00000"/>
                </a:solidFill>
              </a:rPr>
              <a:t>Novi obrazci!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l-SI" altLang="sl-SI" sz="2400" dirty="0" smtClean="0">
                <a:solidFill>
                  <a:srgbClr val="C00000"/>
                </a:solidFill>
              </a:rPr>
              <a:t>Prisotni vsi člani komisij pri potrjevanju zbirne mape! </a:t>
            </a:r>
            <a:endParaRPr lang="sl-SI" altLang="sl-SI" sz="24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2699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29600" cy="1143000"/>
          </a:xfrm>
        </p:spPr>
        <p:txBody>
          <a:bodyPr/>
          <a:lstStyle/>
          <a:p>
            <a:r>
              <a:rPr lang="sl-SI" sz="2800" dirty="0" smtClean="0">
                <a:solidFill>
                  <a:srgbClr val="C00000"/>
                </a:solidFill>
              </a:rPr>
              <a:t> 2.4. POSTOPEK PREVERJANJA NPK – deli postopka </a:t>
            </a:r>
            <a:r>
              <a:rPr lang="sl-SI" dirty="0" smtClean="0"/>
              <a:t/>
            </a:r>
            <a:br>
              <a:rPr lang="sl-SI" dirty="0" smtClean="0"/>
            </a:br>
            <a:endParaRPr lang="sl-SI" dirty="0"/>
          </a:p>
        </p:txBody>
      </p:sp>
      <p:sp>
        <p:nvSpPr>
          <p:cNvPr id="9" name="Zaobljeni pravokotnik 8"/>
          <p:cNvSpPr/>
          <p:nvPr/>
        </p:nvSpPr>
        <p:spPr>
          <a:xfrm>
            <a:off x="2915816" y="2122728"/>
            <a:ext cx="2231455" cy="91440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>
                <a:solidFill>
                  <a:srgbClr val="00529B"/>
                </a:solidFill>
              </a:rPr>
              <a:t>NAVODILA KANDIDATU ZA IZVEDBO </a:t>
            </a:r>
            <a:r>
              <a:rPr lang="sl-SI" sz="1400" b="1" dirty="0" smtClean="0">
                <a:solidFill>
                  <a:srgbClr val="00529B"/>
                </a:solidFill>
              </a:rPr>
              <a:t>PREVERJANJA</a:t>
            </a:r>
            <a:endParaRPr lang="sl-SI" sz="1400" b="1" dirty="0">
              <a:solidFill>
                <a:srgbClr val="00529B"/>
              </a:solidFill>
            </a:endParaRPr>
          </a:p>
        </p:txBody>
      </p:sp>
      <p:sp>
        <p:nvSpPr>
          <p:cNvPr id="10" name="Zaobljeni pravokotnik 9"/>
          <p:cNvSpPr/>
          <p:nvPr/>
        </p:nvSpPr>
        <p:spPr>
          <a:xfrm>
            <a:off x="2918943" y="3140968"/>
            <a:ext cx="2303463" cy="1360252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 smtClean="0">
                <a:solidFill>
                  <a:srgbClr val="00529B"/>
                </a:solidFill>
              </a:rPr>
              <a:t>IZVEDBA PREVERJANJA: </a:t>
            </a:r>
          </a:p>
          <a:p>
            <a:pPr algn="ctr">
              <a:defRPr/>
            </a:pPr>
            <a:r>
              <a:rPr lang="sl-SI" sz="1400" b="1" dirty="0" smtClean="0">
                <a:solidFill>
                  <a:srgbClr val="00529B"/>
                </a:solidFill>
              </a:rPr>
              <a:t>PISNO, STORITEV, NALOGA/IZDELEK, ZAGOVOR.</a:t>
            </a:r>
            <a:endParaRPr lang="sl-SI" sz="1400" b="1" dirty="0">
              <a:solidFill>
                <a:srgbClr val="00529B"/>
              </a:solidFill>
            </a:endParaRPr>
          </a:p>
        </p:txBody>
      </p:sp>
      <p:sp>
        <p:nvSpPr>
          <p:cNvPr id="13" name="Zaobljeni pravokotnik 12"/>
          <p:cNvSpPr/>
          <p:nvPr/>
        </p:nvSpPr>
        <p:spPr>
          <a:xfrm>
            <a:off x="5900999" y="3328296"/>
            <a:ext cx="2095281" cy="793937"/>
          </a:xfrm>
          <a:prstGeom prst="roundRect">
            <a:avLst>
              <a:gd name="adj" fmla="val 0"/>
            </a:avLst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>
                <a:solidFill>
                  <a:srgbClr val="C00000"/>
                </a:solidFill>
              </a:rPr>
              <a:t>ZAPISNIK PREVERJANJA </a:t>
            </a:r>
            <a:r>
              <a:rPr lang="sl-SI" sz="1400" b="1" dirty="0">
                <a:solidFill>
                  <a:srgbClr val="00529B"/>
                </a:solidFill>
              </a:rPr>
              <a:t>ODLOČITEV</a:t>
            </a:r>
          </a:p>
        </p:txBody>
      </p:sp>
      <p:sp>
        <p:nvSpPr>
          <p:cNvPr id="14" name="Zaobljeni pravokotnik 13"/>
          <p:cNvSpPr/>
          <p:nvPr/>
        </p:nvSpPr>
        <p:spPr>
          <a:xfrm>
            <a:off x="5868144" y="2122728"/>
            <a:ext cx="2088009" cy="81915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>
                <a:solidFill>
                  <a:srgbClr val="00529B"/>
                </a:solidFill>
              </a:rPr>
              <a:t>VREDNOTENJE IZKAZANEGA ZNANJA IN SPRETNOSTI</a:t>
            </a:r>
          </a:p>
        </p:txBody>
      </p:sp>
      <p:sp>
        <p:nvSpPr>
          <p:cNvPr id="15" name="Zaobljeni pravokotnik 14"/>
          <p:cNvSpPr/>
          <p:nvPr/>
        </p:nvSpPr>
        <p:spPr>
          <a:xfrm>
            <a:off x="5942279" y="4399112"/>
            <a:ext cx="2095281" cy="860563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sl-SI" sz="1400" b="1" dirty="0">
                <a:solidFill>
                  <a:srgbClr val="0070C0"/>
                </a:solidFill>
              </a:rPr>
              <a:t>POVRATNA INFORMACIJA </a:t>
            </a:r>
            <a:r>
              <a:rPr lang="sl-SI" sz="1400" b="1" dirty="0">
                <a:solidFill>
                  <a:srgbClr val="00529B"/>
                </a:solidFill>
              </a:rPr>
              <a:t>KANDIDATU</a:t>
            </a:r>
          </a:p>
        </p:txBody>
      </p:sp>
      <p:sp>
        <p:nvSpPr>
          <p:cNvPr id="4" name="Pravokotnik 3"/>
          <p:cNvSpPr/>
          <p:nvPr/>
        </p:nvSpPr>
        <p:spPr>
          <a:xfrm>
            <a:off x="2843808" y="1772816"/>
            <a:ext cx="2375471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1200" b="1" dirty="0" smtClean="0">
                <a:solidFill>
                  <a:srgbClr val="C00000"/>
                </a:solidFill>
              </a:rPr>
              <a:t>IZVEDBA PREVERJANJA</a:t>
            </a:r>
            <a:endParaRPr lang="sl-SI" altLang="sl-SI" sz="1200" dirty="0">
              <a:solidFill>
                <a:srgbClr val="C00000"/>
              </a:solidFill>
            </a:endParaRPr>
          </a:p>
        </p:txBody>
      </p:sp>
      <p:sp>
        <p:nvSpPr>
          <p:cNvPr id="16" name="Pravokotnik 15"/>
          <p:cNvSpPr/>
          <p:nvPr/>
        </p:nvSpPr>
        <p:spPr>
          <a:xfrm>
            <a:off x="5724128" y="1700808"/>
            <a:ext cx="280831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1200" b="1" dirty="0" smtClean="0">
                <a:solidFill>
                  <a:srgbClr val="C00000"/>
                </a:solidFill>
              </a:rPr>
              <a:t>OVREDNOTENJE  PREVERJANJA</a:t>
            </a:r>
            <a:endParaRPr lang="sl-SI" altLang="sl-SI" sz="1200" dirty="0"/>
          </a:p>
        </p:txBody>
      </p:sp>
      <p:sp>
        <p:nvSpPr>
          <p:cNvPr id="17" name="Pravokotnik 16"/>
          <p:cNvSpPr/>
          <p:nvPr/>
        </p:nvSpPr>
        <p:spPr>
          <a:xfrm>
            <a:off x="5219279" y="836713"/>
            <a:ext cx="3817217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1400" dirty="0" smtClean="0">
                <a:hlinkClick r:id="rId3"/>
              </a:rPr>
              <a:t>http://www.ric.si/kvalifikacije/clani_komisij/banka_nalog/</a:t>
            </a:r>
            <a:endParaRPr lang="sl-SI" sz="1400" dirty="0" smtClean="0"/>
          </a:p>
          <a:p>
            <a:r>
              <a:rPr lang="sl-SI" sz="1400" dirty="0" smtClean="0">
                <a:solidFill>
                  <a:srgbClr val="C00000"/>
                </a:solidFill>
              </a:rPr>
              <a:t>Novi obrazci!!!</a:t>
            </a:r>
          </a:p>
          <a:p>
            <a:r>
              <a:rPr lang="sl-SI" sz="1400" dirty="0" smtClean="0">
                <a:solidFill>
                  <a:srgbClr val="C00000"/>
                </a:solidFill>
              </a:rPr>
              <a:t>Navodila za izvedbo postopka!</a:t>
            </a:r>
            <a:endParaRPr lang="sl-SI" sz="1400" dirty="0">
              <a:solidFill>
                <a:srgbClr val="C00000"/>
              </a:solidFill>
            </a:endParaRPr>
          </a:p>
        </p:txBody>
      </p:sp>
      <p:sp>
        <p:nvSpPr>
          <p:cNvPr id="6" name="Pravokotnik 5"/>
          <p:cNvSpPr/>
          <p:nvPr/>
        </p:nvSpPr>
        <p:spPr>
          <a:xfrm>
            <a:off x="239723" y="836714"/>
            <a:ext cx="23880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1200" b="1" dirty="0">
                <a:solidFill>
                  <a:srgbClr val="C00000"/>
                </a:solidFill>
              </a:rPr>
              <a:t>PRIPRAVA  PREVERJANJA- ČLANI SE DOGOVORIJO, KAKO BODO IZVEDLI PREVERJANJE PO PREGLEDU ZBIRNE MAPE IN SE USKLADIJO (TERMIN) Z IZVAJALCEM</a:t>
            </a:r>
          </a:p>
        </p:txBody>
      </p:sp>
      <p:sp>
        <p:nvSpPr>
          <p:cNvPr id="8" name="Zaobljeni pravokotnik 7"/>
          <p:cNvSpPr/>
          <p:nvPr/>
        </p:nvSpPr>
        <p:spPr>
          <a:xfrm>
            <a:off x="239722" y="4905163"/>
            <a:ext cx="2255837" cy="1224137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200" b="1" dirty="0" smtClean="0">
                <a:solidFill>
                  <a:srgbClr val="0070C0"/>
                </a:solidFill>
              </a:rPr>
              <a:t>PREGLEDAJO IN DOPOLNIJO ZAPISNIK PREVERJANJA IN OCENJEVALNE OBRAZCE ( V SKLADU Z NAVODILI)</a:t>
            </a:r>
            <a:endParaRPr lang="sl-SI" sz="1200" b="1" dirty="0">
              <a:solidFill>
                <a:srgbClr val="0070C0"/>
              </a:solidFill>
            </a:endParaRPr>
          </a:p>
        </p:txBody>
      </p:sp>
      <p:sp>
        <p:nvSpPr>
          <p:cNvPr id="19" name="Zaobljeni pravokotnik 18"/>
          <p:cNvSpPr/>
          <p:nvPr/>
        </p:nvSpPr>
        <p:spPr>
          <a:xfrm>
            <a:off x="323528" y="2132856"/>
            <a:ext cx="2016224" cy="125092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200" b="1" dirty="0" smtClean="0">
                <a:solidFill>
                  <a:srgbClr val="0070C0"/>
                </a:solidFill>
              </a:rPr>
              <a:t>DOLOČIJO NALOGO ZA PREVERJANJE GLEDE NA POTRJENA KLJUČNA ZNANJA IN SPRETNOSTI</a:t>
            </a:r>
            <a:endParaRPr lang="sl-SI" sz="1200" b="1" dirty="0">
              <a:solidFill>
                <a:srgbClr val="0070C0"/>
              </a:solidFill>
            </a:endParaRPr>
          </a:p>
        </p:txBody>
      </p:sp>
      <p:sp>
        <p:nvSpPr>
          <p:cNvPr id="20" name="Zaobljeni pravokotnik 19"/>
          <p:cNvSpPr/>
          <p:nvPr/>
        </p:nvSpPr>
        <p:spPr>
          <a:xfrm>
            <a:off x="349180" y="3534354"/>
            <a:ext cx="1990572" cy="1175759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200" b="1" dirty="0" smtClean="0">
                <a:solidFill>
                  <a:srgbClr val="0070C0"/>
                </a:solidFill>
              </a:rPr>
              <a:t>Z IZVAJALCEM SE USKLADIJO ZA RAZPORED KANDIDATOV (DOLOČIJO URO PREVERAJANJA ZA POSAMEZNEGA KANDIDATA)</a:t>
            </a:r>
            <a:endParaRPr lang="sl-SI" sz="1200" b="1" dirty="0">
              <a:solidFill>
                <a:srgbClr val="0070C0"/>
              </a:solidFill>
            </a:endParaRPr>
          </a:p>
        </p:txBody>
      </p:sp>
      <p:sp>
        <p:nvSpPr>
          <p:cNvPr id="21" name="Zaobljeni pravokotnik 20"/>
          <p:cNvSpPr/>
          <p:nvPr/>
        </p:nvSpPr>
        <p:spPr>
          <a:xfrm>
            <a:off x="2942919" y="4677597"/>
            <a:ext cx="2255509" cy="1127667"/>
          </a:xfrm>
          <a:prstGeom prst="roundRect">
            <a:avLst/>
          </a:prstGeom>
          <a:solidFill>
            <a:schemeClr val="accent3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sz="1400" b="1" dirty="0" smtClean="0">
                <a:solidFill>
                  <a:srgbClr val="0070C0"/>
                </a:solidFill>
              </a:rPr>
              <a:t>SPREMLJANJE PREVERJANJA IN </a:t>
            </a:r>
            <a:r>
              <a:rPr lang="sl-SI" sz="1400" b="1" dirty="0" smtClean="0">
                <a:solidFill>
                  <a:srgbClr val="C00000"/>
                </a:solidFill>
              </a:rPr>
              <a:t>IZPOLNJEVANJE OBRAZCEV SPREMLJANJA</a:t>
            </a:r>
            <a:endParaRPr lang="sl-SI" sz="14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735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39552" y="476672"/>
            <a:ext cx="8147248" cy="867872"/>
          </a:xfrm>
        </p:spPr>
        <p:txBody>
          <a:bodyPr/>
          <a:lstStyle/>
          <a:p>
            <a:pPr algn="l"/>
            <a:r>
              <a:rPr lang="sl-SI" sz="2800" dirty="0">
                <a:solidFill>
                  <a:srgbClr val="C00000"/>
                </a:solidFill>
              </a:rPr>
              <a:t>3</a:t>
            </a:r>
            <a:r>
              <a:rPr lang="sl-SI" sz="2800" dirty="0" smtClean="0">
                <a:solidFill>
                  <a:srgbClr val="C00000"/>
                </a:solidFill>
              </a:rPr>
              <a:t>.  SPREMLJANJE  POSTOPKOV PREVERJANJA IN POTRJEVANJA </a:t>
            </a:r>
            <a:endParaRPr lang="sl-SI" sz="2800" dirty="0">
              <a:solidFill>
                <a:srgbClr val="C00000"/>
              </a:solidFill>
            </a:endParaRPr>
          </a:p>
        </p:txBody>
      </p:sp>
      <p:sp>
        <p:nvSpPr>
          <p:cNvPr id="4" name="Pravokotnik 3"/>
          <p:cNvSpPr/>
          <p:nvPr/>
        </p:nvSpPr>
        <p:spPr>
          <a:xfrm>
            <a:off x="251520" y="836713"/>
            <a:ext cx="58326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sl-SI" sz="2000" b="1" dirty="0" smtClean="0">
              <a:solidFill>
                <a:srgbClr val="333399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sl-SI" sz="2000" b="1" dirty="0">
              <a:solidFill>
                <a:srgbClr val="333399"/>
              </a:solidFill>
            </a:endParaRPr>
          </a:p>
          <a:p>
            <a:endParaRPr lang="sl-SI" sz="2000" b="1" dirty="0">
              <a:solidFill>
                <a:srgbClr val="333399"/>
              </a:solidFill>
            </a:endParaRPr>
          </a:p>
        </p:txBody>
      </p:sp>
      <p:sp>
        <p:nvSpPr>
          <p:cNvPr id="3" name="Pravokotnik 2"/>
          <p:cNvSpPr/>
          <p:nvPr/>
        </p:nvSpPr>
        <p:spPr>
          <a:xfrm>
            <a:off x="5940152" y="3429000"/>
            <a:ext cx="3024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sl-SI" b="1" dirty="0" smtClean="0">
              <a:solidFill>
                <a:srgbClr val="333399"/>
              </a:solidFill>
            </a:endParaRPr>
          </a:p>
          <a:p>
            <a:endParaRPr lang="sl-SI" b="1" dirty="0">
              <a:solidFill>
                <a:srgbClr val="333399"/>
              </a:solidFill>
            </a:endParaRPr>
          </a:p>
          <a:p>
            <a:endParaRPr lang="sl-SI" b="1" dirty="0" smtClean="0">
              <a:solidFill>
                <a:srgbClr val="333399"/>
              </a:solidFill>
            </a:endParaRPr>
          </a:p>
          <a:p>
            <a:endParaRPr lang="sl-SI" dirty="0">
              <a:solidFill>
                <a:srgbClr val="000000"/>
              </a:solidFill>
            </a:endParaRPr>
          </a:p>
        </p:txBody>
      </p:sp>
      <p:sp>
        <p:nvSpPr>
          <p:cNvPr id="6" name="Ograda vsebine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sl-SI" dirty="0" smtClean="0"/>
              <a:t>Večina postopkov poteka dobro, v skladu s predpisano zakonsko podlago.</a:t>
            </a:r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r>
              <a:rPr lang="sl-SI" dirty="0" smtClean="0"/>
              <a:t>V manjših primerih smo ugotovili nepravilnosti, na katere smo posebej opozorili in so bile znotraj postopka preverjanja in potrjevanja </a:t>
            </a:r>
            <a:r>
              <a:rPr lang="sl-SI" smtClean="0"/>
              <a:t>NPK odpravljene.</a:t>
            </a:r>
            <a:endParaRPr lang="sl-SI" dirty="0" smtClean="0"/>
          </a:p>
          <a:p>
            <a:pPr marL="0" indent="0">
              <a:buNone/>
            </a:pPr>
            <a:endParaRPr lang="sl-SI" dirty="0" smtClean="0"/>
          </a:p>
          <a:p>
            <a:r>
              <a:rPr lang="sl-SI" dirty="0" smtClean="0"/>
              <a:t>V 2015 smo se udeležili </a:t>
            </a:r>
            <a:r>
              <a:rPr lang="sl-SI" dirty="0" smtClean="0">
                <a:solidFill>
                  <a:srgbClr val="C00000"/>
                </a:solidFill>
              </a:rPr>
              <a:t>43 </a:t>
            </a:r>
            <a:r>
              <a:rPr lang="sl-SI" dirty="0" smtClean="0"/>
              <a:t>preverjanj in potrjevanj.</a:t>
            </a:r>
          </a:p>
          <a:p>
            <a:pPr marL="0" indent="0">
              <a:buNone/>
            </a:pPr>
            <a:endParaRPr lang="sl-SI" dirty="0"/>
          </a:p>
          <a:p>
            <a:pPr marL="0" indent="0">
              <a:buNone/>
            </a:pPr>
            <a:endParaRPr lang="sl-SI" dirty="0"/>
          </a:p>
        </p:txBody>
      </p:sp>
    </p:spTree>
    <p:extLst>
      <p:ext uri="{BB962C8B-B14F-4D97-AF65-F5344CB8AC3E}">
        <p14:creationId xmlns:p14="http://schemas.microsoft.com/office/powerpoint/2010/main" val="10044739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827584" y="1844824"/>
            <a:ext cx="5958408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altLang="sl-SI" sz="2800" b="1" dirty="0" smtClean="0">
                <a:solidFill>
                  <a:srgbClr val="00529B"/>
                </a:solidFill>
              </a:rPr>
              <a:t>                 Hvala </a:t>
            </a:r>
            <a:r>
              <a:rPr lang="sl-SI" altLang="sl-SI" sz="2800" b="1" dirty="0">
                <a:solidFill>
                  <a:srgbClr val="00529B"/>
                </a:solidFill>
              </a:rPr>
              <a:t>za vašo pozornost!</a:t>
            </a:r>
          </a:p>
          <a:p>
            <a:endParaRPr lang="sl-SI" altLang="sl-SI" sz="2800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endParaRPr lang="sl-SI" altLang="sl-SI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mag. Jelka Kozjak Jezernik,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Višja svetovalka področja II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Državni izpitni center</a:t>
            </a:r>
          </a:p>
          <a:p>
            <a:r>
              <a:rPr lang="sl-SI" altLang="sl-SI" sz="1600" b="1" dirty="0" smtClean="0">
                <a:solidFill>
                  <a:srgbClr val="00529B"/>
                </a:solidFill>
              </a:rPr>
              <a:t>Kajuhova 32 U</a:t>
            </a:r>
            <a:endParaRPr lang="sl-SI" altLang="sl-SI" sz="1600" b="1" dirty="0">
              <a:solidFill>
                <a:srgbClr val="00529B"/>
              </a:solidFill>
            </a:endParaRPr>
          </a:p>
          <a:p>
            <a:r>
              <a:rPr lang="sl-SI" altLang="sl-SI" sz="1600" b="1" dirty="0">
                <a:solidFill>
                  <a:srgbClr val="00529B"/>
                </a:solidFill>
              </a:rPr>
              <a:t>1000 Ljubljana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Tel.: 01/548 46 36</a:t>
            </a:r>
          </a:p>
          <a:p>
            <a:r>
              <a:rPr lang="sl-SI" altLang="sl-SI" sz="1600" b="1" dirty="0">
                <a:solidFill>
                  <a:srgbClr val="00529B"/>
                </a:solidFill>
              </a:rPr>
              <a:t>E-pošta: </a:t>
            </a:r>
            <a:r>
              <a:rPr lang="sl-SI" altLang="sl-SI" sz="1600" b="1" dirty="0" err="1" smtClean="0">
                <a:solidFill>
                  <a:srgbClr val="00529B"/>
                </a:solidFill>
                <a:hlinkClick r:id="rId3"/>
              </a:rPr>
              <a:t>jelka.kozjak</a:t>
            </a:r>
            <a:r>
              <a:rPr lang="sl-SI" altLang="sl-SI" sz="1600" b="1" dirty="0" smtClean="0">
                <a:solidFill>
                  <a:srgbClr val="00529B"/>
                </a:solidFill>
                <a:hlinkClick r:id="rId3"/>
              </a:rPr>
              <a:t>-</a:t>
            </a:r>
            <a:r>
              <a:rPr lang="sl-SI" altLang="sl-SI" sz="1600" b="1" dirty="0" err="1" smtClean="0">
                <a:solidFill>
                  <a:srgbClr val="00529B"/>
                </a:solidFill>
                <a:hlinkClick r:id="rId3"/>
              </a:rPr>
              <a:t>jezernik@ric.si</a:t>
            </a:r>
            <a:endParaRPr lang="sl-SI" altLang="sl-SI" sz="1600" b="1" dirty="0" smtClean="0">
              <a:solidFill>
                <a:srgbClr val="00529B"/>
              </a:solidFill>
            </a:endParaRPr>
          </a:p>
          <a:p>
            <a:endParaRPr lang="sl-SI" altLang="sl-SI" sz="1600" b="1" dirty="0">
              <a:solidFill>
                <a:srgbClr val="00529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6469247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_RIC _SLO2">
  <a:themeElements>
    <a:clrScheme name="powerp_RIC _SLO2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owerp_RIC _SLO2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owerp_RIC _SLO2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_RIC _SLO2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owerp_RIC _SLO2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ova tema">
  <a:themeElements>
    <a:clrScheme name="Pisar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isar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isar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powerp_RIC _SLO2</Template>
  <TotalTime>1451</TotalTime>
  <Words>893</Words>
  <Application>Microsoft Office PowerPoint</Application>
  <PresentationFormat>Diaprojekcija na zaslonu (4:3)</PresentationFormat>
  <Paragraphs>240</Paragraphs>
  <Slides>27</Slides>
  <Notes>27</Notes>
  <HiddenSlides>0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Vdelani OLE strežniki</vt:lpstr>
      </vt:variant>
      <vt:variant>
        <vt:i4>1</vt:i4>
      </vt:variant>
      <vt:variant>
        <vt:lpstr>Naslovi diapozitivov</vt:lpstr>
      </vt:variant>
      <vt:variant>
        <vt:i4>27</vt:i4>
      </vt:variant>
    </vt:vector>
  </HeadingPairs>
  <TitlesOfParts>
    <vt:vector size="29" baseType="lpstr">
      <vt:lpstr>powerp_RIC _SLO2</vt:lpstr>
      <vt:lpstr>CorelDRAW</vt:lpstr>
      <vt:lpstr>  PREVERJANJE IN POTRJEVANJE NACIONALNIH POKLICNIH KVALIFIKACIJ   </vt:lpstr>
      <vt:lpstr>1. STATISTIČNI PODATKI  1.1. ŠTEVILO IZDANIH CERTIFIKATOV OD 2000 - 2015</vt:lpstr>
      <vt:lpstr>1.2. POSTOPKI PREVERJANJA IN POTRJEVANJA NPK  od 1.1.2015  do 28.9.2015</vt:lpstr>
      <vt:lpstr>1.2.1. ŠTEVILO IZVAJALCEV VPISANIH V REGISTER</vt:lpstr>
      <vt:lpstr>PowerPointova predstavitev</vt:lpstr>
      <vt:lpstr>PowerPointova predstavitev</vt:lpstr>
      <vt:lpstr> 1.2.2. ŠTEVILO IMETNIKOV LICENC</vt:lpstr>
      <vt:lpstr>PowerPointova predstavitev</vt:lpstr>
      <vt:lpstr>PowerPointova predstavitev</vt:lpstr>
      <vt:lpstr>PowerPointova predstavitev</vt:lpstr>
      <vt:lpstr>PowerPointova predstavitev</vt:lpstr>
      <vt:lpstr> </vt:lpstr>
      <vt:lpstr>PowerPointova predstavitev</vt:lpstr>
      <vt:lpstr>PowerPointova predstavitev</vt:lpstr>
      <vt:lpstr> </vt:lpstr>
      <vt:lpstr> </vt:lpstr>
      <vt:lpstr> </vt:lpstr>
      <vt:lpstr>1.2.3. ŠTEVILO IZVEDENIH PREVERJANJ IN POTRJEVANJ            NPK (imenovanih komisij)</vt:lpstr>
      <vt:lpstr>PowerPointova predstavitev</vt:lpstr>
      <vt:lpstr>PowerPointova predstavitev</vt:lpstr>
      <vt:lpstr>2.1. IZVAJALCI POSTOPKOV - spremembe </vt:lpstr>
      <vt:lpstr>2.1. IZVAJALCI – priprava dokumentacije</vt:lpstr>
      <vt:lpstr>2.2. ČLANI KOMISIJ - naloge</vt:lpstr>
      <vt:lpstr>2.3. POSTOPEK POTRJEVANJA ZBIRNE MAPE  </vt:lpstr>
      <vt:lpstr> 2.4. POSTOPEK PREVERJANJA NPK – deli postopka  </vt:lpstr>
      <vt:lpstr>3.  SPREMLJANJE  POSTOPKOV PREVERJANJA IN POTRJEVANJA </vt:lpstr>
      <vt:lpstr>PowerPointova predstavitev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USPOSABLJANJE ČLANOV KOMISIJ  PREVERJANJE IN POTRJEVANJE NPK</dc:title>
  <dc:creator>Jelka Kozjak Jezernik</dc:creator>
  <cp:lastModifiedBy>Jelka Kozjak Jezernik</cp:lastModifiedBy>
  <cp:revision>102</cp:revision>
  <cp:lastPrinted>2015-09-28T08:34:43Z</cp:lastPrinted>
  <dcterms:created xsi:type="dcterms:W3CDTF">2015-03-05T09:39:50Z</dcterms:created>
  <dcterms:modified xsi:type="dcterms:W3CDTF">2015-10-19T07:31:31Z</dcterms:modified>
</cp:coreProperties>
</file>