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96" r:id="rId3"/>
    <p:sldId id="327" r:id="rId4"/>
    <p:sldId id="304" r:id="rId5"/>
    <p:sldId id="331" r:id="rId6"/>
    <p:sldId id="326" r:id="rId7"/>
    <p:sldId id="324" r:id="rId8"/>
    <p:sldId id="330" r:id="rId9"/>
    <p:sldId id="332" r:id="rId10"/>
    <p:sldId id="325" r:id="rId11"/>
    <p:sldId id="328" r:id="rId12"/>
    <p:sldId id="278" r:id="rId13"/>
  </p:sldIdLst>
  <p:sldSz cx="9144000" cy="6858000" type="screen4x3"/>
  <p:notesSz cx="6769100" cy="9906000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99"/>
    <a:srgbClr val="2626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log 2 – poudarek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sz="quarter" idx="1"/>
          </p:nvPr>
        </p:nvSpPr>
        <p:spPr>
          <a:xfrm>
            <a:off x="3834257" y="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fld id="{555B475B-90E7-44F6-9F33-AC34FBD299CD}" type="datetimeFigureOut">
              <a:rPr lang="sl-SI" smtClean="0"/>
              <a:t>6.10.2015</a:t>
            </a:fld>
            <a:endParaRPr lang="sl-SI"/>
          </a:p>
        </p:txBody>
      </p:sp>
      <p:sp>
        <p:nvSpPr>
          <p:cNvPr id="4" name="Ograda noge 3"/>
          <p:cNvSpPr>
            <a:spLocks noGrp="1"/>
          </p:cNvSpPr>
          <p:nvPr>
            <p:ph type="ftr" sz="quarter" idx="2"/>
          </p:nvPr>
        </p:nvSpPr>
        <p:spPr>
          <a:xfrm>
            <a:off x="0" y="940898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5" name="Ograda številke diapozitiva 4"/>
          <p:cNvSpPr>
            <a:spLocks noGrp="1"/>
          </p:cNvSpPr>
          <p:nvPr>
            <p:ph type="sldNum" sz="quarter" idx="3"/>
          </p:nvPr>
        </p:nvSpPr>
        <p:spPr>
          <a:xfrm>
            <a:off x="3834257" y="940898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fld id="{84BD61E3-A708-49E9-8616-E62301B526E8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997781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idx="1"/>
          </p:nvPr>
        </p:nvSpPr>
        <p:spPr>
          <a:xfrm>
            <a:off x="3834109" y="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/>
          <a:lstStyle>
            <a:lvl1pPr algn="r">
              <a:defRPr sz="1200"/>
            </a:lvl1pPr>
          </a:lstStyle>
          <a:p>
            <a:fld id="{03BF2900-C294-4CBF-ABE5-060180E37F14}" type="datetimeFigureOut">
              <a:rPr lang="sl-SI" smtClean="0"/>
              <a:t>6.10.2015</a:t>
            </a:fld>
            <a:endParaRPr lang="sl-SI"/>
          </a:p>
        </p:txBody>
      </p:sp>
      <p:sp>
        <p:nvSpPr>
          <p:cNvPr id="4" name="Ograda stranske slike 3"/>
          <p:cNvSpPr>
            <a:spLocks noGrp="1" noRot="1" noChangeAspect="1"/>
          </p:cNvSpPr>
          <p:nvPr>
            <p:ph type="sldImg" idx="2"/>
          </p:nvPr>
        </p:nvSpPr>
        <p:spPr>
          <a:xfrm>
            <a:off x="9080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956" tIns="43978" rIns="87956" bIns="43978" rtlCol="0" anchor="ctr"/>
          <a:lstStyle/>
          <a:p>
            <a:endParaRPr lang="sl-SI"/>
          </a:p>
        </p:txBody>
      </p:sp>
      <p:sp>
        <p:nvSpPr>
          <p:cNvPr id="5" name="Ograda opomb 4"/>
          <p:cNvSpPr>
            <a:spLocks noGrp="1"/>
          </p:cNvSpPr>
          <p:nvPr>
            <p:ph type="body" sz="quarter" idx="3"/>
          </p:nvPr>
        </p:nvSpPr>
        <p:spPr>
          <a:xfrm>
            <a:off x="676608" y="4704850"/>
            <a:ext cx="5415885" cy="4457470"/>
          </a:xfrm>
          <a:prstGeom prst="rect">
            <a:avLst/>
          </a:prstGeom>
        </p:spPr>
        <p:txBody>
          <a:bodyPr vert="horz" lIns="87956" tIns="43978" rIns="87956" bIns="43978" rtlCol="0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4"/>
          </p:nvPr>
        </p:nvSpPr>
        <p:spPr>
          <a:xfrm>
            <a:off x="1" y="940970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5"/>
          </p:nvPr>
        </p:nvSpPr>
        <p:spPr>
          <a:xfrm>
            <a:off x="3834109" y="940970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 anchor="b"/>
          <a:lstStyle>
            <a:lvl1pPr algn="r">
              <a:defRPr sz="1200"/>
            </a:lvl1pPr>
          </a:lstStyle>
          <a:p>
            <a:fld id="{0F11DA52-4BD2-408E-95EB-D3200996D02C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856490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9462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630356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4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12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08295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Predloga1slo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81388" cy="681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3" y="1814513"/>
            <a:ext cx="5757862" cy="1470025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sl-SI" altLang="sl-SI" noProof="0" smtClean="0"/>
              <a:t>Uredite slog naslova matrice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08400" y="3500438"/>
            <a:ext cx="4064000" cy="1752600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pPr lvl="0"/>
            <a:r>
              <a:rPr lang="sl-SI" altLang="sl-SI" noProof="0" smtClean="0"/>
              <a:t>Uredite slog podnaslova matrice</a:t>
            </a:r>
          </a:p>
        </p:txBody>
      </p:sp>
      <p:pic>
        <p:nvPicPr>
          <p:cNvPr id="3079" name="Picture 7" descr="LOGORIC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15888"/>
            <a:ext cx="2300287" cy="148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8316913" y="6237288"/>
          <a:ext cx="500062" cy="271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CorelDRAW" r:id="rId5" imgW="500634" imgH="272034" progId="CorelDRAW.Graphic.11">
                  <p:embed/>
                </p:oleObj>
              </mc:Choice>
              <mc:Fallback>
                <p:oleObj name="CorelDRAW" r:id="rId5" imgW="500634" imgH="272034" progId="CorelDRAW.Graphic.11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6913" y="6237288"/>
                        <a:ext cx="500062" cy="271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40411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153437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30241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23844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81935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6253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207323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 smtClean="0"/>
              <a:t>Kliknite ikono, če želite dodati sliko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76363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605457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81870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 smtClean="0"/>
              <a:t>KLIKNITE, ČE ŽELITE UREDITI SLOG NASLOVA MATRICE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 smtClean="0"/>
              <a:t>Kliknite, če želite urediti sloge besedila matrice</a:t>
            </a:r>
          </a:p>
          <a:p>
            <a:pPr lvl="1"/>
            <a:r>
              <a:rPr lang="sl-SI" altLang="sl-SI" smtClean="0"/>
              <a:t>Druga raven</a:t>
            </a:r>
          </a:p>
          <a:p>
            <a:pPr lvl="2"/>
            <a:r>
              <a:rPr lang="sl-SI" altLang="sl-SI" smtClean="0"/>
              <a:t>Tretja raven</a:t>
            </a:r>
          </a:p>
          <a:p>
            <a:pPr lvl="3"/>
            <a:r>
              <a:rPr lang="sl-SI" altLang="sl-SI" smtClean="0"/>
              <a:t>Četrta raven</a:t>
            </a:r>
          </a:p>
          <a:p>
            <a:pPr lvl="4"/>
            <a:r>
              <a:rPr lang="sl-SI" altLang="sl-SI" smtClean="0"/>
              <a:t>Peta raven</a:t>
            </a:r>
          </a:p>
        </p:txBody>
      </p:sp>
      <p:pic>
        <p:nvPicPr>
          <p:cNvPr id="1040" name="Picture 16" descr="Predloga2slook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45238"/>
            <a:ext cx="9144000" cy="53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 b="1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accent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accent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b="1">
          <a:solidFill>
            <a:schemeClr val="accent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c.si/kvalifikacije/izvajalci/vpis_v_register_izvajalcev/" TargetMode="External"/><Relationship Id="rId2" Type="http://schemas.openxmlformats.org/officeDocument/2006/relationships/hyperlink" Target="http://www.ric.si/kvalifikacije/izvajalci/javni_razpis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ric.si/" TargetMode="External"/><Relationship Id="rId4" Type="http://schemas.openxmlformats.org/officeDocument/2006/relationships/hyperlink" Target="http://www.nrpslo.org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c.si/kvalifikacije/izvajalci/javni_razpi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mailto:vesna.sirk@ric.si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vesna.sirk@ric.si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2" y="1814513"/>
            <a:ext cx="6337051" cy="1470025"/>
          </a:xfrm>
        </p:spPr>
        <p:txBody>
          <a:bodyPr/>
          <a:lstStyle/>
          <a:p>
            <a:r>
              <a:rPr lang="sl-SI" altLang="sl-SI" sz="2800" dirty="0" smtClean="0"/>
              <a:t/>
            </a:r>
            <a:br>
              <a:rPr lang="sl-SI" altLang="sl-SI" sz="2800" dirty="0" smtClean="0"/>
            </a:br>
            <a:r>
              <a:rPr lang="sl-SI" altLang="sl-SI" sz="2800" dirty="0"/>
              <a:t/>
            </a:r>
            <a:br>
              <a:rPr lang="sl-SI" altLang="sl-SI" sz="2800" dirty="0"/>
            </a:br>
            <a:r>
              <a:rPr lang="sl-SI" altLang="sl-SI" sz="2800" dirty="0" smtClean="0">
                <a:solidFill>
                  <a:srgbClr val="C00000"/>
                </a:solidFill>
              </a:rPr>
              <a:t>VPIS IZVAJALCEV V REGISTER IN IMENOVANJE KOMISIJ</a:t>
            </a:r>
            <a:r>
              <a:rPr lang="sl-SI" altLang="sl-SI" sz="2800" dirty="0" smtClean="0"/>
              <a:t/>
            </a:r>
            <a:br>
              <a:rPr lang="sl-SI" altLang="sl-SI" sz="2800" dirty="0" smtClean="0"/>
            </a:br>
            <a:r>
              <a:rPr lang="sl-SI" altLang="sl-SI" dirty="0" smtClean="0"/>
              <a:t/>
            </a:r>
            <a:br>
              <a:rPr lang="sl-SI" altLang="sl-SI" dirty="0" smtClean="0"/>
            </a:br>
            <a:endParaRPr lang="sl-SI" altLang="sl-SI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sl-SI" altLang="sl-SI" dirty="0" smtClean="0"/>
          </a:p>
          <a:p>
            <a:endParaRPr lang="sl-SI" altLang="sl-SI" dirty="0"/>
          </a:p>
          <a:p>
            <a:endParaRPr lang="sl-SI" altLang="sl-SI" dirty="0" smtClean="0"/>
          </a:p>
          <a:p>
            <a:r>
              <a:rPr lang="sl-SI" altLang="sl-SI" dirty="0" smtClean="0"/>
              <a:t>Vesna Sirk,</a:t>
            </a:r>
          </a:p>
          <a:p>
            <a:r>
              <a:rPr lang="sl-SI" altLang="sl-SI" sz="1400" dirty="0" smtClean="0"/>
              <a:t>Višja področna referentka I</a:t>
            </a:r>
          </a:p>
          <a:p>
            <a:endParaRPr lang="sl-SI" altLang="sl-SI" sz="1400" dirty="0" smtClean="0"/>
          </a:p>
          <a:p>
            <a:endParaRPr lang="sl-SI" altLang="sl-SI" sz="1400" dirty="0"/>
          </a:p>
          <a:p>
            <a:endParaRPr lang="sl-SI" altLang="sl-SI" sz="1400" dirty="0" smtClean="0"/>
          </a:p>
          <a:p>
            <a:r>
              <a:rPr lang="sl-SI" altLang="sl-SI" sz="1200" dirty="0" smtClean="0"/>
              <a:t>Ljubljana, </a:t>
            </a:r>
            <a:r>
              <a:rPr lang="sl-SI" altLang="sl-SI" sz="1200" dirty="0" smtClean="0"/>
              <a:t>6.10.2015</a:t>
            </a:r>
            <a:endParaRPr lang="sl-SI" altLang="sl-SI" sz="1200" dirty="0" smtClean="0"/>
          </a:p>
          <a:p>
            <a:endParaRPr lang="sl-SI" altLang="sl-SI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 VPIS V REGISTER IZVAJALCEV</a:t>
            </a:r>
            <a:br>
              <a:rPr lang="sl-SI" sz="2800" dirty="0" smtClean="0">
                <a:solidFill>
                  <a:srgbClr val="C00000"/>
                </a:solidFill>
              </a:rPr>
            </a:br>
            <a:r>
              <a:rPr lang="sl-SI" sz="2800" dirty="0" smtClean="0">
                <a:solidFill>
                  <a:srgbClr val="C00000"/>
                </a:solidFill>
              </a:rPr>
              <a:t/>
            </a:r>
            <a:br>
              <a:rPr lang="sl-SI" sz="2800" dirty="0" smtClean="0">
                <a:solidFill>
                  <a:srgbClr val="C00000"/>
                </a:solidFill>
              </a:rPr>
            </a:br>
            <a:r>
              <a:rPr lang="sl-SI" sz="2800" dirty="0" smtClean="0">
                <a:solidFill>
                  <a:srgbClr val="C00000"/>
                </a:solidFill>
              </a:rPr>
              <a:t>1.1 VPIS NA PODLAGI PREDLOGA ZA VPIS V REGISTER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4.člen Pravilnika </a:t>
            </a:r>
            <a:r>
              <a:rPr lang="sl-SI" dirty="0"/>
              <a:t>o vodenju registra izvajalcev postopkov za ugotavljanje in potrjevanje nacionalnih poklicnih </a:t>
            </a:r>
            <a:r>
              <a:rPr lang="sl-SI" dirty="0" smtClean="0"/>
              <a:t>kvalifikacij (Uradni list RS, št. 41/15) </a:t>
            </a:r>
            <a:endParaRPr lang="sl-SI" dirty="0" smtClean="0">
              <a:solidFill>
                <a:srgbClr val="FF0000"/>
              </a:solidFill>
            </a:endParaRPr>
          </a:p>
          <a:p>
            <a:r>
              <a:rPr lang="sl-SI" dirty="0" smtClean="0"/>
              <a:t>Organizacije, </a:t>
            </a:r>
            <a:r>
              <a:rPr lang="sl-SI" dirty="0"/>
              <a:t>ki izvajajo javno veljavne izobraževalne </a:t>
            </a:r>
            <a:r>
              <a:rPr lang="sl-SI" dirty="0" smtClean="0"/>
              <a:t>programe </a:t>
            </a:r>
            <a:endParaRPr lang="sl-SI" dirty="0"/>
          </a:p>
          <a:p>
            <a:r>
              <a:rPr lang="sl-SI" dirty="0" smtClean="0"/>
              <a:t>Zagotavljanje lastnih materialnih in lastnih kadrovskih pogojev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19982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Po objavi kataloga, v </a:t>
            </a:r>
            <a:r>
              <a:rPr lang="sl-SI" dirty="0" smtClean="0"/>
              <a:t>roku </a:t>
            </a:r>
            <a:r>
              <a:rPr lang="sl-SI" dirty="0"/>
              <a:t>ki ga določi RIC na svoji spletni strani </a:t>
            </a:r>
            <a:r>
              <a:rPr lang="sl-SI" dirty="0" smtClean="0"/>
              <a:t>(rok ne sme biti daljši od 30 dni po objavi kataloga) </a:t>
            </a:r>
            <a:r>
              <a:rPr lang="sl-SI" dirty="0" smtClean="0">
                <a:hlinkClick r:id="rId2"/>
              </a:rPr>
              <a:t>http</a:t>
            </a:r>
            <a:r>
              <a:rPr lang="sl-SI" dirty="0">
                <a:hlinkClick r:id="rId2"/>
              </a:rPr>
              <a:t>://www.ric.si/kvalifikacije/izvajalci/javni_razpis/</a:t>
            </a:r>
            <a:r>
              <a:rPr lang="sl-SI" dirty="0"/>
              <a:t> </a:t>
            </a:r>
            <a:endParaRPr lang="sl-SI" dirty="0" smtClean="0"/>
          </a:p>
          <a:p>
            <a:endParaRPr lang="sl-SI" dirty="0" smtClean="0"/>
          </a:p>
          <a:p>
            <a:r>
              <a:rPr lang="sl-SI" dirty="0" smtClean="0"/>
              <a:t>Splošne </a:t>
            </a:r>
            <a:r>
              <a:rPr lang="sl-SI" dirty="0"/>
              <a:t>informacije in potrebne priloge </a:t>
            </a:r>
            <a:r>
              <a:rPr lang="sl-SI" dirty="0">
                <a:hlinkClick r:id="rId3"/>
              </a:rPr>
              <a:t>http://www.ric.si/kvalifikacije/izvajalci/vpis_v_register_izvajalcev/</a:t>
            </a:r>
            <a:r>
              <a:rPr lang="sl-SI" dirty="0"/>
              <a:t> (tudi na </a:t>
            </a:r>
            <a:r>
              <a:rPr lang="sl-SI" dirty="0" err="1" smtClean="0">
                <a:hlinkClick r:id="rId4"/>
              </a:rPr>
              <a:t>www.nrpslo.org</a:t>
            </a:r>
            <a:r>
              <a:rPr lang="sl-SI" dirty="0" smtClean="0"/>
              <a:t>, zavihek izvajalci)</a:t>
            </a:r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endParaRPr lang="sl-SI" sz="10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sl-SI" sz="1000" dirty="0" smtClean="0">
                <a:solidFill>
                  <a:srgbClr val="C00000"/>
                </a:solidFill>
              </a:rPr>
              <a:t>            </a:t>
            </a:r>
          </a:p>
          <a:p>
            <a:pPr marL="0" indent="0">
              <a:buNone/>
            </a:pPr>
            <a:r>
              <a:rPr lang="sl-SI" sz="1000" dirty="0">
                <a:solidFill>
                  <a:srgbClr val="C00000"/>
                </a:solidFill>
              </a:rPr>
              <a:t> </a:t>
            </a:r>
            <a:r>
              <a:rPr lang="sl-SI" sz="1000" dirty="0" smtClean="0">
                <a:solidFill>
                  <a:srgbClr val="C00000"/>
                </a:solidFill>
              </a:rPr>
              <a:t>           Opomba: Spletna stran </a:t>
            </a:r>
            <a:r>
              <a:rPr lang="sl-SI" sz="1000" dirty="0" err="1" smtClean="0">
                <a:solidFill>
                  <a:srgbClr val="C00000"/>
                </a:solidFill>
                <a:hlinkClick r:id="rId5"/>
              </a:rPr>
              <a:t>www.ric.si</a:t>
            </a:r>
            <a:r>
              <a:rPr lang="sl-SI" sz="1000" dirty="0" smtClean="0">
                <a:solidFill>
                  <a:srgbClr val="C00000"/>
                </a:solidFill>
              </a:rPr>
              <a:t> je v prenovi, v bodoče nova povezava za objavo rokov. </a:t>
            </a:r>
            <a:endParaRPr lang="sl-SI" sz="1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941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1.2 VPIS NA PODLAGI JAVNEGA RAZPISA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Če se ne vpiše noben izvajalec na podlagi 4.člena Pravilnika </a:t>
            </a:r>
            <a:r>
              <a:rPr lang="sl-SI" dirty="0"/>
              <a:t>o vodenju registra izvajalcev postopkov za ugotavljanje in potrjevanje nacionalnih poklicnih </a:t>
            </a:r>
            <a:r>
              <a:rPr lang="sl-SI" dirty="0" smtClean="0"/>
              <a:t>kvalifikacij</a:t>
            </a:r>
          </a:p>
          <a:p>
            <a:endParaRPr lang="sl-SI" dirty="0" smtClean="0"/>
          </a:p>
          <a:p>
            <a:r>
              <a:rPr lang="sl-SI" dirty="0"/>
              <a:t>Javni razpisi </a:t>
            </a:r>
            <a:r>
              <a:rPr lang="sl-SI" dirty="0" smtClean="0"/>
              <a:t>bodo objavljeni </a:t>
            </a:r>
            <a:r>
              <a:rPr lang="sl-SI" dirty="0"/>
              <a:t>na: </a:t>
            </a:r>
            <a:r>
              <a:rPr lang="sl-SI" dirty="0">
                <a:hlinkClick r:id="rId3"/>
              </a:rPr>
              <a:t>http://www.ric.si/kvalifikacije/izvajalci/javni_razpis</a:t>
            </a:r>
            <a:r>
              <a:rPr lang="sl-SI" dirty="0" smtClean="0">
                <a:hlinkClick r:id="rId3"/>
              </a:rPr>
              <a:t>/</a:t>
            </a:r>
            <a:endParaRPr lang="sl-SI" dirty="0" smtClean="0"/>
          </a:p>
          <a:p>
            <a:pPr marL="0" indent="0">
              <a:buNone/>
            </a:pPr>
            <a:endParaRPr lang="sl-SI" sz="10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sl-SI" dirty="0" smtClean="0">
                <a:solidFill>
                  <a:srgbClr val="C00000"/>
                </a:solidFill>
              </a:rPr>
              <a:t> </a:t>
            </a:r>
            <a:endParaRPr lang="sl-SI" sz="1000" dirty="0" smtClean="0">
              <a:solidFill>
                <a:srgbClr val="FF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1319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Izvajalci po </a:t>
            </a:r>
            <a:r>
              <a:rPr lang="sl-SI" dirty="0" err="1"/>
              <a:t>4.členu</a:t>
            </a:r>
            <a:r>
              <a:rPr lang="sl-SI" dirty="0"/>
              <a:t> vpisani – </a:t>
            </a:r>
            <a:r>
              <a:rPr lang="sl-SI" dirty="0" smtClean="0"/>
              <a:t>RIC lahko </a:t>
            </a:r>
            <a:r>
              <a:rPr lang="sl-SI" dirty="0"/>
              <a:t>zaprosi za soglasje na Ministrstvo za delo, družino, socialne zadeve in enake </a:t>
            </a:r>
            <a:r>
              <a:rPr lang="sl-SI" dirty="0" smtClean="0"/>
              <a:t>možnosti</a:t>
            </a:r>
          </a:p>
          <a:p>
            <a:r>
              <a:rPr lang="sl-SI" dirty="0" smtClean="0"/>
              <a:t>Če je izkazana potreba po vpisu večjega števila izvajalcev</a:t>
            </a:r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6275919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dirty="0" smtClean="0">
                <a:solidFill>
                  <a:srgbClr val="C00000"/>
                </a:solidFill>
              </a:rPr>
              <a:t>2. RAZPIS ROKOV in IMENOVANJE KOMISIJ</a:t>
            </a:r>
            <a:br>
              <a:rPr lang="sl-SI" dirty="0" smtClean="0">
                <a:solidFill>
                  <a:srgbClr val="C00000"/>
                </a:solidFill>
              </a:rPr>
            </a:br>
            <a:r>
              <a:rPr lang="sl-SI" dirty="0" smtClean="0">
                <a:solidFill>
                  <a:srgbClr val="C00000"/>
                </a:solidFill>
              </a:rPr>
              <a:t/>
            </a:r>
            <a:br>
              <a:rPr lang="sl-SI" dirty="0" smtClean="0">
                <a:solidFill>
                  <a:srgbClr val="C00000"/>
                </a:solidFill>
              </a:rPr>
            </a:br>
            <a:r>
              <a:rPr lang="sl-SI" dirty="0" smtClean="0">
                <a:solidFill>
                  <a:srgbClr val="C00000"/>
                </a:solidFill>
              </a:rPr>
              <a:t>2.1 RAZPIS ROKOV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Za razpis roka posamezne nacionalne poklicne kvalifikacije je potrebno vnesti:</a:t>
            </a:r>
          </a:p>
          <a:p>
            <a:pPr marL="0" indent="0">
              <a:buNone/>
            </a:pPr>
            <a:r>
              <a:rPr lang="sl-SI" dirty="0" smtClean="0"/>
              <a:t>	- rok preverjanja in potrjevanja zbirne mape 	(datum, lokacija in ura)</a:t>
            </a:r>
          </a:p>
          <a:p>
            <a:pPr marL="0" indent="0">
              <a:buNone/>
            </a:pPr>
            <a:r>
              <a:rPr lang="sl-SI" dirty="0"/>
              <a:t>	</a:t>
            </a:r>
            <a:r>
              <a:rPr lang="sl-SI" dirty="0" smtClean="0"/>
              <a:t>- rok praktičnega preverjanja (datum, lokacija in 	ura)</a:t>
            </a:r>
          </a:p>
          <a:p>
            <a:r>
              <a:rPr lang="sl-SI" dirty="0" smtClean="0"/>
              <a:t>Preverjanje in potrjevanje NPK je potrebno zaključiti v </a:t>
            </a:r>
            <a:r>
              <a:rPr lang="sl-SI" dirty="0" smtClean="0">
                <a:solidFill>
                  <a:srgbClr val="333399"/>
                </a:solidFill>
              </a:rPr>
              <a:t>roku</a:t>
            </a:r>
            <a:r>
              <a:rPr lang="sl-SI" dirty="0" smtClean="0"/>
              <a:t> </a:t>
            </a:r>
            <a:r>
              <a:rPr lang="sl-SI" dirty="0" smtClean="0">
                <a:solidFill>
                  <a:srgbClr val="333399"/>
                </a:solidFill>
              </a:rPr>
              <a:t>30</a:t>
            </a:r>
            <a:r>
              <a:rPr lang="sl-SI" dirty="0" smtClean="0"/>
              <a:t> dni od preverjanje zbirne mape (z izdajo certifikata ali odločbe o zavrnitvi izdaje certifikata).</a:t>
            </a:r>
          </a:p>
        </p:txBody>
      </p:sp>
    </p:spTree>
    <p:extLst>
      <p:ext uri="{BB962C8B-B14F-4D97-AF65-F5344CB8AC3E}">
        <p14:creationId xmlns:p14="http://schemas.microsoft.com/office/powerpoint/2010/main" val="3493634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dirty="0" smtClean="0">
                <a:solidFill>
                  <a:srgbClr val="C00000"/>
                </a:solidFill>
              </a:rPr>
              <a:t>2.2 IMENOVANJE KOMISIJ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Rok mora biti razpisan v sistemu NRP </a:t>
            </a:r>
            <a:endParaRPr lang="sl-SI" dirty="0" smtClean="0"/>
          </a:p>
          <a:p>
            <a:r>
              <a:rPr lang="sl-SI" dirty="0"/>
              <a:t>Če rok v sistemu ni razpisan – se ne predlaga komisije</a:t>
            </a:r>
          </a:p>
          <a:p>
            <a:endParaRPr lang="sl-SI" dirty="0" smtClean="0"/>
          </a:p>
          <a:p>
            <a:r>
              <a:rPr lang="sl-SI" dirty="0" smtClean="0"/>
              <a:t>Prošnja</a:t>
            </a:r>
            <a:r>
              <a:rPr lang="sl-SI" dirty="0" smtClean="0"/>
              <a:t> </a:t>
            </a:r>
            <a:r>
              <a:rPr lang="sl-SI" dirty="0" smtClean="0"/>
              <a:t>za imenovanje komisije </a:t>
            </a:r>
            <a:r>
              <a:rPr lang="sl-SI" dirty="0" smtClean="0"/>
              <a:t>preko sistema NRP</a:t>
            </a:r>
            <a:endParaRPr lang="sl-SI" dirty="0" smtClean="0"/>
          </a:p>
          <a:p>
            <a:r>
              <a:rPr lang="sl-SI" dirty="0" smtClean="0"/>
              <a:t>Zaprositi vsaj 10 dni prej</a:t>
            </a:r>
          </a:p>
          <a:p>
            <a:r>
              <a:rPr lang="sl-SI" dirty="0" smtClean="0"/>
              <a:t>Ko zaprosite za komisijo, morajo biti v NRP </a:t>
            </a:r>
            <a:r>
              <a:rPr lang="sl-SI" dirty="0" smtClean="0"/>
              <a:t>vneseni </a:t>
            </a:r>
            <a:r>
              <a:rPr lang="sl-SI" dirty="0" smtClean="0"/>
              <a:t>in prijavljeni kandidati za določen rok.</a:t>
            </a:r>
          </a:p>
          <a:p>
            <a:endParaRPr lang="sl-SI" dirty="0" smtClean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288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018"/>
          </a:xfrm>
        </p:spPr>
        <p:txBody>
          <a:bodyPr/>
          <a:lstStyle/>
          <a:p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r>
              <a:rPr lang="sl-SI" dirty="0" smtClean="0"/>
              <a:t>Ni kandidatov prijavljenih na rok – ni sklepa.</a:t>
            </a:r>
          </a:p>
          <a:p>
            <a:r>
              <a:rPr lang="sl-SI" dirty="0" smtClean="0"/>
              <a:t>Ko se sklep izda, naknadno vnašanje kandidatov ni več možno.</a:t>
            </a:r>
          </a:p>
          <a:p>
            <a:endParaRPr lang="sl-SI" dirty="0"/>
          </a:p>
          <a:p>
            <a:pPr marL="0" indent="0">
              <a:buNone/>
            </a:pPr>
            <a:r>
              <a:rPr lang="sl-SI" dirty="0" smtClean="0">
                <a:solidFill>
                  <a:srgbClr val="C00000"/>
                </a:solidFill>
              </a:rPr>
              <a:t/>
            </a:r>
            <a:br>
              <a:rPr lang="sl-SI" dirty="0" smtClean="0">
                <a:solidFill>
                  <a:srgbClr val="C00000"/>
                </a:solidFill>
              </a:rPr>
            </a:br>
            <a:endParaRPr lang="sl-SI" dirty="0" smtClean="0">
              <a:solidFill>
                <a:srgbClr val="C00000"/>
              </a:solidFill>
            </a:endParaRPr>
          </a:p>
          <a:p>
            <a:endParaRPr lang="sl-SI" dirty="0">
              <a:solidFill>
                <a:srgbClr val="C00000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226" y="1916831"/>
            <a:ext cx="5107061" cy="4419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48694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 </a:t>
            </a:r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r>
              <a:rPr lang="sl-SI" dirty="0" smtClean="0"/>
              <a:t>Izvajalci ne smejo vplivati na imenovanje komisij</a:t>
            </a:r>
          </a:p>
          <a:p>
            <a:r>
              <a:rPr lang="sl-SI" dirty="0" smtClean="0"/>
              <a:t>Za člane komisij se vodi evidenca imenovanj in se upošteva enakomerna porazdelitev članov komisij</a:t>
            </a:r>
          </a:p>
          <a:p>
            <a:endParaRPr lang="sl-SI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27843"/>
            <a:ext cx="8064896" cy="2833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67059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Od 1.1.2015 do 28.9.2015 je bilo:</a:t>
            </a:r>
          </a:p>
          <a:p>
            <a:pPr marL="0" indent="0">
              <a:buNone/>
            </a:pPr>
            <a:r>
              <a:rPr lang="sl-SI" dirty="0" smtClean="0"/>
              <a:t>	- razpisanih 959 preverjanj </a:t>
            </a:r>
          </a:p>
          <a:p>
            <a:pPr marL="0" indent="0">
              <a:buNone/>
            </a:pPr>
            <a:r>
              <a:rPr lang="sl-SI" dirty="0"/>
              <a:t>	</a:t>
            </a:r>
            <a:r>
              <a:rPr lang="sl-SI" dirty="0" smtClean="0"/>
              <a:t>- izdanih 444 sklepov za imenovanje komisij </a:t>
            </a:r>
          </a:p>
          <a:p>
            <a:pPr marL="0" indent="0">
              <a:buNone/>
            </a:pPr>
            <a:r>
              <a:rPr lang="sl-SI" dirty="0"/>
              <a:t>	</a:t>
            </a:r>
            <a:r>
              <a:rPr lang="sl-SI" dirty="0" smtClean="0"/>
              <a:t>- podeljenih 3641 certifikatov </a:t>
            </a:r>
          </a:p>
          <a:p>
            <a:pPr marL="0" indent="0">
              <a:buNone/>
            </a:pPr>
            <a:endParaRPr lang="sl-SI" dirty="0" smtClean="0"/>
          </a:p>
          <a:p>
            <a:r>
              <a:rPr lang="sl-SI" dirty="0" smtClean="0"/>
              <a:t>Preverjanja in potrjevanja so se izvedla pri 75 izvajalcih</a:t>
            </a:r>
          </a:p>
        </p:txBody>
      </p:sp>
    </p:spTree>
    <p:extLst>
      <p:ext uri="{BB962C8B-B14F-4D97-AF65-F5344CB8AC3E}">
        <p14:creationId xmlns:p14="http://schemas.microsoft.com/office/powerpoint/2010/main" val="2172719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dirty="0" smtClean="0">
                <a:solidFill>
                  <a:srgbClr val="C00000"/>
                </a:solidFill>
              </a:rPr>
              <a:t>3. </a:t>
            </a:r>
            <a:r>
              <a:rPr lang="sl-SI" dirty="0">
                <a:solidFill>
                  <a:srgbClr val="C00000"/>
                </a:solidFill>
              </a:rPr>
              <a:t>DRUGE SPREMEMBE </a:t>
            </a:r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Letno poročilo:</a:t>
            </a:r>
          </a:p>
          <a:p>
            <a:pPr marL="0" indent="0">
              <a:buNone/>
            </a:pPr>
            <a:r>
              <a:rPr lang="sl-SI" dirty="0"/>
              <a:t>	- oddaja letnega poročila – samo še preko sistema 	NRP do konec januarja tekočega leta</a:t>
            </a:r>
          </a:p>
          <a:p>
            <a:endParaRPr lang="sl-SI" dirty="0"/>
          </a:p>
          <a:p>
            <a:r>
              <a:rPr lang="sl-SI" dirty="0"/>
              <a:t>Certifikati:</a:t>
            </a:r>
          </a:p>
          <a:p>
            <a:pPr marL="0" indent="0">
              <a:buNone/>
            </a:pPr>
            <a:r>
              <a:rPr lang="sl-SI" dirty="0"/>
              <a:t>	- Naročilnice za certifikate: </a:t>
            </a:r>
            <a:r>
              <a:rPr lang="sl-SI" dirty="0" err="1">
                <a:hlinkClick r:id="rId2"/>
              </a:rPr>
              <a:t>vesna.sirk@ric.si</a:t>
            </a:r>
            <a:r>
              <a:rPr lang="sl-SI" dirty="0"/>
              <a:t> </a:t>
            </a:r>
            <a:endParaRPr lang="sl-SI" dirty="0" smtClean="0"/>
          </a:p>
          <a:p>
            <a:pPr marL="0" indent="0">
              <a:buNone/>
            </a:pPr>
            <a:r>
              <a:rPr lang="sl-SI" dirty="0" smtClean="0"/>
              <a:t>	- Evidenca izdanih certifikatov se beleži v sistemu 	NRP</a:t>
            </a:r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9981333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827584" y="1844824"/>
            <a:ext cx="5958408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800" b="1" dirty="0" smtClean="0">
                <a:solidFill>
                  <a:srgbClr val="00529B"/>
                </a:solidFill>
              </a:rPr>
              <a:t>                 Hvala </a:t>
            </a:r>
            <a:r>
              <a:rPr lang="sl-SI" altLang="sl-SI" sz="2800" b="1" dirty="0">
                <a:solidFill>
                  <a:srgbClr val="00529B"/>
                </a:solidFill>
              </a:rPr>
              <a:t>za vašo pozornost!</a:t>
            </a:r>
          </a:p>
          <a:p>
            <a:endParaRPr lang="sl-SI" altLang="sl-SI" sz="2800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r>
              <a:rPr lang="sl-SI" altLang="sl-SI" sz="1600" b="1" dirty="0" smtClean="0">
                <a:solidFill>
                  <a:srgbClr val="00529B"/>
                </a:solidFill>
              </a:rPr>
              <a:t>Vesna Sirk,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Višja </a:t>
            </a:r>
            <a:r>
              <a:rPr lang="sl-SI" altLang="sl-SI" sz="1600" b="1" dirty="0" smtClean="0">
                <a:solidFill>
                  <a:srgbClr val="00529B"/>
                </a:solidFill>
              </a:rPr>
              <a:t>področna referentka I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Državni izpitni center</a:t>
            </a:r>
          </a:p>
          <a:p>
            <a:r>
              <a:rPr lang="sl-SI" altLang="sl-SI" sz="1600" b="1" dirty="0" smtClean="0">
                <a:solidFill>
                  <a:srgbClr val="00529B"/>
                </a:solidFill>
              </a:rPr>
              <a:t>Kajuhova 32 u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1000 Ljubljana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Tel.: 01/548 46 </a:t>
            </a:r>
            <a:r>
              <a:rPr lang="sl-SI" altLang="sl-SI" sz="1600" b="1" dirty="0" smtClean="0">
                <a:solidFill>
                  <a:srgbClr val="00529B"/>
                </a:solidFill>
              </a:rPr>
              <a:t>27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E-pošta: </a:t>
            </a:r>
            <a:r>
              <a:rPr lang="sl-SI" altLang="sl-SI" sz="1600" b="1" dirty="0" smtClean="0">
                <a:solidFill>
                  <a:srgbClr val="00529B"/>
                </a:solidFill>
                <a:hlinkClick r:id="rId3"/>
              </a:rPr>
              <a:t>vesna.sirk@ric.si</a:t>
            </a:r>
            <a:r>
              <a:rPr lang="sl-SI" altLang="sl-SI" sz="1600" b="1" dirty="0" smtClean="0">
                <a:solidFill>
                  <a:srgbClr val="00529B"/>
                </a:solidFill>
              </a:rPr>
              <a:t> </a:t>
            </a:r>
          </a:p>
          <a:p>
            <a:endParaRPr lang="sl-SI" altLang="sl-SI" sz="1600" b="1" dirty="0">
              <a:solidFill>
                <a:srgbClr val="005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469247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_RIC _SLO2">
  <a:themeElements>
    <a:clrScheme name="powerp_RIC _SLO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owerp_RIC _SLO2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owerp_RIC _SLO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powerp_RIC _SLO2</Template>
  <TotalTime>1536</TotalTime>
  <Words>349</Words>
  <Application>Microsoft Office PowerPoint</Application>
  <PresentationFormat>Diaprojekcija na zaslonu (4:3)</PresentationFormat>
  <Paragraphs>79</Paragraphs>
  <Slides>12</Slides>
  <Notes>4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Vdelani OLE strežniki</vt:lpstr>
      </vt:variant>
      <vt:variant>
        <vt:i4>1</vt:i4>
      </vt:variant>
      <vt:variant>
        <vt:lpstr>Naslovi diapozitivov</vt:lpstr>
      </vt:variant>
      <vt:variant>
        <vt:i4>12</vt:i4>
      </vt:variant>
    </vt:vector>
  </HeadingPairs>
  <TitlesOfParts>
    <vt:vector size="14" baseType="lpstr">
      <vt:lpstr>powerp_RIC _SLO2</vt:lpstr>
      <vt:lpstr>CorelDRAW</vt:lpstr>
      <vt:lpstr>  VPIS IZVAJALCEV V REGISTER IN IMENOVANJE KOMISIJ  </vt:lpstr>
      <vt:lpstr>1. VPIS V REGISTER IZVAJALCEV  1.1 VPIS NA PODLAGI PREDLOGA ZA VPIS V REGISTER</vt:lpstr>
      <vt:lpstr>PowerPointova predstavitev</vt:lpstr>
      <vt:lpstr>1.2 VPIS NA PODLAGI JAVNEGA RAZPISA</vt:lpstr>
      <vt:lpstr>PowerPointova predstavitev</vt:lpstr>
      <vt:lpstr>2. RAZPIS ROKOV in IMENOVANJE KOMISIJ  2.1 RAZPIS ROKOV</vt:lpstr>
      <vt:lpstr>2.2 IMENOVANJE KOMISIJ</vt:lpstr>
      <vt:lpstr>PowerPointova predstavitev</vt:lpstr>
      <vt:lpstr> </vt:lpstr>
      <vt:lpstr>PowerPointova predstavitev</vt:lpstr>
      <vt:lpstr>3. DRUGE SPREMEMBE </vt:lpstr>
      <vt:lpstr>PowerPointova predstavitev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USPOSABLJANJE ČLANOV KOMISIJ  PREVERJANJE IN POTRJEVANJE NPK</dc:title>
  <dc:creator>Jelka Kozjak Jezernik</dc:creator>
  <cp:lastModifiedBy>Vesna Sirk</cp:lastModifiedBy>
  <cp:revision>104</cp:revision>
  <cp:lastPrinted>2015-10-06T06:01:23Z</cp:lastPrinted>
  <dcterms:created xsi:type="dcterms:W3CDTF">2015-03-05T09:39:50Z</dcterms:created>
  <dcterms:modified xsi:type="dcterms:W3CDTF">2015-10-06T06:07:36Z</dcterms:modified>
</cp:coreProperties>
</file>