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96" r:id="rId3"/>
    <p:sldId id="327" r:id="rId4"/>
    <p:sldId id="304" r:id="rId5"/>
    <p:sldId id="331" r:id="rId6"/>
    <p:sldId id="325" r:id="rId7"/>
    <p:sldId id="334" r:id="rId8"/>
    <p:sldId id="335" r:id="rId9"/>
    <p:sldId id="336" r:id="rId10"/>
    <p:sldId id="326" r:id="rId11"/>
    <p:sldId id="324" r:id="rId12"/>
    <p:sldId id="330" r:id="rId13"/>
    <p:sldId id="332" r:id="rId14"/>
    <p:sldId id="328" r:id="rId15"/>
    <p:sldId id="278" r:id="rId16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2626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Zvezek1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Zvezek1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Zvezek1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sl-SI"/>
              <a:t>Izdani sklepi - področje</a:t>
            </a:r>
            <a:r>
              <a:rPr lang="sl-SI" baseline="0"/>
              <a:t> varilstva</a:t>
            </a:r>
            <a:endParaRPr lang="sl-SI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var!$A$13:$A$16</c:f>
              <c:strCache>
                <c:ptCount val="4"/>
                <c:pt idx="0">
                  <c:v>MIG/MAG varilec</c:v>
                </c:pt>
                <c:pt idx="1">
                  <c:v>Plamenski varilec</c:v>
                </c:pt>
                <c:pt idx="2">
                  <c:v>Ročno obločni varilec </c:v>
                </c:pt>
                <c:pt idx="3">
                  <c:v>TIG varilec </c:v>
                </c:pt>
              </c:strCache>
            </c:strRef>
          </c:cat>
          <c:val>
            <c:numRef>
              <c:f>var!$B$13:$B$16</c:f>
              <c:numCache>
                <c:formatCode>General</c:formatCode>
                <c:ptCount val="4"/>
                <c:pt idx="0">
                  <c:v>5</c:v>
                </c:pt>
                <c:pt idx="1">
                  <c:v>1</c:v>
                </c:pt>
                <c:pt idx="2">
                  <c:v>1</c:v>
                </c:pt>
                <c:pt idx="3">
                  <c:v>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sl-SI"/>
              <a:t>Izdani sklepi - področje gradbeništva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gradb!$A$2:$A$4</c:f>
              <c:strCache>
                <c:ptCount val="3"/>
                <c:pt idx="0">
                  <c:v>Izvajalec del nizkih gradenj</c:v>
                </c:pt>
                <c:pt idx="1">
                  <c:v>Izvajalec betonskih del</c:v>
                </c:pt>
                <c:pt idx="2">
                  <c:v>Izvajalec zidanja in ometavanja</c:v>
                </c:pt>
              </c:strCache>
            </c:strRef>
          </c:cat>
          <c:val>
            <c:numRef>
              <c:f>gradb!$B$2:$B$4</c:f>
              <c:numCache>
                <c:formatCode>General</c:formatCode>
                <c:ptCount val="3"/>
                <c:pt idx="0">
                  <c:v>5</c:v>
                </c:pt>
                <c:pt idx="1">
                  <c:v>22</c:v>
                </c:pt>
                <c:pt idx="2">
                  <c:v>30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sl-SI"/>
              <a:t>Izdani sklepi - NPK Cestni preglednik</a:t>
            </a:r>
            <a:r>
              <a:rPr lang="sl-SI" baseline="0"/>
              <a:t> in NPK Vzdrževalec cest</a:t>
            </a:r>
            <a:endParaRPr lang="sl-SI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ceste!$A$2:$A$3</c:f>
              <c:strCache>
                <c:ptCount val="2"/>
                <c:pt idx="0">
                  <c:v>Cestni preglednik</c:v>
                </c:pt>
                <c:pt idx="1">
                  <c:v>Vzdrževalec cest</c:v>
                </c:pt>
              </c:strCache>
            </c:strRef>
          </c:cat>
          <c:val>
            <c:numRef>
              <c:f>ceste!$B$2:$B$3</c:f>
              <c:numCache>
                <c:formatCode>General</c:formatCode>
                <c:ptCount val="2"/>
                <c:pt idx="0">
                  <c:v>5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19.10.2015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19.10.2015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vpis_v_register_izvajalcev/" TargetMode="External"/><Relationship Id="rId2" Type="http://schemas.openxmlformats.org/officeDocument/2006/relationships/hyperlink" Target="http://www.ric.si/kvalifikacije/izvajalci/javni_razpi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javni_razpi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vesna.sirk@ric.si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vesna.sirk@ric.si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>
                <a:solidFill>
                  <a:srgbClr val="C00000"/>
                </a:solidFill>
              </a:rPr>
              <a:t>VPIS IZVAJALCEV V REGISTER IN IMENOVANJE KOMISIJ</a:t>
            </a:r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Vesna Sirk,</a:t>
            </a:r>
          </a:p>
          <a:p>
            <a:r>
              <a:rPr lang="sl-SI" altLang="sl-SI" sz="1400" dirty="0" smtClean="0"/>
              <a:t>Višja področna referentka 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</a:t>
            </a:r>
            <a:r>
              <a:rPr lang="sl-SI" altLang="sl-SI" sz="1200" dirty="0" smtClean="0"/>
              <a:t>20.10.2015</a:t>
            </a:r>
            <a:endParaRPr lang="sl-SI" altLang="sl-SI" sz="1200" dirty="0" smtClean="0"/>
          </a:p>
          <a:p>
            <a:endParaRPr lang="sl-SI" alt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VPIS V REGISTER IZVAJALCEV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/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 VPIS NA PODLAGI PREDLOGA ZA VPIS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4.člen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 (Uradni list RS, št. 41/15) </a:t>
            </a:r>
            <a:endParaRPr lang="sl-SI" dirty="0" smtClean="0">
              <a:solidFill>
                <a:srgbClr val="FF0000"/>
              </a:solidFill>
            </a:endParaRPr>
          </a:p>
          <a:p>
            <a:r>
              <a:rPr lang="sl-SI" dirty="0" smtClean="0"/>
              <a:t>Organizacije, </a:t>
            </a:r>
            <a:r>
              <a:rPr lang="sl-SI" dirty="0"/>
              <a:t>ki izvajajo javno veljavne izobraževalne </a:t>
            </a:r>
            <a:r>
              <a:rPr lang="sl-SI" dirty="0" smtClean="0"/>
              <a:t>programe </a:t>
            </a:r>
            <a:endParaRPr lang="sl-SI" dirty="0"/>
          </a:p>
          <a:p>
            <a:r>
              <a:rPr lang="sl-SI" dirty="0" smtClean="0"/>
              <a:t>Zagotavljanje lastnih materialnih in lastnih kadrovskih pogojev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Po objavi kataloga, v </a:t>
            </a:r>
            <a:r>
              <a:rPr lang="sl-SI" dirty="0" smtClean="0"/>
              <a:t>roku </a:t>
            </a:r>
            <a:r>
              <a:rPr lang="sl-SI" dirty="0"/>
              <a:t>ki ga določi RIC na svoji spletni strani </a:t>
            </a:r>
            <a:r>
              <a:rPr lang="sl-SI" dirty="0" smtClean="0"/>
              <a:t>(rok ne sme biti daljši od 30 dni po objavi kataloga) </a:t>
            </a:r>
            <a:r>
              <a:rPr lang="sl-SI" dirty="0" smtClean="0">
                <a:hlinkClick r:id="rId2"/>
              </a:rPr>
              <a:t>http</a:t>
            </a:r>
            <a:r>
              <a:rPr lang="sl-SI" dirty="0">
                <a:hlinkClick r:id="rId2"/>
              </a:rPr>
              <a:t>://www.ric.si/kvalifikacije/izvajalci/javni_razpis/</a:t>
            </a:r>
            <a:r>
              <a:rPr lang="sl-SI" dirty="0"/>
              <a:t> </a:t>
            </a:r>
            <a:endParaRPr lang="sl-SI" dirty="0" smtClean="0"/>
          </a:p>
          <a:p>
            <a:endParaRPr lang="sl-SI" dirty="0" smtClean="0"/>
          </a:p>
          <a:p>
            <a:r>
              <a:rPr lang="sl-SI" dirty="0" smtClean="0"/>
              <a:t>Splošne </a:t>
            </a:r>
            <a:r>
              <a:rPr lang="sl-SI" dirty="0"/>
              <a:t>informacije in potrebne priloge </a:t>
            </a:r>
            <a:r>
              <a:rPr lang="sl-SI" dirty="0">
                <a:hlinkClick r:id="rId3"/>
              </a:rPr>
              <a:t>http://www.ric.si/kvalifikacije/izvajalci/vpis_v_register_izvajalcev/</a:t>
            </a:r>
            <a:r>
              <a:rPr lang="sl-SI" dirty="0"/>
              <a:t> (tudi na </a:t>
            </a:r>
            <a:r>
              <a:rPr lang="sl-SI" dirty="0" err="1" smtClean="0">
                <a:hlinkClick r:id="rId4"/>
              </a:rPr>
              <a:t>www.nrpslo.org</a:t>
            </a:r>
            <a:r>
              <a:rPr lang="sl-SI" dirty="0" smtClean="0"/>
              <a:t>, zavihek izvajalci)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sz="1000" dirty="0" smtClean="0">
                <a:solidFill>
                  <a:srgbClr val="C00000"/>
                </a:solidFill>
              </a:rPr>
              <a:t>            </a:t>
            </a:r>
          </a:p>
          <a:p>
            <a:pPr marL="0" indent="0">
              <a:buNone/>
            </a:pPr>
            <a:r>
              <a:rPr lang="sl-SI" sz="1000" dirty="0">
                <a:solidFill>
                  <a:srgbClr val="C00000"/>
                </a:solidFill>
              </a:rPr>
              <a:t> </a:t>
            </a:r>
            <a:r>
              <a:rPr lang="sl-SI" sz="1000" dirty="0" smtClean="0">
                <a:solidFill>
                  <a:srgbClr val="C00000"/>
                </a:solidFill>
              </a:rPr>
              <a:t>           Opomba: Spletna stran </a:t>
            </a:r>
            <a:r>
              <a:rPr lang="sl-SI" sz="1000" dirty="0" err="1" smtClean="0">
                <a:solidFill>
                  <a:srgbClr val="C00000"/>
                </a:solidFill>
                <a:hlinkClick r:id="rId5"/>
              </a:rPr>
              <a:t>www.ric.si</a:t>
            </a:r>
            <a:r>
              <a:rPr lang="sl-SI" sz="1000" dirty="0" smtClean="0">
                <a:solidFill>
                  <a:srgbClr val="C00000"/>
                </a:solidFill>
              </a:rPr>
              <a:t> je v prenovi, v bodoče nova povezava za objavo rokov. </a:t>
            </a:r>
            <a:endParaRPr lang="sl-SI" sz="1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94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 VPIS NA PODLAGI JAVNEGA RAZPISA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Če se ne vpiše noben izvajalec na podlagi 4.člena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</a:t>
            </a:r>
          </a:p>
          <a:p>
            <a:endParaRPr lang="sl-SI" dirty="0" smtClean="0"/>
          </a:p>
          <a:p>
            <a:r>
              <a:rPr lang="sl-SI" dirty="0"/>
              <a:t>Javni razpisi </a:t>
            </a:r>
            <a:r>
              <a:rPr lang="sl-SI" dirty="0"/>
              <a:t>(za področja kjer še ni izvajalcev</a:t>
            </a:r>
            <a:r>
              <a:rPr lang="sl-SI" dirty="0" smtClean="0"/>
              <a:t>) objavljeni </a:t>
            </a:r>
            <a:r>
              <a:rPr lang="sl-SI" dirty="0"/>
              <a:t>na: </a:t>
            </a:r>
            <a:r>
              <a:rPr lang="sl-SI" dirty="0">
                <a:hlinkClick r:id="rId3"/>
              </a:rPr>
              <a:t>http://www.ric.si/kvalifikacije/izvajalci/javni_razpis</a:t>
            </a:r>
            <a:r>
              <a:rPr lang="sl-SI" dirty="0" smtClean="0">
                <a:hlinkClick r:id="rId3"/>
              </a:rPr>
              <a:t>/</a:t>
            </a:r>
            <a:endParaRPr lang="sl-SI" dirty="0" smtClean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> </a:t>
            </a:r>
            <a:endParaRPr lang="sl-SI" sz="1000" dirty="0" smtClean="0">
              <a:solidFill>
                <a:srgbClr val="FF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Izvajalci po </a:t>
            </a:r>
            <a:r>
              <a:rPr lang="sl-SI" dirty="0" err="1"/>
              <a:t>4.členu</a:t>
            </a:r>
            <a:r>
              <a:rPr lang="sl-SI" dirty="0"/>
              <a:t> vpisani – </a:t>
            </a:r>
            <a:r>
              <a:rPr lang="sl-SI" dirty="0" smtClean="0"/>
              <a:t>RIC lahko </a:t>
            </a:r>
            <a:r>
              <a:rPr lang="sl-SI" dirty="0"/>
              <a:t>zaprosi za soglasje na Ministrstvo za delo, družino, socialne zadeve in enake </a:t>
            </a:r>
            <a:r>
              <a:rPr lang="sl-SI" dirty="0" smtClean="0"/>
              <a:t>možnosti</a:t>
            </a:r>
          </a:p>
          <a:p>
            <a:r>
              <a:rPr lang="sl-SI" dirty="0" smtClean="0"/>
              <a:t>Če je izkazana potreba po vpisu večjega števila izvajalcev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2759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2. STATISTIČNI PODATKI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Od 1.1.2015 do 28.9.2015 je bilo:</a:t>
            </a:r>
          </a:p>
          <a:p>
            <a:pPr marL="0" indent="0">
              <a:buNone/>
            </a:pPr>
            <a:r>
              <a:rPr lang="sl-SI" dirty="0" smtClean="0"/>
              <a:t>	- razpisanih 959 preverjanj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izdanih 444 sklepov za imenovanje komisij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podeljenih 3641 certifikatov </a:t>
            </a:r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Preverjanja in potrjevanja so se izvedla pri 75 izvajalcih</a:t>
            </a:r>
          </a:p>
        </p:txBody>
      </p:sp>
    </p:spTree>
    <p:extLst>
      <p:ext uri="{BB962C8B-B14F-4D97-AF65-F5344CB8AC3E}">
        <p14:creationId xmlns:p14="http://schemas.microsoft.com/office/powerpoint/2010/main" val="217271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5157192"/>
            <a:ext cx="8229600" cy="1143000"/>
          </a:xfrm>
        </p:spPr>
        <p:txBody>
          <a:bodyPr/>
          <a:lstStyle/>
          <a:p>
            <a:pPr algn="l"/>
            <a:r>
              <a:rPr lang="sl-SI" sz="1000" dirty="0">
                <a:solidFill>
                  <a:srgbClr val="C00000"/>
                </a:solidFill>
              </a:rPr>
              <a:t>Opomba: </a:t>
            </a:r>
            <a:r>
              <a:rPr lang="sl-SI" sz="1000" dirty="0" smtClean="0">
                <a:solidFill>
                  <a:srgbClr val="C00000"/>
                </a:solidFill>
              </a:rPr>
              <a:t/>
            </a:r>
            <a:br>
              <a:rPr lang="sl-SI" sz="1000" dirty="0" smtClean="0">
                <a:solidFill>
                  <a:srgbClr val="C00000"/>
                </a:solidFill>
              </a:rPr>
            </a:br>
            <a:r>
              <a:rPr lang="sl-SI" sz="1000" dirty="0" smtClean="0">
                <a:solidFill>
                  <a:srgbClr val="C00000"/>
                </a:solidFill>
              </a:rPr>
              <a:t>- </a:t>
            </a:r>
            <a:r>
              <a:rPr lang="sl-SI" sz="1000" dirty="0" smtClean="0">
                <a:solidFill>
                  <a:srgbClr val="C00000"/>
                </a:solidFill>
              </a:rPr>
              <a:t>Podatki </a:t>
            </a:r>
            <a:r>
              <a:rPr lang="sl-SI" sz="1000" dirty="0">
                <a:solidFill>
                  <a:srgbClr val="C00000"/>
                </a:solidFill>
              </a:rPr>
              <a:t>iz baze NRP na dan 28.9.2015</a:t>
            </a:r>
            <a:r>
              <a:rPr lang="sl-SI" sz="1000" dirty="0" smtClean="0">
                <a:solidFill>
                  <a:srgbClr val="C00000"/>
                </a:solidFill>
              </a:rPr>
              <a:t>. </a:t>
            </a:r>
            <a:br>
              <a:rPr lang="sl-SI" sz="1000" dirty="0" smtClean="0">
                <a:solidFill>
                  <a:srgbClr val="C00000"/>
                </a:solidFill>
              </a:rPr>
            </a:br>
            <a:r>
              <a:rPr lang="sl-SI" sz="1000" dirty="0" smtClean="0">
                <a:solidFill>
                  <a:srgbClr val="C00000"/>
                </a:solidFill>
              </a:rPr>
              <a:t>- Podatki so za pretekle in veljavne kataloge.</a:t>
            </a:r>
            <a:endParaRPr lang="sl-SI" sz="1000" dirty="0"/>
          </a:p>
        </p:txBody>
      </p:sp>
      <p:graphicFrame>
        <p:nvGraphicFramePr>
          <p:cNvPr id="8" name="Ograda vsebine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321984"/>
              </p:ext>
            </p:extLst>
          </p:nvPr>
        </p:nvGraphicFramePr>
        <p:xfrm>
          <a:off x="467544" y="836712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9693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slov 3"/>
          <p:cNvSpPr>
            <a:spLocks noGrp="1"/>
          </p:cNvSpPr>
          <p:nvPr>
            <p:ph type="title"/>
          </p:nvPr>
        </p:nvSpPr>
        <p:spPr>
          <a:xfrm>
            <a:off x="251520" y="5445224"/>
            <a:ext cx="8229600" cy="432048"/>
          </a:xfrm>
        </p:spPr>
        <p:txBody>
          <a:bodyPr/>
          <a:lstStyle/>
          <a:p>
            <a:pPr algn="l"/>
            <a:r>
              <a:rPr lang="sl-SI" sz="1000" dirty="0">
                <a:solidFill>
                  <a:srgbClr val="C00000"/>
                </a:solidFill>
              </a:rPr>
              <a:t>Opomba: </a:t>
            </a:r>
            <a:r>
              <a:rPr lang="sl-SI" sz="1000" dirty="0" smtClean="0">
                <a:solidFill>
                  <a:srgbClr val="C00000"/>
                </a:solidFill>
              </a:rPr>
              <a:t>Podatki </a:t>
            </a:r>
            <a:r>
              <a:rPr lang="sl-SI" sz="1000" dirty="0">
                <a:solidFill>
                  <a:srgbClr val="C00000"/>
                </a:solidFill>
              </a:rPr>
              <a:t>iz baze NRP na dan 28.9.2015.</a:t>
            </a:r>
            <a:endParaRPr lang="sl-SI" sz="1000" dirty="0"/>
          </a:p>
        </p:txBody>
      </p:sp>
      <p:graphicFrame>
        <p:nvGraphicFramePr>
          <p:cNvPr id="6" name="Ograda vsebine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4887428"/>
              </p:ext>
            </p:extLst>
          </p:nvPr>
        </p:nvGraphicFramePr>
        <p:xfrm>
          <a:off x="467544" y="90872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8983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5589240"/>
            <a:ext cx="8229600" cy="494928"/>
          </a:xfrm>
        </p:spPr>
        <p:txBody>
          <a:bodyPr/>
          <a:lstStyle/>
          <a:p>
            <a:pPr algn="l"/>
            <a:r>
              <a:rPr lang="sl-SI" sz="1000" dirty="0">
                <a:solidFill>
                  <a:srgbClr val="C00000"/>
                </a:solidFill>
              </a:rPr>
              <a:t>Opomba: Podatki iz baze NRP na dan 28.9.2015.</a:t>
            </a:r>
            <a:endParaRPr lang="sl-SI" sz="1000" dirty="0"/>
          </a:p>
        </p:txBody>
      </p:sp>
      <p:graphicFrame>
        <p:nvGraphicFramePr>
          <p:cNvPr id="4" name="Ograda vsebin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7186907"/>
              </p:ext>
            </p:extLst>
          </p:nvPr>
        </p:nvGraphicFramePr>
        <p:xfrm>
          <a:off x="467544" y="620688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0730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3. RAZPIS ROKOV in IMENOVANJE KOMISIJ</a:t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>3.1 RAZPIS ROKOV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Za razpis roka posamezne nacionalne poklicne kvalifikacije je potrebno vnesti:</a:t>
            </a:r>
          </a:p>
          <a:p>
            <a:pPr marL="0" indent="0">
              <a:buNone/>
            </a:pPr>
            <a:r>
              <a:rPr lang="sl-SI" dirty="0" smtClean="0"/>
              <a:t>	- rok preverjanja in potrjevanja zbirne mape 	(datum, lokacija in ura)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rok praktičnega preverjanja (datum, lokacija in 	ura)</a:t>
            </a:r>
          </a:p>
          <a:p>
            <a:r>
              <a:rPr lang="sl-SI" dirty="0" smtClean="0"/>
              <a:t>Preverjanje in potrjevanje NPK je potrebno zaključiti v </a:t>
            </a:r>
            <a:r>
              <a:rPr lang="sl-SI" dirty="0" smtClean="0">
                <a:solidFill>
                  <a:srgbClr val="333399"/>
                </a:solidFill>
              </a:rPr>
              <a:t>roku</a:t>
            </a:r>
            <a:r>
              <a:rPr lang="sl-SI" dirty="0" smtClean="0"/>
              <a:t> </a:t>
            </a:r>
            <a:r>
              <a:rPr lang="sl-SI" dirty="0" smtClean="0">
                <a:solidFill>
                  <a:srgbClr val="333399"/>
                </a:solidFill>
              </a:rPr>
              <a:t>30</a:t>
            </a:r>
            <a:r>
              <a:rPr lang="sl-SI" dirty="0" smtClean="0"/>
              <a:t> dni od preverjanje zbirne mape (z izdajo certifikata ali odločbe o zavrnitvi izdaje certifikata).</a:t>
            </a:r>
          </a:p>
        </p:txBody>
      </p:sp>
    </p:spTree>
    <p:extLst>
      <p:ext uri="{BB962C8B-B14F-4D97-AF65-F5344CB8AC3E}">
        <p14:creationId xmlns:p14="http://schemas.microsoft.com/office/powerpoint/2010/main" val="349363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3.2 IMENOVANJE KOMISIJ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Rok mora biti razpisan v sistemu NRP </a:t>
            </a:r>
            <a:endParaRPr lang="sl-SI" dirty="0" smtClean="0"/>
          </a:p>
          <a:p>
            <a:r>
              <a:rPr lang="sl-SI" dirty="0" smtClean="0"/>
              <a:t>Zahtevek za imenovanje komisije - NRP</a:t>
            </a:r>
          </a:p>
          <a:p>
            <a:r>
              <a:rPr lang="sl-SI" dirty="0" smtClean="0"/>
              <a:t>Zaprositi vsaj 10 dni prej</a:t>
            </a:r>
          </a:p>
          <a:p>
            <a:endParaRPr lang="sl-SI" dirty="0"/>
          </a:p>
          <a:p>
            <a:r>
              <a:rPr lang="sl-SI" dirty="0"/>
              <a:t>Ni kandidatov prijavljenih na rok – ni sklepa.</a:t>
            </a:r>
          </a:p>
          <a:p>
            <a:endParaRPr lang="sl-SI" dirty="0" smtClean="0"/>
          </a:p>
          <a:p>
            <a:endParaRPr lang="sl-SI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28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/>
          <a:lstStyle/>
          <a:p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endParaRPr lang="sl-SI" dirty="0"/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endParaRPr lang="sl-SI" dirty="0" smtClean="0">
              <a:solidFill>
                <a:srgbClr val="C00000"/>
              </a:solidFill>
            </a:endParaRPr>
          </a:p>
          <a:p>
            <a:endParaRPr lang="sl-SI" dirty="0">
              <a:solidFill>
                <a:srgbClr val="C00000"/>
              </a:solidFill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6" t="16037" r="35573" b="11593"/>
          <a:stretch/>
        </p:blipFill>
        <p:spPr bwMode="auto">
          <a:xfrm>
            <a:off x="119030" y="71602"/>
            <a:ext cx="8992935" cy="6286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86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sl-SI" dirty="0" smtClean="0"/>
              <a:t>Izvajalci ne smejo vplivati na imenovanje komisij</a:t>
            </a:r>
          </a:p>
          <a:p>
            <a:r>
              <a:rPr lang="sl-SI" dirty="0" smtClean="0"/>
              <a:t>Za člane komisij se vodi evidenca imenovanj in se upošteva enakomerna porazdelitev članov komisij</a:t>
            </a:r>
          </a:p>
          <a:p>
            <a:endParaRPr lang="sl-SI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7843"/>
            <a:ext cx="8064896" cy="283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70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4. </a:t>
            </a:r>
            <a:r>
              <a:rPr lang="sl-SI" dirty="0">
                <a:solidFill>
                  <a:srgbClr val="C00000"/>
                </a:solidFill>
              </a:rPr>
              <a:t>DRUGE SPREMEMBE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Letno poročilo:</a:t>
            </a:r>
          </a:p>
          <a:p>
            <a:pPr marL="0" indent="0">
              <a:buNone/>
            </a:pPr>
            <a:r>
              <a:rPr lang="sl-SI" dirty="0"/>
              <a:t>	- oddaja letnega poročila – samo še preko sistema 	NRP do konec januarja tekočega leta</a:t>
            </a:r>
          </a:p>
          <a:p>
            <a:endParaRPr lang="sl-SI" dirty="0"/>
          </a:p>
          <a:p>
            <a:r>
              <a:rPr lang="sl-SI" dirty="0"/>
              <a:t>Certifikati:</a:t>
            </a:r>
          </a:p>
          <a:p>
            <a:pPr marL="0" indent="0">
              <a:buNone/>
            </a:pPr>
            <a:r>
              <a:rPr lang="sl-SI" dirty="0"/>
              <a:t>	- Naročilnice za certifikate: </a:t>
            </a:r>
            <a:r>
              <a:rPr lang="sl-SI" dirty="0" err="1">
                <a:hlinkClick r:id="rId2"/>
              </a:rPr>
              <a:t>vesna.sirk@ric.si</a:t>
            </a:r>
            <a:r>
              <a:rPr lang="sl-SI" dirty="0"/>
              <a:t> 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	- Evidenca izdanih certifikatov se beleži v sistemu 	NRP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99813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Vesna Sirk,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področna referentka I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27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vesna.sirk@ric.si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 </a:t>
            </a: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isar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isarn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isar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Pisar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isarn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isar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Pisar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isarn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isar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1657</TotalTime>
  <Words>361</Words>
  <Application>Microsoft Office PowerPoint</Application>
  <PresentationFormat>Diaprojekcija na zaslonu (4:3)</PresentationFormat>
  <Paragraphs>83</Paragraphs>
  <Slides>15</Slides>
  <Notes>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15</vt:i4>
      </vt:variant>
    </vt:vector>
  </HeadingPairs>
  <TitlesOfParts>
    <vt:vector size="17" baseType="lpstr">
      <vt:lpstr>powerp_RIC _SLO2</vt:lpstr>
      <vt:lpstr>CorelDRAW</vt:lpstr>
      <vt:lpstr>  VPIS IZVAJALCEV V REGISTER IN IMENOVANJE KOMISIJ  </vt:lpstr>
      <vt:lpstr>1. VPIS V REGISTER IZVAJALCEV  1.1 VPIS NA PODLAGI PREDLOGA ZA VPIS V REGISTER</vt:lpstr>
      <vt:lpstr>PowerPointova predstavitev</vt:lpstr>
      <vt:lpstr>1.2 VPIS NA PODLAGI JAVNEGA RAZPISA</vt:lpstr>
      <vt:lpstr>PowerPointova predstavitev</vt:lpstr>
      <vt:lpstr>2. STATISTIČNI PODATKI</vt:lpstr>
      <vt:lpstr>Opomba:  - Podatki iz baze NRP na dan 28.9.2015.  - Podatki so za pretekle in veljavne kataloge.</vt:lpstr>
      <vt:lpstr>Opomba: Podatki iz baze NRP na dan 28.9.2015.</vt:lpstr>
      <vt:lpstr>Opomba: Podatki iz baze NRP na dan 28.9.2015.</vt:lpstr>
      <vt:lpstr>3. RAZPIS ROKOV in IMENOVANJE KOMISIJ  3.1 RAZPIS ROKOV</vt:lpstr>
      <vt:lpstr>3.2 IMENOVANJE KOMISIJ</vt:lpstr>
      <vt:lpstr>PowerPointova predstavitev</vt:lpstr>
      <vt:lpstr> </vt:lpstr>
      <vt:lpstr>4. DRUGE SPREMEMBE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Vesna Sirk</cp:lastModifiedBy>
  <cp:revision>114</cp:revision>
  <cp:lastPrinted>2015-10-19T10:45:49Z</cp:lastPrinted>
  <dcterms:created xsi:type="dcterms:W3CDTF">2015-03-05T09:39:50Z</dcterms:created>
  <dcterms:modified xsi:type="dcterms:W3CDTF">2015-10-19T10:48:23Z</dcterms:modified>
</cp:coreProperties>
</file>