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1" r:id="rId1"/>
  </p:sldMasterIdLst>
  <p:notesMasterIdLst>
    <p:notesMasterId r:id="rId31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306" r:id="rId9"/>
    <p:sldId id="307" r:id="rId10"/>
    <p:sldId id="266" r:id="rId11"/>
    <p:sldId id="267" r:id="rId12"/>
    <p:sldId id="268" r:id="rId13"/>
    <p:sldId id="269" r:id="rId14"/>
    <p:sldId id="270" r:id="rId15"/>
    <p:sldId id="293" r:id="rId16"/>
    <p:sldId id="290" r:id="rId17"/>
    <p:sldId id="280" r:id="rId18"/>
    <p:sldId id="281" r:id="rId19"/>
    <p:sldId id="282" r:id="rId20"/>
    <p:sldId id="283" r:id="rId21"/>
    <p:sldId id="285" r:id="rId22"/>
    <p:sldId id="289" r:id="rId23"/>
    <p:sldId id="284" r:id="rId24"/>
    <p:sldId id="309" r:id="rId25"/>
    <p:sldId id="310" r:id="rId26"/>
    <p:sldId id="311" r:id="rId27"/>
    <p:sldId id="312" r:id="rId28"/>
    <p:sldId id="313" r:id="rId29"/>
    <p:sldId id="278" r:id="rId3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-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image" Target="../media/image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glav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3" name="Označba mesta datum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8D97FD-D7BF-4F0E-88FE-955B87B8EA1B}" type="datetimeFigureOut">
              <a:rPr lang="sl-SI" smtClean="0"/>
              <a:t>11.11.2019</a:t>
            </a:fld>
            <a:endParaRPr lang="sl-SI"/>
          </a:p>
        </p:txBody>
      </p:sp>
      <p:sp>
        <p:nvSpPr>
          <p:cNvPr id="4" name="Označba mesta stranske slik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l-SI"/>
          </a:p>
        </p:txBody>
      </p:sp>
      <p:sp>
        <p:nvSpPr>
          <p:cNvPr id="5" name="Označba mesta opomb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6" name="Označba mesta no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7" name="Označba mesta številke diapoz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AF2E59-E3A2-43DA-A6E0-B0F082B143AA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464515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Ograda stranske slike 1">
            <a:extLst>
              <a:ext uri="{FF2B5EF4-FFF2-40B4-BE49-F238E27FC236}">
                <a16:creationId xmlns:a16="http://schemas.microsoft.com/office/drawing/2014/main" xmlns="" id="{DE2D6543-DE6E-4094-930B-727FDA284FC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Ograda opomb 2">
            <a:extLst>
              <a:ext uri="{FF2B5EF4-FFF2-40B4-BE49-F238E27FC236}">
                <a16:creationId xmlns:a16="http://schemas.microsoft.com/office/drawing/2014/main" xmlns="" id="{038379F6-0D97-470E-A2B6-3D8AA136E9B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sl-SI" altLang="sl-SI"/>
          </a:p>
        </p:txBody>
      </p:sp>
      <p:sp>
        <p:nvSpPr>
          <p:cNvPr id="26628" name="Ograda številke diapozitiva 3">
            <a:extLst>
              <a:ext uri="{FF2B5EF4-FFF2-40B4-BE49-F238E27FC236}">
                <a16:creationId xmlns:a16="http://schemas.microsoft.com/office/drawing/2014/main" xmlns="" id="{8991D7DE-9368-4596-BC64-95B7FFBFA62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B15E9F01-098A-48C5-8932-6EE6AE87BC6A}" type="slidenum">
              <a:rPr lang="sl-SI" altLang="sl-SI">
                <a:latin typeface="Arial" panose="020B0604020202020204" pitchFamily="34" charset="0"/>
              </a:rPr>
              <a:pPr eaLnBrk="1" hangingPunct="1">
                <a:spcBef>
                  <a:spcPct val="0"/>
                </a:spcBef>
              </a:pPr>
              <a:t>15</a:t>
            </a:fld>
            <a:endParaRPr lang="sl-SI" altLang="sl-SI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BC4F7C-6862-493F-A885-998AC65874F5}" type="slidenum">
              <a:rPr lang="sl-SI" smtClean="0"/>
              <a:t>19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8107789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BC4F7C-6862-493F-A885-998AC65874F5}" type="slidenum">
              <a:rPr lang="sl-SI" smtClean="0"/>
              <a:t>20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8107789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BC4F7C-6862-493F-A885-998AC65874F5}" type="slidenum">
              <a:rPr lang="sl-SI" smtClean="0"/>
              <a:t>21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8107789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BC4F7C-6862-493F-A885-998AC65874F5}" type="slidenum">
              <a:rPr lang="sl-SI" smtClean="0"/>
              <a:t>22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8107789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BC4F7C-6862-493F-A885-998AC65874F5}" type="slidenum">
              <a:rPr lang="sl-SI" smtClean="0"/>
              <a:t>23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8107789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sl-SI"/>
              <a:t>Kliknite, če želite urediti slog podnaslova matrice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BFB57-B5AD-487B-A751-1B1DF2FBC0D4}" type="datetimeFigureOut">
              <a:rPr lang="sl-SI" smtClean="0"/>
              <a:t>11.11.2019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7D367-5721-4FF8-8E77-4E8669C6F0B9}" type="slidenum">
              <a:rPr lang="sl-SI" smtClean="0"/>
              <a:t>‹#›</a:t>
            </a:fld>
            <a:endParaRPr lang="sl-SI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325968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BFB57-B5AD-487B-A751-1B1DF2FBC0D4}" type="datetimeFigureOut">
              <a:rPr lang="sl-SI" smtClean="0"/>
              <a:t>11.11.2019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7D367-5721-4FF8-8E77-4E8669C6F0B9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5739270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BFB57-B5AD-487B-A751-1B1DF2FBC0D4}" type="datetimeFigureOut">
              <a:rPr lang="sl-SI" smtClean="0"/>
              <a:t>11.11.2019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7D367-5721-4FF8-8E77-4E8669C6F0B9}" type="slidenum">
              <a:rPr lang="sl-SI" smtClean="0"/>
              <a:t>‹#›</a:t>
            </a:fld>
            <a:endParaRPr lang="sl-SI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657656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BFB57-B5AD-487B-A751-1B1DF2FBC0D4}" type="datetimeFigureOut">
              <a:rPr lang="sl-SI" smtClean="0"/>
              <a:t>11.11.2019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7D367-5721-4FF8-8E77-4E8669C6F0B9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961843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BFB57-B5AD-487B-A751-1B1DF2FBC0D4}" type="datetimeFigureOut">
              <a:rPr lang="sl-SI" smtClean="0"/>
              <a:t>11.11.2019</a:t>
            </a:fld>
            <a:endParaRPr lang="sl-SI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7D367-5721-4FF8-8E77-4E8669C6F0B9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5814572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BFB57-B5AD-487B-A751-1B1DF2FBC0D4}" type="datetimeFigureOut">
              <a:rPr lang="sl-SI" smtClean="0"/>
              <a:t>11.11.2019</a:t>
            </a:fld>
            <a:endParaRPr lang="sl-SI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7D367-5721-4FF8-8E77-4E8669C6F0B9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4977607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BFB57-B5AD-487B-A751-1B1DF2FBC0D4}" type="datetimeFigureOut">
              <a:rPr lang="sl-SI" smtClean="0"/>
              <a:t>11.11.2019</a:t>
            </a:fld>
            <a:endParaRPr lang="sl-SI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sl-SI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7D367-5721-4FF8-8E77-4E8669C6F0B9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5770166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Vsebina z naslo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FC9BFB57-B5AD-487B-A751-1B1DF2FBC0D4}" type="datetimeFigureOut">
              <a:rPr lang="sl-SI" smtClean="0"/>
              <a:t>11.11.2019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027D367-5721-4FF8-8E77-4E8669C6F0B9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4767721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l-SI"/>
              <a:t>Kliknite ikono, če želite dodati sliko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BFB57-B5AD-487B-A751-1B1DF2FBC0D4}" type="datetimeFigureOut">
              <a:rPr lang="sl-SI" smtClean="0"/>
              <a:t>11.11.2019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7D367-5721-4FF8-8E77-4E8669C6F0B9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3164936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BFB57-B5AD-487B-A751-1B1DF2FBC0D4}" type="datetimeFigureOut">
              <a:rPr lang="sl-SI" smtClean="0"/>
              <a:t>11.11.2019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7D367-5721-4FF8-8E77-4E8669C6F0B9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6262087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BFB57-B5AD-487B-A751-1B1DF2FBC0D4}" type="datetimeFigureOut">
              <a:rPr lang="sl-SI" smtClean="0"/>
              <a:t>11.11.2019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7D367-5721-4FF8-8E77-4E8669C6F0B9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6756845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Naslov, vsebina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158750"/>
            <a:ext cx="8229600" cy="1258888"/>
          </a:xfrm>
        </p:spPr>
        <p:txBody>
          <a:bodyPr/>
          <a:lstStyle/>
          <a:p>
            <a:r>
              <a:rPr lang="sl-SI"/>
              <a:t>Kliknite, če želite urediti slog naslova matrice</a:t>
            </a:r>
          </a:p>
        </p:txBody>
      </p:sp>
      <p:sp>
        <p:nvSpPr>
          <p:cNvPr id="3" name="Ograda vsebine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30725"/>
          </a:xfrm>
        </p:spPr>
        <p:txBody>
          <a:bodyPr/>
          <a:lstStyle/>
          <a:p>
            <a:pPr lvl="0"/>
            <a:r>
              <a:rPr lang="sl-SI"/>
              <a:t>Kliknite, če želite urediti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4648200" y="1600202"/>
            <a:ext cx="4038600" cy="4530725"/>
          </a:xfrm>
        </p:spPr>
        <p:txBody>
          <a:bodyPr/>
          <a:lstStyle/>
          <a:p>
            <a:pPr lvl="0"/>
            <a:r>
              <a:rPr lang="sl-SI"/>
              <a:t>Kliknite, če želite urediti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5" name="Rectangle 43">
            <a:extLst>
              <a:ext uri="{FF2B5EF4-FFF2-40B4-BE49-F238E27FC236}">
                <a16:creationId xmlns:a16="http://schemas.microsoft.com/office/drawing/2014/main" xmlns="" id="{FFA167B9-3956-4E36-AAEE-BAF2C925C18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Rectangle 44">
            <a:extLst>
              <a:ext uri="{FF2B5EF4-FFF2-40B4-BE49-F238E27FC236}">
                <a16:creationId xmlns:a16="http://schemas.microsoft.com/office/drawing/2014/main" xmlns="" id="{774EDDE9-F08F-43CE-8CB3-CC0B419ADEE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7" name="Rectangle 45">
            <a:extLst>
              <a:ext uri="{FF2B5EF4-FFF2-40B4-BE49-F238E27FC236}">
                <a16:creationId xmlns:a16="http://schemas.microsoft.com/office/drawing/2014/main" xmlns="" id="{CEF9BE58-CBF0-46F0-9BDE-05801EDA38F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3045D87-DDDF-46B6-8CC0-206B54B11A02}" type="slidenum">
              <a:rPr lang="sl-SI" altLang="sl-SI"/>
              <a:pPr/>
              <a:t>‹#›</a:t>
            </a:fld>
            <a:endParaRPr lang="sl-SI" altLang="sl-SI"/>
          </a:p>
        </p:txBody>
      </p:sp>
    </p:spTree>
    <p:extLst>
      <p:ext uri="{BB962C8B-B14F-4D97-AF65-F5344CB8AC3E}">
        <p14:creationId xmlns:p14="http://schemas.microsoft.com/office/powerpoint/2010/main" val="25649932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>
  <p:cSld name="Naslov, 2 vsebini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158750"/>
            <a:ext cx="8229600" cy="1258888"/>
          </a:xfrm>
        </p:spPr>
        <p:txBody>
          <a:bodyPr/>
          <a:lstStyle/>
          <a:p>
            <a:r>
              <a:rPr lang="sl-SI"/>
              <a:t>Kliknite, če želite urediti slog naslova matrice</a:t>
            </a:r>
          </a:p>
        </p:txBody>
      </p:sp>
      <p:sp>
        <p:nvSpPr>
          <p:cNvPr id="3" name="Ograda vsebine 2"/>
          <p:cNvSpPr>
            <a:spLocks noGrp="1"/>
          </p:cNvSpPr>
          <p:nvPr>
            <p:ph sz="quarter" idx="1"/>
          </p:nvPr>
        </p:nvSpPr>
        <p:spPr>
          <a:xfrm>
            <a:off x="457200" y="1600202"/>
            <a:ext cx="4038600" cy="2189163"/>
          </a:xfrm>
        </p:spPr>
        <p:txBody>
          <a:bodyPr/>
          <a:lstStyle/>
          <a:p>
            <a:pPr lvl="0"/>
            <a:r>
              <a:rPr lang="sl-SI"/>
              <a:t>Kliknite, če želite urediti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4" name="Ograda vsebine 3"/>
          <p:cNvSpPr>
            <a:spLocks noGrp="1"/>
          </p:cNvSpPr>
          <p:nvPr>
            <p:ph sz="quarter" idx="2"/>
          </p:nvPr>
        </p:nvSpPr>
        <p:spPr>
          <a:xfrm>
            <a:off x="457200" y="3941763"/>
            <a:ext cx="4038600" cy="2189162"/>
          </a:xfrm>
        </p:spPr>
        <p:txBody>
          <a:bodyPr/>
          <a:lstStyle/>
          <a:p>
            <a:pPr lvl="0"/>
            <a:r>
              <a:rPr lang="sl-SI"/>
              <a:t>Kliknite, če želite urediti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5" name="Ograda besedila 4"/>
          <p:cNvSpPr>
            <a:spLocks noGrp="1"/>
          </p:cNvSpPr>
          <p:nvPr>
            <p:ph type="body" sz="half" idx="3"/>
          </p:nvPr>
        </p:nvSpPr>
        <p:spPr>
          <a:xfrm>
            <a:off x="4648200" y="1600202"/>
            <a:ext cx="4038600" cy="4530725"/>
          </a:xfrm>
        </p:spPr>
        <p:txBody>
          <a:bodyPr/>
          <a:lstStyle/>
          <a:p>
            <a:pPr lvl="0"/>
            <a:r>
              <a:rPr lang="sl-SI"/>
              <a:t>Kliknite, če želite urediti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6" name="Rectangle 43">
            <a:extLst>
              <a:ext uri="{FF2B5EF4-FFF2-40B4-BE49-F238E27FC236}">
                <a16:creationId xmlns:a16="http://schemas.microsoft.com/office/drawing/2014/main" xmlns="" id="{F4BE3E57-C26A-422D-A093-E8FAA54D2CC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7" name="Rectangle 44">
            <a:extLst>
              <a:ext uri="{FF2B5EF4-FFF2-40B4-BE49-F238E27FC236}">
                <a16:creationId xmlns:a16="http://schemas.microsoft.com/office/drawing/2014/main" xmlns="" id="{ADF3BBE0-DC69-4618-BADB-3C7B28AEFF7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8" name="Rectangle 45">
            <a:extLst>
              <a:ext uri="{FF2B5EF4-FFF2-40B4-BE49-F238E27FC236}">
                <a16:creationId xmlns:a16="http://schemas.microsoft.com/office/drawing/2014/main" xmlns="" id="{3F2D7610-304C-4919-9CCD-7F85CDDF6DD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B8B4681-8C38-496D-8C98-753FA0EDE08C}" type="slidenum">
              <a:rPr lang="sl-SI" altLang="sl-SI"/>
              <a:pPr/>
              <a:t>‹#›</a:t>
            </a:fld>
            <a:endParaRPr lang="sl-SI" altLang="sl-SI"/>
          </a:p>
        </p:txBody>
      </p:sp>
    </p:spTree>
    <p:extLst>
      <p:ext uri="{BB962C8B-B14F-4D97-AF65-F5344CB8AC3E}">
        <p14:creationId xmlns:p14="http://schemas.microsoft.com/office/powerpoint/2010/main" val="26762383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FC9BFB57-B5AD-487B-A751-1B1DF2FBC0D4}" type="datetimeFigureOut">
              <a:rPr lang="sl-SI" smtClean="0"/>
              <a:t>11.11.2019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E027D367-5721-4FF8-8E77-4E8669C6F0B9}" type="slidenum">
              <a:rPr lang="sl-SI" smtClean="0"/>
              <a:t>‹#›</a:t>
            </a:fld>
            <a:endParaRPr lang="sl-SI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23243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2" r:id="rId1"/>
    <p:sldLayoutId id="2147483763" r:id="rId2"/>
    <p:sldLayoutId id="2147483764" r:id="rId3"/>
    <p:sldLayoutId id="2147483765" r:id="rId4"/>
    <p:sldLayoutId id="2147483766" r:id="rId5"/>
    <p:sldLayoutId id="2147483767" r:id="rId6"/>
    <p:sldLayoutId id="2147483768" r:id="rId7"/>
    <p:sldLayoutId id="2147483769" r:id="rId8"/>
    <p:sldLayoutId id="2147483770" r:id="rId9"/>
    <p:sldLayoutId id="2147483771" r:id="rId10"/>
    <p:sldLayoutId id="2147483772" r:id="rId11"/>
    <p:sldLayoutId id="2147483773" r:id="rId12"/>
    <p:sldLayoutId id="2147483774" r:id="rId13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emf"/><Relationship Id="rId3" Type="http://schemas.openxmlformats.org/officeDocument/2006/relationships/image" Target="../media/image4.jpeg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1.bin"/><Relationship Id="rId10" Type="http://schemas.openxmlformats.org/officeDocument/2006/relationships/image" Target="../media/image7.jpeg"/><Relationship Id="rId4" Type="http://schemas.openxmlformats.org/officeDocument/2006/relationships/image" Target="../media/image5.png"/><Relationship Id="rId9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hyperlink" Target="http://www.google.si/url?sa=i&amp;rct=j&amp;q=&amp;esrc=s&amp;source=images&amp;cd=&amp;cad=rja&amp;uact=8&amp;ved=0CAcQjRw&amp;url=http://www.rokodelstvo.si/logotip&amp;ei=AKddVcmuN4X1UJuQgNAP&amp;bvm=bv.93756505,d.d24&amp;psig=AFQjCNE6IeH475YVNWO4mcdiCuyP8T-hAw&amp;ust=1432287357480262" TargetMode="Externa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m/url?sa=i&amp;rct=j&amp;q=&amp;esrc=s&amp;frm=1&amp;source=images&amp;cd=&amp;cad=rja&amp;docid=b9I52VnGCBcG2M&amp;tbnid=-JP3hm101660zM:&amp;ved=0CAUQjRw&amp;url=http://trgovina.centerduo.si/default.asp?pid%3Dmodul_it%26mid%3Dsl%26wid%3D3567%26detailID%3D132%26ime%3DLete%C4%8Da_vuga&amp;ei=SXVMUvjUFsfGtAa8-4CgCQ&amp;bvm=bv.53371865,d.Yms&amp;psig=AFQjCNE1ptFzb2EcHAestu_oiWnR9Fa0aw&amp;ust=1380828868337477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t"/>
            <a:r>
              <a:rPr lang="sl-SI" sz="3600" b="1" dirty="0"/>
              <a:t>Posvet o postopku preverjanja in potrjevanja NPK</a:t>
            </a:r>
            <a:r>
              <a:rPr lang="sl-SI" sz="1400" dirty="0"/>
              <a:t/>
            </a:r>
            <a:br>
              <a:rPr lang="sl-SI" sz="1400" dirty="0"/>
            </a:br>
            <a:r>
              <a:rPr lang="sl-SI" sz="1400" b="1" dirty="0"/>
              <a:t> </a:t>
            </a:r>
            <a:r>
              <a:rPr lang="sl-SI" sz="1400" dirty="0"/>
              <a:t/>
            </a:r>
            <a:br>
              <a:rPr lang="sl-SI" sz="1400" dirty="0"/>
            </a:br>
            <a:r>
              <a:rPr lang="sl-SI" sz="1400" b="1" u="sng" dirty="0"/>
              <a:t/>
            </a:r>
            <a:br>
              <a:rPr lang="sl-SI" sz="1400" b="1" u="sng" dirty="0"/>
            </a:br>
            <a:endParaRPr lang="sl-SI" sz="1400" dirty="0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sl-SI" sz="1500" dirty="0"/>
              <a:t>Ljubljana, 12. </a:t>
            </a:r>
            <a:r>
              <a:rPr lang="sl-SI" sz="1500"/>
              <a:t>11. </a:t>
            </a:r>
            <a:r>
              <a:rPr lang="sl-SI" sz="1500" dirty="0"/>
              <a:t>2019</a:t>
            </a:r>
          </a:p>
          <a:p>
            <a:endParaRPr lang="sl-SI" dirty="0"/>
          </a:p>
        </p:txBody>
      </p:sp>
      <p:sp>
        <p:nvSpPr>
          <p:cNvPr id="4" name="AutoShape 5" descr="cid:image002.png@01CED3BE.96D56EE0"/>
          <p:cNvSpPr>
            <a:spLocks noChangeAspect="1" noChangeArrowheads="1"/>
          </p:cNvSpPr>
          <p:nvPr/>
        </p:nvSpPr>
        <p:spPr bwMode="auto">
          <a:xfrm>
            <a:off x="-31750" y="-76200"/>
            <a:ext cx="2000250" cy="69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sl-SI"/>
          </a:p>
        </p:txBody>
      </p:sp>
      <p:sp>
        <p:nvSpPr>
          <p:cNvPr id="5" name="AutoShape 7" descr="cid:image002.png@01CED3BE.96D56EE0"/>
          <p:cNvSpPr>
            <a:spLocks noChangeAspect="1" noChangeArrowheads="1"/>
          </p:cNvSpPr>
          <p:nvPr/>
        </p:nvSpPr>
        <p:spPr bwMode="auto">
          <a:xfrm>
            <a:off x="120650" y="76200"/>
            <a:ext cx="2000250" cy="69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sl-SI"/>
          </a:p>
        </p:txBody>
      </p:sp>
      <p:sp>
        <p:nvSpPr>
          <p:cNvPr id="6" name="AutoShape 9" descr="cid:image012.png@01CF0872.50804030"/>
          <p:cNvSpPr>
            <a:spLocks noChangeAspect="1" noChangeArrowheads="1"/>
          </p:cNvSpPr>
          <p:nvPr/>
        </p:nvSpPr>
        <p:spPr bwMode="auto">
          <a:xfrm>
            <a:off x="63500" y="-304800"/>
            <a:ext cx="2409825" cy="638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851932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laček s puščico navzdol 3">
            <a:extLst>
              <a:ext uri="{FF2B5EF4-FFF2-40B4-BE49-F238E27FC236}">
                <a16:creationId xmlns:a16="http://schemas.microsoft.com/office/drawing/2014/main" xmlns="" id="{3A8C0B73-0E10-495A-9284-08D4FA015F22}"/>
              </a:ext>
            </a:extLst>
          </p:cNvPr>
          <p:cNvSpPr/>
          <p:nvPr/>
        </p:nvSpPr>
        <p:spPr>
          <a:xfrm>
            <a:off x="3635896" y="1875833"/>
            <a:ext cx="1944216" cy="1224136"/>
          </a:xfrm>
          <a:prstGeom prst="downArrowCallou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pic>
        <p:nvPicPr>
          <p:cNvPr id="2065" name="Picture 17" descr="http://www.donbosko.si/verzej/sites/default/files/resize/images/zgodovina/otroci_05-350x23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40977">
            <a:off x="0" y="3383430"/>
            <a:ext cx="3333750" cy="2219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16044">
            <a:off x="6185948" y="3423912"/>
            <a:ext cx="3805237" cy="2138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l-SI" dirty="0"/>
              <a:t>ZAVOD MARIANUM VERŽEJ</a:t>
            </a:r>
          </a:p>
        </p:txBody>
      </p:sp>
      <p:sp>
        <p:nvSpPr>
          <p:cNvPr id="4" name="Oblaček s puščico navzdol 3"/>
          <p:cNvSpPr/>
          <p:nvPr/>
        </p:nvSpPr>
        <p:spPr>
          <a:xfrm>
            <a:off x="1043608" y="1844824"/>
            <a:ext cx="1944216" cy="1224136"/>
          </a:xfrm>
          <a:prstGeom prst="downArrowCallou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sl-SI"/>
          </a:p>
        </p:txBody>
      </p:sp>
      <p:graphicFrame>
        <p:nvGraphicFramePr>
          <p:cNvPr id="6" name="Predme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50075387"/>
              </p:ext>
            </p:extLst>
          </p:nvPr>
        </p:nvGraphicFramePr>
        <p:xfrm>
          <a:off x="1043608" y="1916088"/>
          <a:ext cx="1907704" cy="5981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0" r:id="rId5" imgW="4441320" imgH="1420200" progId="CorelDRAW.Graphic.11">
                  <p:embed/>
                </p:oleObj>
              </mc:Choice>
              <mc:Fallback>
                <p:oleObj r:id="rId5" imgW="4441320" imgH="1420200" progId="CorelDRAW.Graphic.11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43608" y="1916088"/>
                        <a:ext cx="1907704" cy="59814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Oblaček s puščico navzdol 8"/>
          <p:cNvSpPr/>
          <p:nvPr/>
        </p:nvSpPr>
        <p:spPr>
          <a:xfrm>
            <a:off x="6228184" y="1824810"/>
            <a:ext cx="1944216" cy="1224136"/>
          </a:xfrm>
          <a:prstGeom prst="downArrowCallou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sl-SI"/>
          </a:p>
        </p:txBody>
      </p:sp>
      <p:graphicFrame>
        <p:nvGraphicFramePr>
          <p:cNvPr id="10" name="Predme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76328465"/>
              </p:ext>
            </p:extLst>
          </p:nvPr>
        </p:nvGraphicFramePr>
        <p:xfrm>
          <a:off x="4067944" y="1923979"/>
          <a:ext cx="1188133" cy="532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1" r:id="rId7" imgW="2866680" imgH="1314000" progId="CorelDRAW.Graphic.11">
                  <p:embed/>
                </p:oleObj>
              </mc:Choice>
              <mc:Fallback>
                <p:oleObj r:id="rId7" imgW="2866680" imgH="1314000" progId="CorelDRAW.Graphic.11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67944" y="1923979"/>
                        <a:ext cx="1188133" cy="532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7616" y="1939140"/>
            <a:ext cx="1225351" cy="5520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6953" y="3212976"/>
            <a:ext cx="3142935" cy="2081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značba mesta vsebine 2">
            <a:extLst>
              <a:ext uri="{FF2B5EF4-FFF2-40B4-BE49-F238E27FC236}">
                <a16:creationId xmlns:a16="http://schemas.microsoft.com/office/drawing/2014/main" xmlns="" id="{AE76E11E-C7E2-4F01-848F-01D6618DE1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3568" y="4149080"/>
            <a:ext cx="7683192" cy="1720014"/>
          </a:xfrm>
        </p:spPr>
        <p:txBody>
          <a:bodyPr/>
          <a:lstStyle/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864249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blaček s puščico navzdol 3">
            <a:extLst>
              <a:ext uri="{FF2B5EF4-FFF2-40B4-BE49-F238E27FC236}">
                <a16:creationId xmlns:a16="http://schemas.microsoft.com/office/drawing/2014/main" xmlns="" id="{79DB3538-08D8-4978-8CB3-D768766D0B16}"/>
              </a:ext>
            </a:extLst>
          </p:cNvPr>
          <p:cNvSpPr/>
          <p:nvPr/>
        </p:nvSpPr>
        <p:spPr>
          <a:xfrm>
            <a:off x="3665288" y="1824810"/>
            <a:ext cx="1944216" cy="1224136"/>
          </a:xfrm>
          <a:prstGeom prst="downArrowCallou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pic>
        <p:nvPicPr>
          <p:cNvPr id="3078" name="Picture 6" descr="http://www.donbosko.si/verzej/sites/default/files/resize/images/zgodovina/hrana_01-350x19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149983"/>
            <a:ext cx="3333750" cy="187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l-SI" dirty="0"/>
              <a:t>PENZION MAVRICA</a:t>
            </a:r>
          </a:p>
        </p:txBody>
      </p:sp>
      <p:sp>
        <p:nvSpPr>
          <p:cNvPr id="4" name="Oblaček s puščico navzdol 3"/>
          <p:cNvSpPr/>
          <p:nvPr/>
        </p:nvSpPr>
        <p:spPr>
          <a:xfrm>
            <a:off x="1043608" y="1844824"/>
            <a:ext cx="1944216" cy="1224136"/>
          </a:xfrm>
          <a:prstGeom prst="downArrowCallou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>
                <a:solidFill>
                  <a:schemeClr val="accent6">
                    <a:lumMod val="75000"/>
                  </a:schemeClr>
                </a:solidFill>
              </a:rPr>
              <a:t>PRENOČIŠČA</a:t>
            </a: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sl-SI"/>
          </a:p>
        </p:txBody>
      </p:sp>
      <p:sp>
        <p:nvSpPr>
          <p:cNvPr id="9" name="Oblaček s puščico navzdol 8"/>
          <p:cNvSpPr/>
          <p:nvPr/>
        </p:nvSpPr>
        <p:spPr>
          <a:xfrm>
            <a:off x="6228184" y="1824810"/>
            <a:ext cx="1944216" cy="1224136"/>
          </a:xfrm>
          <a:prstGeom prst="downArrowCallou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>
                <a:solidFill>
                  <a:schemeClr val="accent6">
                    <a:lumMod val="75000"/>
                  </a:schemeClr>
                </a:solidFill>
              </a:rPr>
              <a:t>ANIMACIJA</a:t>
            </a: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sl-SI"/>
          </a:p>
        </p:txBody>
      </p:sp>
      <p:sp>
        <p:nvSpPr>
          <p:cNvPr id="3" name="Pravokotnik 2"/>
          <p:cNvSpPr/>
          <p:nvPr/>
        </p:nvSpPr>
        <p:spPr>
          <a:xfrm>
            <a:off x="3711829" y="1904857"/>
            <a:ext cx="16522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sl-SI" sz="200" dirty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endParaRPr lang="sl-SI" sz="200" dirty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endParaRPr lang="sl-SI" sz="200" dirty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endParaRPr lang="sl-SI" sz="200" dirty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endParaRPr lang="sl-SI" sz="200" dirty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r>
              <a:rPr lang="sl-SI" dirty="0">
                <a:solidFill>
                  <a:schemeClr val="accent6">
                    <a:lumMod val="75000"/>
                  </a:schemeClr>
                </a:solidFill>
              </a:rPr>
              <a:t>  PREHRANA</a:t>
            </a:r>
          </a:p>
        </p:txBody>
      </p:sp>
      <p:pic>
        <p:nvPicPr>
          <p:cNvPr id="3074" name="Picture 2" descr="http://www.donbosko.si/verzej/sites/default/files/orat_11_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00107">
            <a:off x="5839914" y="3836416"/>
            <a:ext cx="3543548" cy="2219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www.donbosko.si/verzej/sites/default/files/resize/images/zgodovina/otroci_04-233x35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61678">
            <a:off x="740627" y="3166533"/>
            <a:ext cx="2219325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značba mesta vsebine 5">
            <a:extLst>
              <a:ext uri="{FF2B5EF4-FFF2-40B4-BE49-F238E27FC236}">
                <a16:creationId xmlns:a16="http://schemas.microsoft.com/office/drawing/2014/main" xmlns="" id="{99D46AAA-C9F6-411D-B635-C1533E0315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11760" y="3789040"/>
            <a:ext cx="5955000" cy="2080053"/>
          </a:xfrm>
        </p:spPr>
        <p:txBody>
          <a:bodyPr/>
          <a:lstStyle/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321099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blaček s puščico navzdol 3">
            <a:extLst>
              <a:ext uri="{FF2B5EF4-FFF2-40B4-BE49-F238E27FC236}">
                <a16:creationId xmlns:a16="http://schemas.microsoft.com/office/drawing/2014/main" xmlns="" id="{59FC227A-F971-4647-871B-FE96A9A6C2DA}"/>
              </a:ext>
            </a:extLst>
          </p:cNvPr>
          <p:cNvSpPr/>
          <p:nvPr/>
        </p:nvSpPr>
        <p:spPr>
          <a:xfrm>
            <a:off x="3599892" y="1844824"/>
            <a:ext cx="1944216" cy="1224136"/>
          </a:xfrm>
          <a:prstGeom prst="downArrowCallou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45267">
            <a:off x="6458058" y="3081721"/>
            <a:ext cx="2671762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 descr="http://www.donbosko.si/verzej/sites/default/files/veselica_0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3734" y="3458953"/>
            <a:ext cx="4796532" cy="2698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l-SI" dirty="0"/>
              <a:t>CENTER DUO</a:t>
            </a:r>
          </a:p>
        </p:txBody>
      </p:sp>
      <p:sp>
        <p:nvSpPr>
          <p:cNvPr id="4" name="Oblaček s puščico navzdol 3"/>
          <p:cNvSpPr/>
          <p:nvPr/>
        </p:nvSpPr>
        <p:spPr>
          <a:xfrm>
            <a:off x="1043608" y="1844824"/>
            <a:ext cx="1944216" cy="1224136"/>
          </a:xfrm>
          <a:prstGeom prst="downArrowCallou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>
                <a:solidFill>
                  <a:schemeClr val="accent6">
                    <a:lumMod val="75000"/>
                  </a:schemeClr>
                </a:solidFill>
              </a:rPr>
              <a:t>ROKODELSKE DELAVNICE</a:t>
            </a: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sl-SI"/>
          </a:p>
        </p:txBody>
      </p:sp>
      <p:sp>
        <p:nvSpPr>
          <p:cNvPr id="9" name="Oblaček s puščico navzdol 8"/>
          <p:cNvSpPr/>
          <p:nvPr/>
        </p:nvSpPr>
        <p:spPr>
          <a:xfrm>
            <a:off x="6224602" y="1842881"/>
            <a:ext cx="1944216" cy="1224136"/>
          </a:xfrm>
          <a:prstGeom prst="downArrowCallou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>
                <a:solidFill>
                  <a:schemeClr val="accent6">
                    <a:lumMod val="75000"/>
                  </a:schemeClr>
                </a:solidFill>
              </a:rPr>
              <a:t>PRODAJA</a:t>
            </a: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sl-SI"/>
          </a:p>
        </p:txBody>
      </p:sp>
      <p:sp>
        <p:nvSpPr>
          <p:cNvPr id="3" name="Pravokotnik 2"/>
          <p:cNvSpPr/>
          <p:nvPr/>
        </p:nvSpPr>
        <p:spPr>
          <a:xfrm>
            <a:off x="3711829" y="1904857"/>
            <a:ext cx="1652260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sl-SI" sz="200" dirty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r>
              <a:rPr lang="sl-SI" dirty="0">
                <a:solidFill>
                  <a:schemeClr val="accent6">
                    <a:lumMod val="75000"/>
                  </a:schemeClr>
                </a:solidFill>
              </a:rPr>
              <a:t>EKOMUZEJ     KNJIŽNICA</a:t>
            </a: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76128">
            <a:off x="53955" y="3297546"/>
            <a:ext cx="2925001" cy="21937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Označba mesta vsebine 5">
            <a:extLst>
              <a:ext uri="{FF2B5EF4-FFF2-40B4-BE49-F238E27FC236}">
                <a16:creationId xmlns:a16="http://schemas.microsoft.com/office/drawing/2014/main" xmlns="" id="{30631DF8-BF89-416A-AE31-21043477E6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19872" y="4557412"/>
            <a:ext cx="4946888" cy="1311682"/>
          </a:xfrm>
        </p:spPr>
        <p:txBody>
          <a:bodyPr/>
          <a:lstStyle/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713257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blaček s puščico navzdol 3">
            <a:extLst>
              <a:ext uri="{FF2B5EF4-FFF2-40B4-BE49-F238E27FC236}">
                <a16:creationId xmlns:a16="http://schemas.microsoft.com/office/drawing/2014/main" xmlns="" id="{E6FD623B-C957-44DF-9104-17C7F1445A9D}"/>
              </a:ext>
            </a:extLst>
          </p:cNvPr>
          <p:cNvSpPr/>
          <p:nvPr/>
        </p:nvSpPr>
        <p:spPr>
          <a:xfrm>
            <a:off x="3565851" y="1844824"/>
            <a:ext cx="1944216" cy="1224136"/>
          </a:xfrm>
          <a:prstGeom prst="downArrowCallou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pic>
        <p:nvPicPr>
          <p:cNvPr id="5126" name="Picture 6" descr="http://www.donbosko.si/verzej/sites/default/files/MAR_80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60628">
            <a:off x="5582587" y="3406304"/>
            <a:ext cx="3810000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www.donbosko.si/verzej/sites/default/files/sobota_1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603" y="3284984"/>
            <a:ext cx="4220468" cy="2817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l-SI" dirty="0"/>
              <a:t>MARIJANIŠČE</a:t>
            </a:r>
          </a:p>
        </p:txBody>
      </p:sp>
      <p:sp>
        <p:nvSpPr>
          <p:cNvPr id="4" name="Oblaček s puščico navzdol 3"/>
          <p:cNvSpPr/>
          <p:nvPr/>
        </p:nvSpPr>
        <p:spPr>
          <a:xfrm>
            <a:off x="1043608" y="1844824"/>
            <a:ext cx="1944216" cy="1224136"/>
          </a:xfrm>
          <a:prstGeom prst="downArrowCallou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>
                <a:solidFill>
                  <a:schemeClr val="accent6">
                    <a:lumMod val="75000"/>
                  </a:schemeClr>
                </a:solidFill>
              </a:rPr>
              <a:t>DUHOVNI ODDIH</a:t>
            </a: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sl-SI"/>
          </a:p>
        </p:txBody>
      </p:sp>
      <p:sp>
        <p:nvSpPr>
          <p:cNvPr id="9" name="Oblaček s puščico navzdol 8"/>
          <p:cNvSpPr/>
          <p:nvPr/>
        </p:nvSpPr>
        <p:spPr>
          <a:xfrm>
            <a:off x="6156176" y="1839452"/>
            <a:ext cx="1944216" cy="1224136"/>
          </a:xfrm>
          <a:prstGeom prst="downArrowCallou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>
                <a:solidFill>
                  <a:schemeClr val="accent6">
                    <a:lumMod val="75000"/>
                  </a:schemeClr>
                </a:solidFill>
              </a:rPr>
              <a:t>DUHOVNE VAJE</a:t>
            </a: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sl-SI"/>
          </a:p>
        </p:txBody>
      </p:sp>
      <p:sp>
        <p:nvSpPr>
          <p:cNvPr id="3" name="Pravokotnik 2"/>
          <p:cNvSpPr/>
          <p:nvPr/>
        </p:nvSpPr>
        <p:spPr>
          <a:xfrm>
            <a:off x="3711829" y="1904857"/>
            <a:ext cx="1652260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sl-SI" sz="200" dirty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r>
              <a:rPr lang="sl-SI" dirty="0">
                <a:solidFill>
                  <a:schemeClr val="accent6">
                    <a:lumMod val="75000"/>
                  </a:schemeClr>
                </a:solidFill>
              </a:rPr>
              <a:t>VERSKI DOGODKI</a:t>
            </a:r>
          </a:p>
        </p:txBody>
      </p:sp>
      <p:pic>
        <p:nvPicPr>
          <p:cNvPr id="5122" name="Picture 2" descr="http://www.donbosko.si/verzej/sites/default/files/sobota_0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12848">
            <a:off x="67172" y="3455034"/>
            <a:ext cx="3064667" cy="2045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značba mesta vsebine 5">
            <a:extLst>
              <a:ext uri="{FF2B5EF4-FFF2-40B4-BE49-F238E27FC236}">
                <a16:creationId xmlns:a16="http://schemas.microsoft.com/office/drawing/2014/main" xmlns="" id="{63EF01EE-3E70-4B1D-917A-52BC9B4C13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59832" y="3435434"/>
            <a:ext cx="5306928" cy="2433660"/>
          </a:xfrm>
        </p:spPr>
        <p:txBody>
          <a:bodyPr/>
          <a:lstStyle/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326776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značba mesta vsebine 9">
            <a:extLst>
              <a:ext uri="{FF2B5EF4-FFF2-40B4-BE49-F238E27FC236}">
                <a16:creationId xmlns:a16="http://schemas.microsoft.com/office/drawing/2014/main" xmlns="" id="{F723CC28-B715-4DC8-B5DA-575187511B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8367">
            <a:off x="-91435" y="3115957"/>
            <a:ext cx="3391689" cy="2543405"/>
          </a:xfrm>
        </p:spPr>
      </p:pic>
      <p:sp>
        <p:nvSpPr>
          <p:cNvPr id="15" name="Oblaček s puščico navzdol 3">
            <a:extLst>
              <a:ext uri="{FF2B5EF4-FFF2-40B4-BE49-F238E27FC236}">
                <a16:creationId xmlns:a16="http://schemas.microsoft.com/office/drawing/2014/main" xmlns="" id="{6E00C664-BAB8-46CF-8124-EB9E32A629A7}"/>
              </a:ext>
            </a:extLst>
          </p:cNvPr>
          <p:cNvSpPr/>
          <p:nvPr/>
        </p:nvSpPr>
        <p:spPr>
          <a:xfrm>
            <a:off x="3599892" y="1865073"/>
            <a:ext cx="1944216" cy="1224136"/>
          </a:xfrm>
          <a:prstGeom prst="downArrowCallou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l-SI" dirty="0"/>
              <a:t>KAMP TRIO</a:t>
            </a:r>
          </a:p>
        </p:txBody>
      </p:sp>
      <p:sp>
        <p:nvSpPr>
          <p:cNvPr id="4" name="Oblaček s puščico navzdol 3"/>
          <p:cNvSpPr/>
          <p:nvPr/>
        </p:nvSpPr>
        <p:spPr>
          <a:xfrm>
            <a:off x="1019470" y="1865073"/>
            <a:ext cx="1944216" cy="1224136"/>
          </a:xfrm>
          <a:prstGeom prst="downArrowCallou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>
                <a:solidFill>
                  <a:schemeClr val="accent6">
                    <a:lumMod val="75000"/>
                  </a:schemeClr>
                </a:solidFill>
              </a:rPr>
              <a:t>GLAMPING</a:t>
            </a: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sl-SI"/>
          </a:p>
        </p:txBody>
      </p:sp>
      <p:sp>
        <p:nvSpPr>
          <p:cNvPr id="9" name="Oblaček s puščico navzdol 8"/>
          <p:cNvSpPr/>
          <p:nvPr/>
        </p:nvSpPr>
        <p:spPr>
          <a:xfrm>
            <a:off x="6228184" y="1874655"/>
            <a:ext cx="1944216" cy="1224136"/>
          </a:xfrm>
          <a:prstGeom prst="downArrowCallou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>
                <a:solidFill>
                  <a:schemeClr val="accent6">
                    <a:lumMod val="75000"/>
                  </a:schemeClr>
                </a:solidFill>
              </a:rPr>
              <a:t>ZEMLJANKE</a:t>
            </a: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sl-SI"/>
          </a:p>
        </p:txBody>
      </p:sp>
      <p:sp>
        <p:nvSpPr>
          <p:cNvPr id="3" name="Pravokotnik 2"/>
          <p:cNvSpPr/>
          <p:nvPr/>
        </p:nvSpPr>
        <p:spPr>
          <a:xfrm>
            <a:off x="3711829" y="1904857"/>
            <a:ext cx="16522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sl-SI" sz="200" dirty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r>
              <a:rPr lang="sl-SI" dirty="0">
                <a:solidFill>
                  <a:schemeClr val="accent6">
                    <a:lumMod val="75000"/>
                  </a:schemeClr>
                </a:solidFill>
              </a:rPr>
              <a:t>AKTIVNI ODDIH</a:t>
            </a: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7000" y="3128993"/>
            <a:ext cx="3380140" cy="2536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42413">
            <a:off x="6158635" y="3608958"/>
            <a:ext cx="2872246" cy="28722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35963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l-SI" dirty="0"/>
              <a:t>SKUPAJ ZMOREMO VEČ</a:t>
            </a:r>
          </a:p>
        </p:txBody>
      </p:sp>
      <p:sp>
        <p:nvSpPr>
          <p:cNvPr id="4" name="Oblaček s puščico navzdol 3"/>
          <p:cNvSpPr/>
          <p:nvPr/>
        </p:nvSpPr>
        <p:spPr>
          <a:xfrm>
            <a:off x="1019470" y="1865073"/>
            <a:ext cx="1944216" cy="1224136"/>
          </a:xfrm>
          <a:prstGeom prst="downArrowCallou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>
                <a:solidFill>
                  <a:schemeClr val="accent6">
                    <a:lumMod val="75000"/>
                  </a:schemeClr>
                </a:solidFill>
              </a:rPr>
              <a:t>PROJEKTI</a:t>
            </a: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sl-SI"/>
          </a:p>
        </p:txBody>
      </p:sp>
      <p:sp>
        <p:nvSpPr>
          <p:cNvPr id="9" name="Oblaček s puščico navzdol 8"/>
          <p:cNvSpPr/>
          <p:nvPr/>
        </p:nvSpPr>
        <p:spPr>
          <a:xfrm>
            <a:off x="3570710" y="1862999"/>
            <a:ext cx="1944216" cy="1224136"/>
          </a:xfrm>
          <a:prstGeom prst="downArrowCallou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sl-SI"/>
          </a:p>
        </p:txBody>
      </p:sp>
      <p:sp>
        <p:nvSpPr>
          <p:cNvPr id="3" name="Pravokotnik 2"/>
          <p:cNvSpPr/>
          <p:nvPr/>
        </p:nvSpPr>
        <p:spPr>
          <a:xfrm>
            <a:off x="3711829" y="1904857"/>
            <a:ext cx="1652260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sl-SI" sz="200" dirty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r>
              <a:rPr lang="sl-SI" dirty="0">
                <a:solidFill>
                  <a:schemeClr val="accent6">
                    <a:lumMod val="75000"/>
                  </a:schemeClr>
                </a:solidFill>
              </a:rPr>
              <a:t>KULTURNI DOGODKI</a:t>
            </a:r>
          </a:p>
        </p:txBody>
      </p:sp>
      <p:pic>
        <p:nvPicPr>
          <p:cNvPr id="6146" name="Picture 2" descr="http://www.rokodelska-akademija.si/userfiles/image/ROKODELSKA%20AKADEMIJA%202/Celjski%20sejem/IMG_086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01473">
            <a:off x="-200588" y="3402283"/>
            <a:ext cx="3471425" cy="2603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://www.donbosko.si/verzej/sites/default/files/MAR_757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44127">
            <a:off x="5993433" y="3841438"/>
            <a:ext cx="3959642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Označba mesta vsebine 9">
            <a:extLst>
              <a:ext uri="{FF2B5EF4-FFF2-40B4-BE49-F238E27FC236}">
                <a16:creationId xmlns:a16="http://schemas.microsoft.com/office/drawing/2014/main" xmlns="" id="{41FD7875-B658-43E3-8603-387847BF24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8636" y="3221370"/>
            <a:ext cx="4032448" cy="2688299"/>
          </a:xfrm>
        </p:spPr>
      </p:pic>
      <p:sp>
        <p:nvSpPr>
          <p:cNvPr id="13" name="Oblaček s puščico navzdol 8">
            <a:extLst>
              <a:ext uri="{FF2B5EF4-FFF2-40B4-BE49-F238E27FC236}">
                <a16:creationId xmlns:a16="http://schemas.microsoft.com/office/drawing/2014/main" xmlns="" id="{6AEFD8D3-237D-47BD-8FF6-DB7E7C586A82}"/>
              </a:ext>
            </a:extLst>
          </p:cNvPr>
          <p:cNvSpPr/>
          <p:nvPr/>
        </p:nvSpPr>
        <p:spPr>
          <a:xfrm>
            <a:off x="6121950" y="1862999"/>
            <a:ext cx="1944216" cy="1224136"/>
          </a:xfrm>
          <a:prstGeom prst="downArrowCallou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>
                <a:solidFill>
                  <a:schemeClr val="accent6">
                    <a:lumMod val="75000"/>
                  </a:schemeClr>
                </a:solidFill>
              </a:rPr>
              <a:t>RAZSTAVE</a:t>
            </a:r>
          </a:p>
        </p:txBody>
      </p:sp>
    </p:spTree>
    <p:extLst>
      <p:ext uri="{BB962C8B-B14F-4D97-AF65-F5344CB8AC3E}">
        <p14:creationId xmlns:p14="http://schemas.microsoft.com/office/powerpoint/2010/main" val="2495465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>
            <a:extLst>
              <a:ext uri="{FF2B5EF4-FFF2-40B4-BE49-F238E27FC236}">
                <a16:creationId xmlns:a16="http://schemas.microsoft.com/office/drawing/2014/main" xmlns="" id="{9B14C62D-1BFB-4F14-8E76-12397F78CBF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94235" y="548681"/>
            <a:ext cx="6642497" cy="1008112"/>
          </a:xfrm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sl-SI" sz="3000" b="1" dirty="0">
                <a:solidFill>
                  <a:schemeClr val="bg2"/>
                </a:solidFill>
              </a:rPr>
              <a:t> </a:t>
            </a:r>
            <a:r>
              <a:rPr lang="sl-SI" dirty="0"/>
              <a:t>ŠIRŠI DRUŽBENI CILJI</a:t>
            </a:r>
          </a:p>
        </p:txBody>
      </p:sp>
      <p:sp>
        <p:nvSpPr>
          <p:cNvPr id="8196" name="Rectangle 4">
            <a:extLst>
              <a:ext uri="{FF2B5EF4-FFF2-40B4-BE49-F238E27FC236}">
                <a16:creationId xmlns:a16="http://schemas.microsoft.com/office/drawing/2014/main" xmlns="" id="{29733299-0DBA-42E3-98E7-8755ABAB0DA9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899593" y="1844824"/>
            <a:ext cx="7569706" cy="3905895"/>
          </a:xfrm>
        </p:spPr>
        <p:txBody>
          <a:bodyPr>
            <a:noAutofit/>
          </a:bodyPr>
          <a:lstStyle/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anose="05000000000000000000" pitchFamily="2" charset="2"/>
              <a:buChar char="v"/>
              <a:defRPr/>
            </a:pPr>
            <a:r>
              <a:rPr lang="sl-SI" sz="3200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 </a:t>
            </a:r>
            <a:r>
              <a:rPr lang="sl-SI" sz="2800" dirty="0">
                <a:solidFill>
                  <a:schemeClr val="tx1"/>
                </a:solidFill>
                <a:latin typeface="+mj-lt"/>
              </a:rPr>
              <a:t>ohranjanje slovenske kulturne dediščine - zlasti Pomurja;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anose="05000000000000000000" pitchFamily="2" charset="2"/>
              <a:buChar char="v"/>
              <a:defRPr/>
            </a:pPr>
            <a:endParaRPr lang="sl-SI" sz="500" dirty="0">
              <a:solidFill>
                <a:schemeClr val="tx1"/>
              </a:solidFill>
              <a:latin typeface="+mj-lt"/>
            </a:endParaRP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anose="05000000000000000000" pitchFamily="2" charset="2"/>
              <a:buChar char="v"/>
              <a:defRPr/>
            </a:pPr>
            <a:r>
              <a:rPr lang="sl-SI" sz="2800" dirty="0">
                <a:solidFill>
                  <a:schemeClr val="tx1"/>
                </a:solidFill>
                <a:latin typeface="+mj-lt"/>
              </a:rPr>
              <a:t> pospeševanje razvoja domače in umetnostne obrti na lokalnem in državnem nivoju;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anose="05000000000000000000" pitchFamily="2" charset="2"/>
              <a:buChar char="v"/>
              <a:defRPr/>
            </a:pPr>
            <a:endParaRPr lang="sl-SI" sz="500" dirty="0">
              <a:solidFill>
                <a:schemeClr val="tx1"/>
              </a:solidFill>
              <a:latin typeface="+mj-lt"/>
            </a:endParaRP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anose="05000000000000000000" pitchFamily="2" charset="2"/>
              <a:buChar char="v"/>
              <a:defRPr/>
            </a:pPr>
            <a:r>
              <a:rPr lang="sl-SI" sz="2800" dirty="0">
                <a:solidFill>
                  <a:schemeClr val="tx1"/>
                </a:solidFill>
                <a:latin typeface="+mj-lt"/>
              </a:rPr>
              <a:t> strokovno razvijanje novih oblik izobraževanja za poklice DUO in s tem prenos tradicionalnega znanja na mlajše generacije.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1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1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1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1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1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1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8">
            <a:extLst>
              <a:ext uri="{FF2B5EF4-FFF2-40B4-BE49-F238E27FC236}">
                <a16:creationId xmlns:a16="http://schemas.microsoft.com/office/drawing/2014/main" xmlns="" id="{C4CCDB46-BE35-4B18-B1E0-7BBB73A312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708920"/>
            <a:ext cx="3240360" cy="21534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218" name="Rectangle 2">
            <a:extLst>
              <a:ext uri="{FF2B5EF4-FFF2-40B4-BE49-F238E27FC236}">
                <a16:creationId xmlns:a16="http://schemas.microsoft.com/office/drawing/2014/main" xmlns="" id="{8E99218A-E54D-42E4-A268-35EC3F00A5C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77541" y="620688"/>
            <a:ext cx="6945401" cy="1008113"/>
          </a:xfrm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sl-SI" dirty="0"/>
              <a:t>PODROČJA DELA</a:t>
            </a:r>
          </a:p>
        </p:txBody>
      </p:sp>
      <p:sp>
        <p:nvSpPr>
          <p:cNvPr id="9222" name="Rectangle 6">
            <a:extLst>
              <a:ext uri="{FF2B5EF4-FFF2-40B4-BE49-F238E27FC236}">
                <a16:creationId xmlns:a16="http://schemas.microsoft.com/office/drawing/2014/main" xmlns="" id="{AEA238FF-E4F0-462C-84B4-3E8FA96381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0114" y="1412777"/>
            <a:ext cx="7560318" cy="39854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400050" indent="-40005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sl-SI" sz="1350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     </a:t>
            </a:r>
          </a:p>
          <a:p>
            <a:pPr marL="400050" indent="-40005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endParaRPr lang="sl-SI" b="1" dirty="0"/>
          </a:p>
          <a:p>
            <a:pPr marL="400050" indent="-40005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sl-SI" sz="2800" b="1" dirty="0">
                <a:latin typeface="+mj-lt"/>
              </a:rPr>
              <a:t>Področje kulturne dediščine</a:t>
            </a:r>
          </a:p>
          <a:p>
            <a:pPr marL="685800" lvl="1" indent="-34290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FontTx/>
              <a:buChar char="•"/>
              <a:defRPr/>
            </a:pPr>
            <a:r>
              <a:rPr lang="sl-SI" sz="2800" dirty="0">
                <a:latin typeface="+mj-lt"/>
              </a:rPr>
              <a:t>prenos rokodelskega znanja na mlajše generacije;</a:t>
            </a:r>
          </a:p>
          <a:p>
            <a:pPr marL="685800" lvl="1" indent="-34290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FontTx/>
              <a:buChar char="•"/>
              <a:defRPr/>
            </a:pPr>
            <a:r>
              <a:rPr lang="sl-SI" sz="2800" dirty="0">
                <a:latin typeface="+mj-lt"/>
              </a:rPr>
              <a:t>utrjevanje lastne identitete.</a:t>
            </a:r>
          </a:p>
          <a:p>
            <a:pPr marL="400050" indent="-40005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Font typeface="Wingdings" pitchFamily="2" charset="2"/>
              <a:buChar char="v"/>
              <a:defRPr/>
            </a:pPr>
            <a:endParaRPr lang="sl-SI" sz="2800" b="1" dirty="0">
              <a:latin typeface="+mj-lt"/>
            </a:endParaRPr>
          </a:p>
          <a:p>
            <a:pPr marL="400050" indent="-40005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defRPr/>
            </a:pPr>
            <a:r>
              <a:rPr lang="sl-SI" sz="2800" b="1" dirty="0">
                <a:latin typeface="+mj-lt"/>
              </a:rPr>
              <a:t>Področje turizma</a:t>
            </a:r>
          </a:p>
          <a:p>
            <a:pPr marL="685800" lvl="1" indent="-34290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FontTx/>
              <a:buChar char="•"/>
              <a:defRPr/>
            </a:pPr>
            <a:r>
              <a:rPr lang="sl-SI" sz="2800" dirty="0">
                <a:latin typeface="+mj-lt"/>
              </a:rPr>
              <a:t>nova turistična destinacija;</a:t>
            </a:r>
          </a:p>
          <a:p>
            <a:pPr marL="685800" lvl="1" indent="-342900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FontTx/>
              <a:buChar char="•"/>
              <a:defRPr/>
            </a:pPr>
            <a:r>
              <a:rPr lang="sl-SI" sz="2800" dirty="0">
                <a:latin typeface="+mj-lt"/>
              </a:rPr>
              <a:t>programi in poti, ki povezujejo rokodelce.</a:t>
            </a: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2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92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92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92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922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xmlns="" id="{8E99218A-E54D-42E4-A268-35EC3F00A5C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77541" y="620689"/>
            <a:ext cx="6945401" cy="1008112"/>
          </a:xfrm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sl-SI" dirty="0"/>
              <a:t>PODROČJA DELA</a:t>
            </a:r>
          </a:p>
        </p:txBody>
      </p:sp>
      <p:sp>
        <p:nvSpPr>
          <p:cNvPr id="9220" name="Rectangle 4">
            <a:extLst>
              <a:ext uri="{FF2B5EF4-FFF2-40B4-BE49-F238E27FC236}">
                <a16:creationId xmlns:a16="http://schemas.microsoft.com/office/drawing/2014/main" xmlns="" id="{2E04C8A3-8B65-44D2-B050-020DAC0AA8B6}"/>
              </a:ext>
            </a:extLst>
          </p:cNvPr>
          <p:cNvSpPr>
            <a:spLocks noGrp="1" noChangeArrowheads="1"/>
          </p:cNvSpPr>
          <p:nvPr>
            <p:ph type="body" sz="half" idx="3"/>
          </p:nvPr>
        </p:nvSpPr>
        <p:spPr>
          <a:xfrm>
            <a:off x="765700" y="1916907"/>
            <a:ext cx="7982764" cy="3921919"/>
          </a:xfrm>
        </p:spPr>
        <p:txBody>
          <a:bodyPr>
            <a:normAutofit/>
          </a:bodyPr>
          <a:lstStyle/>
          <a:p>
            <a:pPr marL="400050" indent="-400050">
              <a:lnSpc>
                <a:spcPct val="80000"/>
              </a:lnSpc>
              <a:buClr>
                <a:schemeClr val="tx1"/>
              </a:buClr>
              <a:buNone/>
              <a:defRPr/>
            </a:pPr>
            <a:r>
              <a:rPr lang="sl-SI" sz="1350" dirty="0"/>
              <a:t>     </a:t>
            </a:r>
            <a:r>
              <a:rPr lang="sl-SI" sz="2800" b="1" dirty="0">
                <a:solidFill>
                  <a:schemeClr val="tx1"/>
                </a:solidFill>
                <a:latin typeface="+mj-lt"/>
              </a:rPr>
              <a:t>Področje podjetništva</a:t>
            </a:r>
          </a:p>
          <a:p>
            <a:pPr marL="685800" lvl="1" indent="-342900">
              <a:lnSpc>
                <a:spcPct val="80000"/>
              </a:lnSpc>
              <a:buClr>
                <a:schemeClr val="tx1"/>
              </a:buClr>
              <a:buFontTx/>
              <a:buChar char="•"/>
              <a:defRPr/>
            </a:pPr>
            <a:r>
              <a:rPr lang="sl-SI" sz="2800" dirty="0">
                <a:solidFill>
                  <a:schemeClr val="tx1"/>
                </a:solidFill>
                <a:latin typeface="+mj-lt"/>
              </a:rPr>
              <a:t>nove možnosti za trženje / </a:t>
            </a:r>
          </a:p>
          <a:p>
            <a:pPr marL="342900" lvl="1" indent="0">
              <a:lnSpc>
                <a:spcPct val="80000"/>
              </a:lnSpc>
              <a:buClr>
                <a:schemeClr val="tx1"/>
              </a:buClr>
              <a:buNone/>
              <a:defRPr/>
            </a:pPr>
            <a:r>
              <a:rPr lang="sl-SI" sz="2800" dirty="0">
                <a:solidFill>
                  <a:schemeClr val="tx1"/>
                </a:solidFill>
                <a:latin typeface="+mj-lt"/>
              </a:rPr>
              <a:t>      prodajno razstavna galerija;</a:t>
            </a:r>
          </a:p>
          <a:p>
            <a:pPr marL="685800" lvl="1" indent="-342900">
              <a:lnSpc>
                <a:spcPct val="80000"/>
              </a:lnSpc>
              <a:buClr>
                <a:schemeClr val="tx1"/>
              </a:buClr>
              <a:buFontTx/>
              <a:buChar char="•"/>
              <a:defRPr/>
            </a:pPr>
            <a:r>
              <a:rPr lang="sl-SI" sz="2800" dirty="0">
                <a:solidFill>
                  <a:schemeClr val="tx1"/>
                </a:solidFill>
                <a:latin typeface="+mj-lt"/>
              </a:rPr>
              <a:t>nove možnosti za uresničevanje poslovnih idej.</a:t>
            </a:r>
          </a:p>
          <a:p>
            <a:pPr marL="685800" lvl="1" indent="-342900">
              <a:lnSpc>
                <a:spcPct val="80000"/>
              </a:lnSpc>
              <a:buClr>
                <a:schemeClr val="tx1"/>
              </a:buClr>
              <a:buFontTx/>
              <a:buChar char="•"/>
              <a:defRPr/>
            </a:pPr>
            <a:endParaRPr lang="sl-SI" sz="500" dirty="0">
              <a:solidFill>
                <a:schemeClr val="tx1"/>
              </a:solidFill>
              <a:latin typeface="+mj-lt"/>
            </a:endParaRPr>
          </a:p>
          <a:p>
            <a:pPr marL="400050" indent="-400050">
              <a:lnSpc>
                <a:spcPct val="80000"/>
              </a:lnSpc>
              <a:buClr>
                <a:schemeClr val="tx1"/>
              </a:buClr>
              <a:buNone/>
              <a:defRPr/>
            </a:pPr>
            <a:r>
              <a:rPr lang="sl-SI" sz="2800" dirty="0">
                <a:solidFill>
                  <a:schemeClr val="tx1"/>
                </a:solidFill>
                <a:latin typeface="+mj-lt"/>
              </a:rPr>
              <a:t>      </a:t>
            </a:r>
            <a:r>
              <a:rPr lang="sl-SI" sz="2800" b="1" dirty="0">
                <a:solidFill>
                  <a:schemeClr val="tx1"/>
                </a:solidFill>
                <a:latin typeface="+mj-lt"/>
              </a:rPr>
              <a:t>Področje izobraževanja in zaposlovanja</a:t>
            </a:r>
          </a:p>
          <a:p>
            <a:pPr marL="685800" lvl="1" indent="-342900">
              <a:lnSpc>
                <a:spcPct val="80000"/>
              </a:lnSpc>
              <a:buClr>
                <a:schemeClr val="tx1"/>
              </a:buClr>
              <a:buFontTx/>
              <a:buChar char="•"/>
              <a:defRPr/>
            </a:pPr>
            <a:r>
              <a:rPr lang="sl-SI" sz="2800" dirty="0">
                <a:solidFill>
                  <a:schemeClr val="tx1"/>
                </a:solidFill>
                <a:latin typeface="+mj-lt"/>
              </a:rPr>
              <a:t>razvijanje novih programov usposabljanja; </a:t>
            </a:r>
          </a:p>
          <a:p>
            <a:pPr marL="685800" lvl="1" indent="-342900">
              <a:lnSpc>
                <a:spcPct val="80000"/>
              </a:lnSpc>
              <a:buClr>
                <a:schemeClr val="tx1"/>
              </a:buClr>
              <a:buFontTx/>
              <a:buChar char="•"/>
              <a:defRPr/>
            </a:pPr>
            <a:r>
              <a:rPr lang="sl-SI" sz="2800" dirty="0">
                <a:solidFill>
                  <a:schemeClr val="tx1"/>
                </a:solidFill>
                <a:latin typeface="+mj-lt"/>
              </a:rPr>
              <a:t>nove možnosti za zaposlovanje in samozaposlovanje.</a:t>
            </a:r>
          </a:p>
          <a:p>
            <a:pPr marL="685800" lvl="1" indent="-342900">
              <a:lnSpc>
                <a:spcPct val="80000"/>
              </a:lnSpc>
              <a:buClr>
                <a:schemeClr val="tx1"/>
              </a:buClr>
              <a:buFontTx/>
              <a:buChar char="•"/>
              <a:defRPr/>
            </a:pPr>
            <a:endParaRPr lang="sl-SI" sz="1200" dirty="0"/>
          </a:p>
        </p:txBody>
      </p:sp>
    </p:spTree>
    <p:extLst>
      <p:ext uri="{BB962C8B-B14F-4D97-AF65-F5344CB8AC3E}">
        <p14:creationId xmlns:p14="http://schemas.microsoft.com/office/powerpoint/2010/main" val="4056823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9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92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92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92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92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922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xmlns="" id="{0198B9FF-5E41-48ED-A141-7FBE250DFB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97628" y="451637"/>
            <a:ext cx="7148744" cy="1216819"/>
          </a:xfrm>
        </p:spPr>
        <p:txBody>
          <a:bodyPr>
            <a:normAutofit fontScale="90000"/>
          </a:bodyPr>
          <a:lstStyle/>
          <a:p>
            <a:pPr marL="457200" indent="-457200" algn="ctr">
              <a:lnSpc>
                <a:spcPct val="80000"/>
              </a:lnSpc>
              <a:defRPr/>
            </a:pPr>
            <a:r>
              <a:rPr lang="sl-SI" dirty="0">
                <a:solidFill>
                  <a:schemeClr val="tx1"/>
                </a:solidFill>
              </a:rPr>
              <a:t>INFORMIRANJE IN PROMOCIJA</a:t>
            </a:r>
          </a:p>
        </p:txBody>
      </p:sp>
      <p:sp>
        <p:nvSpPr>
          <p:cNvPr id="10244" name="Rectangle 4">
            <a:extLst>
              <a:ext uri="{FF2B5EF4-FFF2-40B4-BE49-F238E27FC236}">
                <a16:creationId xmlns:a16="http://schemas.microsoft.com/office/drawing/2014/main" xmlns="" id="{54A303F7-37B3-449F-90D9-E8602B3E9F92}"/>
              </a:ext>
            </a:extLst>
          </p:cNvPr>
          <p:cNvSpPr>
            <a:spLocks noGrp="1" noChangeArrowheads="1"/>
          </p:cNvSpPr>
          <p:nvPr>
            <p:ph type="body" sz="half" idx="3"/>
          </p:nvPr>
        </p:nvSpPr>
        <p:spPr>
          <a:xfrm>
            <a:off x="179512" y="1556792"/>
            <a:ext cx="8600125" cy="5832647"/>
          </a:xfrm>
        </p:spPr>
        <p:txBody>
          <a:bodyPr>
            <a:normAutofit fontScale="92500"/>
          </a:bodyPr>
          <a:lstStyle/>
          <a:p>
            <a:pPr marL="457200" indent="-457200">
              <a:lnSpc>
                <a:spcPct val="80000"/>
              </a:lnSpc>
              <a:buNone/>
              <a:defRPr/>
            </a:pPr>
            <a:r>
              <a:rPr lang="sl-SI" sz="1050" b="1" dirty="0"/>
              <a:t>                 </a:t>
            </a:r>
            <a:r>
              <a:rPr lang="sl-SI" sz="1050" b="1" dirty="0">
                <a:solidFill>
                  <a:schemeClr val="accent6"/>
                </a:solidFill>
                <a:latin typeface="+mj-lt"/>
              </a:rPr>
              <a:t>             </a:t>
            </a:r>
            <a:endParaRPr lang="sl-SI" sz="600" dirty="0">
              <a:latin typeface="+mj-lt"/>
            </a:endParaRPr>
          </a:p>
          <a:p>
            <a:pPr marL="742950" lvl="1" indent="-400050">
              <a:lnSpc>
                <a:spcPct val="80000"/>
              </a:lnSpc>
              <a:buClr>
                <a:schemeClr val="tx1"/>
              </a:buClr>
              <a:buFont typeface="Wingdings" pitchFamily="2" charset="2"/>
              <a:buChar char="v"/>
              <a:defRPr/>
            </a:pPr>
            <a:r>
              <a:rPr lang="sl-SI" sz="3000" dirty="0">
                <a:solidFill>
                  <a:schemeClr val="tx1"/>
                </a:solidFill>
                <a:latin typeface="+mj-lt"/>
              </a:rPr>
              <a:t>Celosten pregled o ustvarjalnosti rokodelcev Pomurja;</a:t>
            </a:r>
          </a:p>
          <a:p>
            <a:pPr marL="342900" lvl="1" indent="0">
              <a:lnSpc>
                <a:spcPct val="80000"/>
              </a:lnSpc>
              <a:buClr>
                <a:schemeClr val="tx1"/>
              </a:buClr>
              <a:buNone/>
              <a:defRPr/>
            </a:pPr>
            <a:endParaRPr lang="sl-SI" sz="500" dirty="0">
              <a:solidFill>
                <a:schemeClr val="tx1"/>
              </a:solidFill>
              <a:latin typeface="+mj-lt"/>
            </a:endParaRPr>
          </a:p>
          <a:p>
            <a:pPr marL="742950" lvl="1" indent="-400050">
              <a:buClr>
                <a:schemeClr val="tx1"/>
              </a:buClr>
              <a:buFont typeface="Wingdings" pitchFamily="2" charset="2"/>
              <a:buChar char="v"/>
              <a:defRPr/>
            </a:pPr>
            <a:r>
              <a:rPr lang="sl-SI" sz="3000" dirty="0">
                <a:solidFill>
                  <a:schemeClr val="tx1"/>
                </a:solidFill>
                <a:latin typeface="+mj-lt"/>
              </a:rPr>
              <a:t>regionalna razpoznavnost – kulturna dediščina regije;</a:t>
            </a:r>
          </a:p>
          <a:p>
            <a:pPr marL="742950" lvl="1" indent="-400050">
              <a:lnSpc>
                <a:spcPct val="80000"/>
              </a:lnSpc>
              <a:buClr>
                <a:schemeClr val="tx1"/>
              </a:buClr>
              <a:buFont typeface="Wingdings" pitchFamily="2" charset="2"/>
              <a:buChar char="v"/>
              <a:defRPr/>
            </a:pPr>
            <a:endParaRPr lang="sl-SI" sz="500" dirty="0">
              <a:solidFill>
                <a:schemeClr val="tx1"/>
              </a:solidFill>
              <a:latin typeface="+mj-lt"/>
            </a:endParaRPr>
          </a:p>
          <a:p>
            <a:pPr marL="742950" lvl="1" indent="-400050">
              <a:buClr>
                <a:schemeClr val="tx1"/>
              </a:buClr>
              <a:buFont typeface="Wingdings" pitchFamily="2" charset="2"/>
              <a:buChar char="v"/>
              <a:defRPr/>
            </a:pPr>
            <a:r>
              <a:rPr lang="sl-SI" sz="3000" dirty="0">
                <a:solidFill>
                  <a:schemeClr val="tx1"/>
                </a:solidFill>
                <a:latin typeface="+mj-lt"/>
              </a:rPr>
              <a:t>zbiranje in posredovanje  informacij o izdelkih in rokodelcih;</a:t>
            </a:r>
          </a:p>
          <a:p>
            <a:pPr marL="742950" lvl="1" indent="-400050">
              <a:lnSpc>
                <a:spcPct val="80000"/>
              </a:lnSpc>
              <a:buClr>
                <a:schemeClr val="tx1"/>
              </a:buClr>
              <a:buFont typeface="Wingdings" pitchFamily="2" charset="2"/>
              <a:buChar char="v"/>
              <a:defRPr/>
            </a:pPr>
            <a:endParaRPr lang="sl-SI" sz="500" dirty="0">
              <a:solidFill>
                <a:schemeClr val="tx1"/>
              </a:solidFill>
              <a:latin typeface="+mj-lt"/>
            </a:endParaRPr>
          </a:p>
          <a:p>
            <a:pPr marL="742950" lvl="1" indent="-400050">
              <a:buClr>
                <a:schemeClr val="tx1"/>
              </a:buClr>
              <a:buFont typeface="Wingdings" pitchFamily="2" charset="2"/>
              <a:buChar char="v"/>
              <a:defRPr/>
            </a:pPr>
            <a:r>
              <a:rPr lang="sl-SI" sz="3000" dirty="0">
                <a:solidFill>
                  <a:schemeClr val="tx1"/>
                </a:solidFill>
                <a:latin typeface="+mj-lt"/>
              </a:rPr>
              <a:t>promoviranje posameznih rokodelcev in pomoč pri ustvarjanju ter trženju njihovih izdelkov;</a:t>
            </a:r>
          </a:p>
          <a:p>
            <a:pPr marL="742950" lvl="1" indent="-400050">
              <a:lnSpc>
                <a:spcPct val="80000"/>
              </a:lnSpc>
              <a:buClr>
                <a:schemeClr val="tx1"/>
              </a:buClr>
              <a:buFont typeface="Wingdings" pitchFamily="2" charset="2"/>
              <a:buChar char="v"/>
              <a:defRPr/>
            </a:pPr>
            <a:endParaRPr lang="sl-SI" sz="500" dirty="0">
              <a:solidFill>
                <a:schemeClr val="tx1"/>
              </a:solidFill>
              <a:latin typeface="+mj-lt"/>
            </a:endParaRPr>
          </a:p>
          <a:p>
            <a:pPr marL="742950" lvl="1" indent="-400050">
              <a:buClr>
                <a:schemeClr val="tx1"/>
              </a:buClr>
              <a:buFont typeface="Wingdings" pitchFamily="2" charset="2"/>
              <a:buChar char="v"/>
              <a:defRPr/>
            </a:pPr>
            <a:r>
              <a:rPr lang="sl-SI" sz="3000" dirty="0">
                <a:solidFill>
                  <a:schemeClr val="tx1"/>
                </a:solidFill>
                <a:latin typeface="+mj-lt"/>
              </a:rPr>
              <a:t>vodeni ogledi za turiste, za šolske skupine, …  </a:t>
            </a:r>
          </a:p>
          <a:p>
            <a:pPr marL="742950" lvl="1" indent="-400050">
              <a:lnSpc>
                <a:spcPct val="80000"/>
              </a:lnSpc>
              <a:buClr>
                <a:schemeClr val="tx1"/>
              </a:buClr>
              <a:buFont typeface="Wingdings" pitchFamily="2" charset="2"/>
              <a:buChar char="v"/>
              <a:defRPr/>
            </a:pPr>
            <a:endParaRPr lang="sl-SI" sz="500" dirty="0">
              <a:solidFill>
                <a:schemeClr val="tx1"/>
              </a:solidFill>
              <a:latin typeface="+mj-lt"/>
            </a:endParaRPr>
          </a:p>
          <a:p>
            <a:pPr marL="742950" lvl="1" indent="-400050">
              <a:buClr>
                <a:schemeClr val="tx1"/>
              </a:buClr>
              <a:buFont typeface="Wingdings" pitchFamily="2" charset="2"/>
              <a:buChar char="v"/>
              <a:defRPr/>
            </a:pPr>
            <a:r>
              <a:rPr lang="sl-SI" sz="3000" dirty="0">
                <a:solidFill>
                  <a:schemeClr val="tx1"/>
                </a:solidFill>
                <a:latin typeface="+mj-lt"/>
              </a:rPr>
              <a:t>promocija rokodelstva preko spleta in drugih medijev;</a:t>
            </a:r>
          </a:p>
          <a:p>
            <a:pPr marL="742950" lvl="1" indent="-400050">
              <a:lnSpc>
                <a:spcPct val="80000"/>
              </a:lnSpc>
              <a:buClr>
                <a:schemeClr val="tx1"/>
              </a:buClr>
              <a:buFont typeface="Wingdings" pitchFamily="2" charset="2"/>
              <a:buChar char="v"/>
              <a:defRPr/>
            </a:pPr>
            <a:endParaRPr lang="sl-SI" sz="500" dirty="0">
              <a:solidFill>
                <a:schemeClr val="tx1"/>
              </a:solidFill>
              <a:latin typeface="+mj-lt"/>
            </a:endParaRPr>
          </a:p>
          <a:p>
            <a:pPr marL="742950" lvl="1" indent="-400050">
              <a:buClr>
                <a:schemeClr val="tx1"/>
              </a:buClr>
              <a:buFont typeface="Wingdings" pitchFamily="2" charset="2"/>
              <a:buChar char="v"/>
              <a:defRPr/>
            </a:pPr>
            <a:r>
              <a:rPr lang="sl-SI" sz="3000" dirty="0">
                <a:solidFill>
                  <a:schemeClr val="tx1"/>
                </a:solidFill>
                <a:latin typeface="+mj-lt"/>
              </a:rPr>
              <a:t>oblikovanje turističnih poti, ki bi povezale rokodelce.</a:t>
            </a:r>
          </a:p>
          <a:p>
            <a:pPr marL="457200" indent="-457200">
              <a:lnSpc>
                <a:spcPct val="80000"/>
              </a:lnSpc>
              <a:buNone/>
              <a:defRPr/>
            </a:pPr>
            <a:endParaRPr lang="sl-SI" sz="1350" b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2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24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24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24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24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24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24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24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24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xmlns="" id="{77640F08-5CA1-461F-B828-9EB3CBD1CA5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99592" y="857250"/>
            <a:ext cx="7476490" cy="1085852"/>
          </a:xfrm>
        </p:spPr>
        <p:txBody>
          <a:bodyPr anchor="ctr">
            <a:normAutofit/>
          </a:bodyPr>
          <a:lstStyle/>
          <a:p>
            <a:pPr algn="ctr" eaLnBrk="1" hangingPunct="1">
              <a:defRPr/>
            </a:pPr>
            <a:r>
              <a:rPr lang="sl-SI" dirty="0">
                <a:solidFill>
                  <a:schemeClr val="accent3">
                    <a:lumMod val="25000"/>
                  </a:schemeClr>
                </a:solidFill>
              </a:rPr>
              <a:t>TRŽENJE</a:t>
            </a:r>
          </a:p>
        </p:txBody>
      </p:sp>
      <p:sp>
        <p:nvSpPr>
          <p:cNvPr id="11268" name="Rectangle 4">
            <a:extLst>
              <a:ext uri="{FF2B5EF4-FFF2-40B4-BE49-F238E27FC236}">
                <a16:creationId xmlns:a16="http://schemas.microsoft.com/office/drawing/2014/main" xmlns="" id="{9528D3C7-26C1-4916-9629-DB5149FD542C}"/>
              </a:ext>
            </a:extLst>
          </p:cNvPr>
          <p:cNvSpPr>
            <a:spLocks noGrp="1" noChangeArrowheads="1"/>
          </p:cNvSpPr>
          <p:nvPr>
            <p:ph type="body" sz="half" idx="3"/>
          </p:nvPr>
        </p:nvSpPr>
        <p:spPr>
          <a:xfrm>
            <a:off x="899592" y="1628800"/>
            <a:ext cx="6984775" cy="4896544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sl-SI" sz="1800" b="1" dirty="0">
                <a:solidFill>
                  <a:schemeClr val="accent6"/>
                </a:solidFill>
              </a:rPr>
              <a:t>		</a:t>
            </a:r>
            <a:endParaRPr lang="sl-SI" sz="2400" u="sng" dirty="0">
              <a:latin typeface="+mj-lt"/>
            </a:endParaRPr>
          </a:p>
          <a:p>
            <a:pPr lvl="1" eaLnBrk="1" hangingPunct="1">
              <a:lnSpc>
                <a:spcPct val="80000"/>
              </a:lnSpc>
              <a:buClr>
                <a:schemeClr val="tx1"/>
              </a:buClr>
              <a:buFont typeface="Wingdings" pitchFamily="2" charset="2"/>
              <a:buChar char="v"/>
              <a:defRPr/>
            </a:pPr>
            <a:r>
              <a:rPr lang="sl-SI" sz="2800" dirty="0">
                <a:solidFill>
                  <a:schemeClr val="tx1"/>
                </a:solidFill>
                <a:latin typeface="+mj-lt"/>
              </a:rPr>
              <a:t> Možnost razstavljanja in prodaje izdelkov na enem mestu;</a:t>
            </a:r>
          </a:p>
          <a:p>
            <a:pPr lvl="1" eaLnBrk="1" hangingPunct="1">
              <a:lnSpc>
                <a:spcPct val="80000"/>
              </a:lnSpc>
              <a:buClr>
                <a:schemeClr val="tx1"/>
              </a:buClr>
              <a:buFont typeface="Wingdings" pitchFamily="2" charset="2"/>
              <a:buChar char="v"/>
              <a:defRPr/>
            </a:pPr>
            <a:endParaRPr lang="sl-SI" sz="500" dirty="0">
              <a:solidFill>
                <a:schemeClr val="tx1"/>
              </a:solidFill>
              <a:latin typeface="+mj-lt"/>
            </a:endParaRPr>
          </a:p>
          <a:p>
            <a:pPr lvl="1" eaLnBrk="1" hangingPunct="1">
              <a:lnSpc>
                <a:spcPct val="80000"/>
              </a:lnSpc>
              <a:buClr>
                <a:schemeClr val="tx1"/>
              </a:buClr>
              <a:buFont typeface="Wingdings" pitchFamily="2" charset="2"/>
              <a:buChar char="v"/>
              <a:defRPr/>
            </a:pPr>
            <a:r>
              <a:rPr lang="sl-SI" sz="2800" dirty="0">
                <a:solidFill>
                  <a:schemeClr val="tx1"/>
                </a:solidFill>
                <a:latin typeface="+mj-lt"/>
              </a:rPr>
              <a:t> skupen nastop na trgu – širitev tržišča; </a:t>
            </a:r>
          </a:p>
          <a:p>
            <a:pPr lvl="1" eaLnBrk="1" hangingPunct="1">
              <a:lnSpc>
                <a:spcPct val="80000"/>
              </a:lnSpc>
              <a:buClr>
                <a:schemeClr val="tx1"/>
              </a:buClr>
              <a:buFont typeface="Wingdings" pitchFamily="2" charset="2"/>
              <a:buChar char="v"/>
              <a:defRPr/>
            </a:pPr>
            <a:endParaRPr lang="sl-SI" sz="500" dirty="0">
              <a:solidFill>
                <a:schemeClr val="tx1"/>
              </a:solidFill>
              <a:latin typeface="+mj-lt"/>
            </a:endParaRPr>
          </a:p>
          <a:p>
            <a:pPr lvl="1" eaLnBrk="1" hangingPunct="1">
              <a:lnSpc>
                <a:spcPct val="80000"/>
              </a:lnSpc>
              <a:buClr>
                <a:schemeClr val="tx1"/>
              </a:buClr>
              <a:buFont typeface="Wingdings" pitchFamily="2" charset="2"/>
              <a:buChar char="v"/>
              <a:defRPr/>
            </a:pPr>
            <a:r>
              <a:rPr lang="sl-SI" sz="2800" dirty="0">
                <a:solidFill>
                  <a:schemeClr val="tx1"/>
                </a:solidFill>
                <a:latin typeface="+mj-lt"/>
              </a:rPr>
              <a:t> širitev obstoječe ponudbe izdelkov; </a:t>
            </a:r>
          </a:p>
          <a:p>
            <a:pPr lvl="1" eaLnBrk="1" hangingPunct="1">
              <a:lnSpc>
                <a:spcPct val="80000"/>
              </a:lnSpc>
              <a:buClr>
                <a:schemeClr val="tx1"/>
              </a:buClr>
              <a:buFont typeface="Wingdings" pitchFamily="2" charset="2"/>
              <a:buChar char="v"/>
              <a:defRPr/>
            </a:pPr>
            <a:endParaRPr lang="sl-SI" sz="500" dirty="0">
              <a:solidFill>
                <a:schemeClr val="tx1"/>
              </a:solidFill>
              <a:latin typeface="+mj-lt"/>
            </a:endParaRPr>
          </a:p>
          <a:p>
            <a:pPr lvl="1" eaLnBrk="1" hangingPunct="1">
              <a:lnSpc>
                <a:spcPct val="80000"/>
              </a:lnSpc>
              <a:buClr>
                <a:schemeClr val="tx1"/>
              </a:buClr>
              <a:buFont typeface="Wingdings" pitchFamily="2" charset="2"/>
              <a:buChar char="v"/>
              <a:defRPr/>
            </a:pPr>
            <a:r>
              <a:rPr lang="sl-SI" sz="2800" dirty="0">
                <a:solidFill>
                  <a:schemeClr val="tx1"/>
                </a:solidFill>
                <a:latin typeface="+mj-lt"/>
              </a:rPr>
              <a:t> razvijanje programov </a:t>
            </a:r>
          </a:p>
          <a:p>
            <a:pPr marL="201168" lvl="1" indent="0" eaLnBrk="1" hangingPunct="1">
              <a:lnSpc>
                <a:spcPct val="80000"/>
              </a:lnSpc>
              <a:buClr>
                <a:schemeClr val="tx1"/>
              </a:buClr>
              <a:buNone/>
              <a:defRPr/>
            </a:pPr>
            <a:r>
              <a:rPr lang="sl-SI" sz="2800" dirty="0">
                <a:solidFill>
                  <a:schemeClr val="tx1"/>
                </a:solidFill>
                <a:latin typeface="+mj-lt"/>
              </a:rPr>
              <a:t>usposabljanja;</a:t>
            </a:r>
          </a:p>
          <a:p>
            <a:pPr lvl="1" eaLnBrk="1" hangingPunct="1">
              <a:lnSpc>
                <a:spcPct val="80000"/>
              </a:lnSpc>
              <a:buClr>
                <a:schemeClr val="tx1"/>
              </a:buClr>
              <a:buFont typeface="Wingdings" pitchFamily="2" charset="2"/>
              <a:buChar char="v"/>
              <a:defRPr/>
            </a:pPr>
            <a:endParaRPr lang="sl-SI" sz="500" dirty="0">
              <a:solidFill>
                <a:schemeClr val="tx1"/>
              </a:solidFill>
              <a:latin typeface="+mj-lt"/>
            </a:endParaRPr>
          </a:p>
          <a:p>
            <a:pPr lvl="1" eaLnBrk="1" hangingPunct="1">
              <a:lnSpc>
                <a:spcPct val="80000"/>
              </a:lnSpc>
              <a:buClr>
                <a:schemeClr val="tx1"/>
              </a:buClr>
              <a:buFont typeface="Wingdings" pitchFamily="2" charset="2"/>
              <a:buChar char="v"/>
              <a:defRPr/>
            </a:pPr>
            <a:r>
              <a:rPr lang="sl-SI" sz="2800" dirty="0">
                <a:solidFill>
                  <a:schemeClr val="tx1"/>
                </a:solidFill>
                <a:latin typeface="+mj-lt"/>
              </a:rPr>
              <a:t> nova turistična </a:t>
            </a:r>
          </a:p>
          <a:p>
            <a:pPr marL="201168" lvl="1" indent="0" eaLnBrk="1" hangingPunct="1">
              <a:lnSpc>
                <a:spcPct val="80000"/>
              </a:lnSpc>
              <a:buClr>
                <a:schemeClr val="tx1"/>
              </a:buClr>
              <a:buNone/>
              <a:defRPr/>
            </a:pPr>
            <a:r>
              <a:rPr lang="sl-SI" sz="2800" dirty="0">
                <a:solidFill>
                  <a:schemeClr val="tx1"/>
                </a:solidFill>
                <a:latin typeface="+mj-lt"/>
              </a:rPr>
              <a:t>destinacija. </a:t>
            </a:r>
          </a:p>
        </p:txBody>
      </p:sp>
      <p:pic>
        <p:nvPicPr>
          <p:cNvPr id="6" name="Picture 3">
            <a:extLst>
              <a:ext uri="{FF2B5EF4-FFF2-40B4-BE49-F238E27FC236}">
                <a16:creationId xmlns:a16="http://schemas.microsoft.com/office/drawing/2014/main" xmlns="" id="{A744592E-F3B1-496D-9503-1DA8AACEE6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0925" y="3712140"/>
            <a:ext cx="4245956" cy="28132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2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2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2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26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26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26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26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26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26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26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26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26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26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xmlns="" id="{8D19D48E-9158-4A8E-B611-501437B2B98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40413" y="764704"/>
            <a:ext cx="7463173" cy="972173"/>
          </a:xfrm>
        </p:spPr>
        <p:txBody>
          <a:bodyPr anchor="ctr">
            <a:normAutofit/>
          </a:bodyPr>
          <a:lstStyle/>
          <a:p>
            <a:pPr algn="ctr" eaLnBrk="1" hangingPunct="1">
              <a:defRPr/>
            </a:pPr>
            <a:r>
              <a:rPr lang="sl-SI" dirty="0">
                <a:solidFill>
                  <a:schemeClr val="accent3">
                    <a:lumMod val="25000"/>
                  </a:schemeClr>
                </a:solidFill>
              </a:rPr>
              <a:t>ZDRUŽEVANJE</a:t>
            </a:r>
          </a:p>
        </p:txBody>
      </p:sp>
      <p:sp>
        <p:nvSpPr>
          <p:cNvPr id="12292" name="Rectangle 4">
            <a:extLst>
              <a:ext uri="{FF2B5EF4-FFF2-40B4-BE49-F238E27FC236}">
                <a16:creationId xmlns:a16="http://schemas.microsoft.com/office/drawing/2014/main" xmlns="" id="{0A6DAD88-9A74-4F7A-9AE8-17DE9E9E284A}"/>
              </a:ext>
            </a:extLst>
          </p:cNvPr>
          <p:cNvSpPr>
            <a:spLocks noGrp="1" noChangeArrowheads="1"/>
          </p:cNvSpPr>
          <p:nvPr>
            <p:ph type="body" sz="half" idx="3"/>
          </p:nvPr>
        </p:nvSpPr>
        <p:spPr>
          <a:xfrm>
            <a:off x="627101" y="1628800"/>
            <a:ext cx="7889796" cy="5308055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  <a:defRPr/>
            </a:pPr>
            <a:endParaRPr lang="sl-SI" sz="1800" u="sng" dirty="0"/>
          </a:p>
          <a:p>
            <a:pPr lvl="1" eaLnBrk="1" hangingPunct="1">
              <a:buClr>
                <a:schemeClr val="tx1"/>
              </a:buClr>
              <a:buFont typeface="Wingdings" pitchFamily="2" charset="2"/>
              <a:buChar char="v"/>
              <a:defRPr/>
            </a:pPr>
            <a:r>
              <a:rPr lang="sl-SI" sz="2800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 </a:t>
            </a:r>
            <a:r>
              <a:rPr lang="sl-SI" sz="2800" dirty="0">
                <a:solidFill>
                  <a:schemeClr val="tx1"/>
                </a:solidFill>
                <a:latin typeface="+mj-lt"/>
              </a:rPr>
              <a:t>Povezovanje izdelovalcev med seboj in drugimi centri DUO v Sloveniji in tujini;</a:t>
            </a:r>
          </a:p>
          <a:p>
            <a:pPr lvl="1" eaLnBrk="1" hangingPunct="1">
              <a:buClr>
                <a:schemeClr val="tx1"/>
              </a:buClr>
              <a:buFont typeface="Wingdings" pitchFamily="2" charset="2"/>
              <a:buNone/>
              <a:defRPr/>
            </a:pPr>
            <a:endParaRPr lang="sl-SI" sz="500" dirty="0">
              <a:solidFill>
                <a:schemeClr val="tx1"/>
              </a:solidFill>
              <a:latin typeface="+mj-lt"/>
            </a:endParaRPr>
          </a:p>
          <a:p>
            <a:pPr lvl="1" eaLnBrk="1" hangingPunct="1">
              <a:buClr>
                <a:schemeClr val="tx1"/>
              </a:buClr>
              <a:buFont typeface="Wingdings" pitchFamily="2" charset="2"/>
              <a:buChar char="v"/>
              <a:defRPr/>
            </a:pPr>
            <a:r>
              <a:rPr lang="sl-SI" sz="2800" dirty="0">
                <a:solidFill>
                  <a:schemeClr val="tx1"/>
                </a:solidFill>
                <a:latin typeface="+mj-lt"/>
              </a:rPr>
              <a:t> izmenjava mojstrov in izkušenj;</a:t>
            </a:r>
          </a:p>
          <a:p>
            <a:pPr lvl="1" eaLnBrk="1" hangingPunct="1">
              <a:buClr>
                <a:schemeClr val="tx1"/>
              </a:buClr>
              <a:buFont typeface="Wingdings" pitchFamily="2" charset="2"/>
              <a:buChar char="v"/>
              <a:defRPr/>
            </a:pPr>
            <a:endParaRPr lang="sl-SI" sz="500" dirty="0">
              <a:solidFill>
                <a:schemeClr val="tx1"/>
              </a:solidFill>
              <a:latin typeface="+mj-lt"/>
            </a:endParaRPr>
          </a:p>
          <a:p>
            <a:pPr lvl="1" eaLnBrk="1" hangingPunct="1">
              <a:buClr>
                <a:schemeClr val="tx1"/>
              </a:buClr>
              <a:buFont typeface="Wingdings" pitchFamily="2" charset="2"/>
              <a:buChar char="v"/>
              <a:defRPr/>
            </a:pPr>
            <a:r>
              <a:rPr lang="sl-SI" sz="2800" dirty="0">
                <a:solidFill>
                  <a:schemeClr val="tx1"/>
                </a:solidFill>
                <a:latin typeface="+mj-lt"/>
              </a:rPr>
              <a:t> skupaj se trudimo: </a:t>
            </a:r>
          </a:p>
          <a:p>
            <a:pPr lvl="2" eaLnBrk="1" hangingPunct="1">
              <a:defRPr/>
            </a:pPr>
            <a:r>
              <a:rPr lang="sl-SI" sz="2800" dirty="0">
                <a:solidFill>
                  <a:schemeClr val="tx1"/>
                </a:solidFill>
                <a:latin typeface="+mj-lt"/>
              </a:rPr>
              <a:t>soustvarjati nove in boljše proizvode – izdelke DUO;</a:t>
            </a:r>
          </a:p>
          <a:p>
            <a:pPr lvl="2" eaLnBrk="1" hangingPunct="1">
              <a:defRPr/>
            </a:pPr>
            <a:r>
              <a:rPr lang="sl-SI" sz="2800" dirty="0">
                <a:solidFill>
                  <a:schemeClr val="tx1"/>
                </a:solidFill>
                <a:latin typeface="+mj-lt"/>
              </a:rPr>
              <a:t>osvajati nove trge;</a:t>
            </a:r>
          </a:p>
          <a:p>
            <a:pPr lvl="2" eaLnBrk="1" hangingPunct="1">
              <a:defRPr/>
            </a:pPr>
            <a:r>
              <a:rPr lang="sl-SI" sz="2800" dirty="0">
                <a:solidFill>
                  <a:schemeClr val="tx1"/>
                </a:solidFill>
                <a:latin typeface="+mj-lt"/>
              </a:rPr>
              <a:t>nuditi podporno okolje za rokodelce.</a:t>
            </a:r>
            <a:endParaRPr lang="sl-SI" sz="2800" b="1" dirty="0">
              <a:solidFill>
                <a:schemeClr val="tx1"/>
              </a:solidFill>
              <a:latin typeface="+mj-lt"/>
            </a:endParaRPr>
          </a:p>
          <a:p>
            <a:pPr eaLnBrk="1" hangingPunct="1">
              <a:buFont typeface="Wingdings" panose="05000000000000000000" pitchFamily="2" charset="2"/>
              <a:buNone/>
              <a:defRPr/>
            </a:pPr>
            <a:endParaRPr lang="sl-SI" sz="900" dirty="0"/>
          </a:p>
        </p:txBody>
      </p:sp>
      <p:pic>
        <p:nvPicPr>
          <p:cNvPr id="5" name="Picture 5" descr="http://www.rokodelstvo.si/files/userfiles/CGP/rokodelstvo.gif">
            <a:hlinkClick r:id="rId2"/>
            <a:extLst>
              <a:ext uri="{FF2B5EF4-FFF2-40B4-BE49-F238E27FC236}">
                <a16:creationId xmlns:a16="http://schemas.microsoft.com/office/drawing/2014/main" xmlns="" id="{29A298B6-6093-4449-871A-AE56131A79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797152"/>
            <a:ext cx="2270125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29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29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29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29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29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29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29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xmlns="" id="{C9F47125-760A-4C7E-B41B-A594BAC1CAA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34248" y="830617"/>
            <a:ext cx="7075504" cy="779015"/>
          </a:xfrm>
        </p:spPr>
        <p:txBody>
          <a:bodyPr anchor="ctr">
            <a:normAutofit/>
          </a:bodyPr>
          <a:lstStyle/>
          <a:p>
            <a:pPr algn="ctr" eaLnBrk="1" hangingPunct="1">
              <a:defRPr/>
            </a:pPr>
            <a:r>
              <a:rPr lang="sl-SI" dirty="0">
                <a:solidFill>
                  <a:schemeClr val="tx1"/>
                </a:solidFill>
              </a:rPr>
              <a:t>IZOBRAŽEVANJE</a:t>
            </a:r>
          </a:p>
        </p:txBody>
      </p:sp>
      <p:sp>
        <p:nvSpPr>
          <p:cNvPr id="13316" name="Rectangle 4">
            <a:extLst>
              <a:ext uri="{FF2B5EF4-FFF2-40B4-BE49-F238E27FC236}">
                <a16:creationId xmlns:a16="http://schemas.microsoft.com/office/drawing/2014/main" xmlns="" id="{F651B108-35C5-479B-8618-A1553BA57317}"/>
              </a:ext>
            </a:extLst>
          </p:cNvPr>
          <p:cNvSpPr>
            <a:spLocks noGrp="1" noChangeArrowheads="1"/>
          </p:cNvSpPr>
          <p:nvPr>
            <p:ph type="body" sz="half" idx="3"/>
          </p:nvPr>
        </p:nvSpPr>
        <p:spPr>
          <a:xfrm>
            <a:off x="198384" y="1603160"/>
            <a:ext cx="8747231" cy="5976664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sl-SI" sz="1800" b="1" dirty="0"/>
              <a:t>	</a:t>
            </a:r>
            <a:endParaRPr lang="sl-SI" sz="600" dirty="0"/>
          </a:p>
          <a:p>
            <a:pPr lvl="1" eaLnBrk="1" hangingPunct="1">
              <a:lnSpc>
                <a:spcPct val="80000"/>
              </a:lnSpc>
              <a:buClr>
                <a:schemeClr val="tx1"/>
              </a:buClr>
              <a:buFont typeface="Wingdings" pitchFamily="2" charset="2"/>
              <a:buChar char="v"/>
              <a:defRPr/>
            </a:pPr>
            <a:r>
              <a:rPr lang="sl-SI" sz="28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sl-SI" sz="2800" dirty="0">
                <a:solidFill>
                  <a:schemeClr val="tx1"/>
                </a:solidFill>
                <a:latin typeface="+mj-lt"/>
              </a:rPr>
              <a:t>Prenos znanj, tradicionalnih in sodobnih tehnologij na mlade generacije;</a:t>
            </a:r>
          </a:p>
          <a:p>
            <a:pPr lvl="1" eaLnBrk="1" hangingPunct="1">
              <a:lnSpc>
                <a:spcPct val="80000"/>
              </a:lnSpc>
              <a:buClr>
                <a:schemeClr val="tx1"/>
              </a:buClr>
              <a:buFont typeface="Wingdings" pitchFamily="2" charset="2"/>
              <a:buNone/>
              <a:defRPr/>
            </a:pPr>
            <a:endParaRPr lang="sl-SI" sz="500" dirty="0">
              <a:solidFill>
                <a:schemeClr val="tx1"/>
              </a:solidFill>
              <a:latin typeface="+mj-lt"/>
            </a:endParaRPr>
          </a:p>
          <a:p>
            <a:pPr lvl="1" eaLnBrk="1" hangingPunct="1">
              <a:lnSpc>
                <a:spcPct val="80000"/>
              </a:lnSpc>
              <a:buClr>
                <a:schemeClr val="tx1"/>
              </a:buClr>
              <a:buFont typeface="Wingdings" pitchFamily="2" charset="2"/>
              <a:buChar char="v"/>
              <a:defRPr/>
            </a:pPr>
            <a:r>
              <a:rPr lang="sl-SI" sz="2800" dirty="0">
                <a:solidFill>
                  <a:schemeClr val="tx1"/>
                </a:solidFill>
                <a:latin typeface="+mj-lt"/>
              </a:rPr>
              <a:t> organizacija različnih usposabljanj / nadgradnja znanj ter spretnosti;</a:t>
            </a:r>
          </a:p>
          <a:p>
            <a:pPr lvl="1" eaLnBrk="1" hangingPunct="1">
              <a:lnSpc>
                <a:spcPct val="80000"/>
              </a:lnSpc>
              <a:buClr>
                <a:schemeClr val="tx1"/>
              </a:buClr>
              <a:buFont typeface="Wingdings" pitchFamily="2" charset="2"/>
              <a:buChar char="v"/>
              <a:defRPr/>
            </a:pPr>
            <a:endParaRPr lang="sl-SI" sz="500" dirty="0">
              <a:solidFill>
                <a:schemeClr val="tx1"/>
              </a:solidFill>
              <a:latin typeface="+mj-lt"/>
            </a:endParaRPr>
          </a:p>
          <a:p>
            <a:pPr lvl="1" eaLnBrk="1" hangingPunct="1">
              <a:lnSpc>
                <a:spcPct val="80000"/>
              </a:lnSpc>
              <a:buClr>
                <a:schemeClr val="tx1"/>
              </a:buClr>
              <a:buFont typeface="Wingdings" pitchFamily="2" charset="2"/>
              <a:buChar char="v"/>
              <a:defRPr/>
            </a:pPr>
            <a:r>
              <a:rPr lang="sl-SI" sz="2800" dirty="0">
                <a:solidFill>
                  <a:schemeClr val="tx1"/>
                </a:solidFill>
                <a:latin typeface="+mj-lt"/>
              </a:rPr>
              <a:t> izobraževanje po različnih starostnih stopnjah;</a:t>
            </a:r>
          </a:p>
          <a:p>
            <a:pPr lvl="1" eaLnBrk="1" hangingPunct="1">
              <a:lnSpc>
                <a:spcPct val="80000"/>
              </a:lnSpc>
              <a:buClr>
                <a:schemeClr val="tx1"/>
              </a:buClr>
              <a:buFont typeface="Wingdings" pitchFamily="2" charset="2"/>
              <a:buChar char="v"/>
              <a:defRPr/>
            </a:pPr>
            <a:endParaRPr lang="sl-SI" sz="500" dirty="0">
              <a:solidFill>
                <a:schemeClr val="tx1"/>
              </a:solidFill>
              <a:latin typeface="+mj-lt"/>
            </a:endParaRPr>
          </a:p>
          <a:p>
            <a:pPr lvl="1" eaLnBrk="1" hangingPunct="1">
              <a:lnSpc>
                <a:spcPct val="80000"/>
              </a:lnSpc>
              <a:buClr>
                <a:schemeClr val="tx1"/>
              </a:buClr>
              <a:buFont typeface="Wingdings" pitchFamily="2" charset="2"/>
              <a:buChar char="v"/>
              <a:defRPr/>
            </a:pPr>
            <a:r>
              <a:rPr lang="sl-SI" sz="2800" dirty="0">
                <a:solidFill>
                  <a:schemeClr val="tx1"/>
                </a:solidFill>
                <a:latin typeface="+mj-lt"/>
              </a:rPr>
              <a:t> usposabljanje na področju kulturne dediščine;</a:t>
            </a:r>
          </a:p>
          <a:p>
            <a:pPr lvl="1" eaLnBrk="1" hangingPunct="1">
              <a:lnSpc>
                <a:spcPct val="80000"/>
              </a:lnSpc>
              <a:buClr>
                <a:schemeClr val="tx1"/>
              </a:buClr>
              <a:buFont typeface="Wingdings" pitchFamily="2" charset="2"/>
              <a:buChar char="v"/>
              <a:defRPr/>
            </a:pPr>
            <a:endParaRPr lang="sl-SI" sz="500" dirty="0">
              <a:solidFill>
                <a:schemeClr val="tx1"/>
              </a:solidFill>
              <a:latin typeface="+mj-lt"/>
            </a:endParaRPr>
          </a:p>
          <a:p>
            <a:pPr lvl="1" eaLnBrk="1" hangingPunct="1">
              <a:lnSpc>
                <a:spcPct val="80000"/>
              </a:lnSpc>
              <a:buClr>
                <a:schemeClr val="tx1"/>
              </a:buClr>
              <a:buFont typeface="Wingdings" pitchFamily="2" charset="2"/>
              <a:buChar char="v"/>
              <a:defRPr/>
            </a:pPr>
            <a:r>
              <a:rPr lang="sl-SI" sz="2800" dirty="0">
                <a:solidFill>
                  <a:schemeClr val="tx1"/>
                </a:solidFill>
                <a:latin typeface="+mj-lt"/>
              </a:rPr>
              <a:t> ohranjanje specifičnih poklicev, ki izumirajo;</a:t>
            </a:r>
          </a:p>
          <a:p>
            <a:pPr lvl="1" eaLnBrk="1" hangingPunct="1">
              <a:lnSpc>
                <a:spcPct val="80000"/>
              </a:lnSpc>
              <a:buClr>
                <a:schemeClr val="tx1"/>
              </a:buClr>
              <a:buFont typeface="Wingdings" pitchFamily="2" charset="2"/>
              <a:buChar char="v"/>
              <a:defRPr/>
            </a:pPr>
            <a:endParaRPr lang="sl-SI" sz="500" dirty="0">
              <a:solidFill>
                <a:schemeClr val="tx1"/>
              </a:solidFill>
              <a:latin typeface="+mj-lt"/>
            </a:endParaRPr>
          </a:p>
          <a:p>
            <a:pPr lvl="1" eaLnBrk="1" hangingPunct="1">
              <a:lnSpc>
                <a:spcPct val="80000"/>
              </a:lnSpc>
              <a:buClr>
                <a:schemeClr val="tx1"/>
              </a:buClr>
              <a:buFont typeface="Wingdings" pitchFamily="2" charset="2"/>
              <a:buChar char="v"/>
              <a:defRPr/>
            </a:pPr>
            <a:r>
              <a:rPr lang="sl-SI" sz="2800" dirty="0">
                <a:solidFill>
                  <a:schemeClr val="tx1"/>
                </a:solidFill>
                <a:latin typeface="+mj-lt"/>
              </a:rPr>
              <a:t> vzpostavitev strokovne knjižnice z domačo in tujo literaturo DUO.</a:t>
            </a:r>
          </a:p>
          <a:p>
            <a:pPr eaLnBrk="1" hangingPunct="1">
              <a:lnSpc>
                <a:spcPct val="80000"/>
              </a:lnSpc>
              <a:defRPr/>
            </a:pPr>
            <a:endParaRPr lang="sl-SI" sz="900" dirty="0"/>
          </a:p>
          <a:p>
            <a:pPr eaLnBrk="1" hangingPunct="1">
              <a:lnSpc>
                <a:spcPct val="80000"/>
              </a:lnSpc>
              <a:defRPr/>
            </a:pPr>
            <a:endParaRPr lang="sl-SI" sz="1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3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3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3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3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3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3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3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3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3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3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31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31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C4E65E4C-292F-4814-B54A-67E8560EDF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2959" y="286604"/>
            <a:ext cx="7543801" cy="1450757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sl-SI" dirty="0"/>
              <a:t>UČNA ROKODELSKA DELAVNICA</a:t>
            </a:r>
          </a:p>
        </p:txBody>
      </p:sp>
      <p:sp>
        <p:nvSpPr>
          <p:cNvPr id="3" name="Ograda vsebine 2">
            <a:extLst>
              <a:ext uri="{FF2B5EF4-FFF2-40B4-BE49-F238E27FC236}">
                <a16:creationId xmlns:a16="http://schemas.microsoft.com/office/drawing/2014/main" xmlns="" id="{3A91498D-0289-4CB3-8E97-FB6D859ACF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2959" y="1845734"/>
            <a:ext cx="3965065" cy="4463586"/>
          </a:xfrm>
        </p:spPr>
        <p:txBody>
          <a:bodyPr>
            <a:normAutofit fontScale="25000" lnSpcReduction="20000"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sl-SI" dirty="0"/>
          </a:p>
          <a:p>
            <a:pPr eaLnBrk="1" fontAlgn="auto" hangingPunct="1"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r>
              <a:rPr lang="sl-SI" sz="12800" dirty="0">
                <a:latin typeface="+mj-lt"/>
              </a:rPr>
              <a:t> Krajša usposabljanja 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sl-SI" sz="12800" dirty="0">
                <a:latin typeface="+mj-lt"/>
              </a:rPr>
              <a:t>(šole v naravi, tehnični dnevi …).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sl-SI" dirty="0">
              <a:latin typeface="+mj-lt"/>
            </a:endParaRPr>
          </a:p>
          <a:p>
            <a:pPr eaLnBrk="1" fontAlgn="auto" hangingPunct="1"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r>
              <a:rPr lang="sl-SI" sz="12800" dirty="0">
                <a:latin typeface="+mj-lt"/>
              </a:rPr>
              <a:t> Usposabljanja za NPK.</a:t>
            </a:r>
          </a:p>
          <a:p>
            <a:pPr eaLnBrk="1" fontAlgn="auto" hangingPunct="1"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endParaRPr lang="sl-SI" dirty="0">
              <a:latin typeface="+mj-lt"/>
            </a:endParaRPr>
          </a:p>
          <a:p>
            <a:pPr eaLnBrk="1" fontAlgn="auto" hangingPunct="1"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r>
              <a:rPr lang="sl-SI" sz="12800" dirty="0">
                <a:latin typeface="+mj-lt"/>
              </a:rPr>
              <a:t> Usposabljanja na delovnem mestu.</a:t>
            </a:r>
          </a:p>
          <a:p>
            <a:pPr eaLnBrk="1" fontAlgn="auto" hangingPunct="1"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endParaRPr lang="sl-SI" dirty="0">
              <a:latin typeface="+mj-lt"/>
            </a:endParaRPr>
          </a:p>
          <a:p>
            <a:pPr eaLnBrk="1" fontAlgn="auto" hangingPunct="1"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r>
              <a:rPr lang="sl-SI" sz="12800" dirty="0">
                <a:latin typeface="+mj-lt"/>
              </a:rPr>
              <a:t> Izvajanje skupnega programa z ZRSZ.</a:t>
            </a:r>
          </a:p>
          <a:p>
            <a:pPr eaLnBrk="1" fontAlgn="auto" hangingPunct="1"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endParaRPr lang="sl-SI" dirty="0"/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sl-SI" dirty="0"/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sl-SI" dirty="0"/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sl-SI" dirty="0"/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sl-SI" dirty="0"/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sl-SI" dirty="0"/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sl-SI" sz="3700" dirty="0"/>
              <a:t>                   </a:t>
            </a:r>
            <a:r>
              <a:rPr lang="sl-SI" sz="3700" dirty="0">
                <a:latin typeface="Adobe Caslon Pro" pitchFamily="18" charset="-18"/>
              </a:rPr>
              <a:t> </a:t>
            </a:r>
            <a:endParaRPr lang="sl-SI" sz="3700" b="1" dirty="0">
              <a:latin typeface="Adobe Caslon Pro" pitchFamily="18" charset="-18"/>
            </a:endParaRP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sl-SI" dirty="0"/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sl-SI" dirty="0"/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sl-SI" dirty="0"/>
              <a:t>.</a:t>
            </a: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sl-SI" dirty="0"/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sl-SI" dirty="0"/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sl-SI" dirty="0"/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sl-SI" dirty="0"/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xmlns="" id="{BECE63EC-0D4F-4A58-B557-9D8006D955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8024" y="2492896"/>
            <a:ext cx="4226808" cy="2805544"/>
          </a:xfrm>
          <a:prstGeom prst="rect">
            <a:avLst/>
          </a:prstGeom>
        </p:spPr>
      </p:pic>
    </p:spTree>
  </p:cSld>
  <p:clrMapOvr>
    <a:masterClrMapping/>
  </p:clrMapOvr>
  <p:transition>
    <p:newsflash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043608" y="554626"/>
            <a:ext cx="7024626" cy="1362206"/>
          </a:xfrm>
        </p:spPr>
        <p:txBody>
          <a:bodyPr>
            <a:normAutofit fontScale="90000"/>
          </a:bodyPr>
          <a:lstStyle/>
          <a:p>
            <a:pPr algn="ctr"/>
            <a:r>
              <a:rPr lang="sl-SI" sz="28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/>
            </a:r>
            <a:br>
              <a:rPr lang="sl-SI" sz="28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sl-SI" sz="28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/>
            </a:r>
            <a:br>
              <a:rPr lang="sl-SI" sz="28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sl-SI" sz="5300" dirty="0"/>
              <a:t>LONČARSTVO</a:t>
            </a:r>
            <a:r>
              <a:rPr lang="sl-SI" sz="28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/>
            </a:r>
            <a:br>
              <a:rPr lang="sl-SI" sz="28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endParaRPr lang="sl-SI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2915816" y="1791454"/>
            <a:ext cx="4896544" cy="1872208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sl-SI" sz="3200" b="1" u="sng" dirty="0">
                <a:latin typeface="+mj-lt"/>
              </a:rPr>
              <a:t>Material: GLINA</a:t>
            </a:r>
            <a:endParaRPr lang="sl-SI" sz="3200" dirty="0">
              <a:latin typeface="+mj-lt"/>
            </a:endParaRPr>
          </a:p>
          <a:p>
            <a:pPr lvl="0"/>
            <a:r>
              <a:rPr lang="sl-SI" sz="3200" dirty="0">
                <a:latin typeface="+mj-lt"/>
              </a:rPr>
              <a:t>ploskovno oblikovanje,</a:t>
            </a:r>
          </a:p>
          <a:p>
            <a:pPr lvl="0"/>
            <a:r>
              <a:rPr lang="sl-SI" sz="3200" dirty="0">
                <a:latin typeface="+mj-lt"/>
              </a:rPr>
              <a:t>lončarjenje na vretenu.</a:t>
            </a:r>
          </a:p>
          <a:p>
            <a:endParaRPr lang="sl-SI" dirty="0"/>
          </a:p>
        </p:txBody>
      </p:sp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1EFAB3A5-809A-4976-AD2A-C8BA98F9919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123" y="3724832"/>
            <a:ext cx="3906861" cy="2586342"/>
          </a:xfrm>
          <a:prstGeom prst="rect">
            <a:avLst/>
          </a:prstGeom>
        </p:spPr>
      </p:pic>
      <p:pic>
        <p:nvPicPr>
          <p:cNvPr id="7" name="Slika 6">
            <a:extLst>
              <a:ext uri="{FF2B5EF4-FFF2-40B4-BE49-F238E27FC236}">
                <a16:creationId xmlns:a16="http://schemas.microsoft.com/office/drawing/2014/main" xmlns="" id="{5E7B396C-A795-4885-A727-C8B7EF0FF22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8964" y="3717032"/>
            <a:ext cx="3903913" cy="2586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8471832"/>
      </p:ext>
    </p:extLst>
  </p:cSld>
  <p:clrMapOvr>
    <a:masterClrMapping/>
  </p:clrMapOvr>
  <p:transition spd="slow">
    <p:push dir="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899592" y="1027664"/>
            <a:ext cx="7168642" cy="673144"/>
          </a:xfrm>
        </p:spPr>
        <p:txBody>
          <a:bodyPr>
            <a:noAutofit/>
          </a:bodyPr>
          <a:lstStyle/>
          <a:p>
            <a:pPr algn="ctr"/>
            <a:r>
              <a:rPr lang="sl-SI" dirty="0"/>
              <a:t>PLETENJE IZ LIČJA</a:t>
            </a:r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2339752" y="1844824"/>
            <a:ext cx="4752528" cy="1944217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sl-SI" sz="3200" b="1" u="sng" dirty="0">
                <a:latin typeface="+mj-lt"/>
              </a:rPr>
              <a:t>Material: KORUZNO LIČJE</a:t>
            </a:r>
            <a:endParaRPr lang="sl-SI" sz="3200" dirty="0">
              <a:latin typeface="+mj-lt"/>
            </a:endParaRPr>
          </a:p>
          <a:p>
            <a:pPr lvl="0"/>
            <a:r>
              <a:rPr lang="sl-SI" sz="3200" dirty="0">
                <a:latin typeface="+mj-lt"/>
              </a:rPr>
              <a:t>izdelovanje figuric, ptički, </a:t>
            </a:r>
          </a:p>
          <a:p>
            <a:pPr marL="68580" lvl="0" indent="0">
              <a:buNone/>
            </a:pPr>
            <a:r>
              <a:rPr lang="sl-SI" sz="3200" dirty="0">
                <a:latin typeface="+mj-lt"/>
              </a:rPr>
              <a:t>zajčki, angelčki, metuljčki … 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06"/>
          <a:stretch/>
        </p:blipFill>
        <p:spPr bwMode="auto">
          <a:xfrm>
            <a:off x="314328" y="3592941"/>
            <a:ext cx="4264248" cy="2640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38397307-8A78-4EA1-8F2E-04BA7CD6C7D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26" t="21465" r="1963"/>
          <a:stretch/>
        </p:blipFill>
        <p:spPr>
          <a:xfrm>
            <a:off x="4788024" y="3589530"/>
            <a:ext cx="3803195" cy="2644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175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899592" y="1027664"/>
            <a:ext cx="7168642" cy="673144"/>
          </a:xfrm>
        </p:spPr>
        <p:txBody>
          <a:bodyPr>
            <a:noAutofit/>
          </a:bodyPr>
          <a:lstStyle/>
          <a:p>
            <a:pPr algn="ctr"/>
            <a:r>
              <a:rPr lang="sl-SI" dirty="0"/>
              <a:t>PLETENJE IZ SLAME</a:t>
            </a:r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2123728" y="1844824"/>
            <a:ext cx="5400600" cy="1800199"/>
          </a:xfrm>
        </p:spPr>
        <p:txBody>
          <a:bodyPr>
            <a:noAutofit/>
          </a:bodyPr>
          <a:lstStyle/>
          <a:p>
            <a:pPr marL="68580" indent="0">
              <a:buNone/>
            </a:pPr>
            <a:r>
              <a:rPr lang="sl-SI" sz="3200" b="1" u="sng" dirty="0">
                <a:latin typeface="+mj-lt"/>
              </a:rPr>
              <a:t>Material: SLAMA</a:t>
            </a:r>
          </a:p>
          <a:p>
            <a:pPr lvl="0"/>
            <a:r>
              <a:rPr lang="sl-SI" sz="3200" dirty="0">
                <a:latin typeface="+mj-lt"/>
              </a:rPr>
              <a:t>prepletanje slame okoli žice in oblikovanje srčkov, krogcev …</a:t>
            </a:r>
          </a:p>
          <a:p>
            <a:pPr marL="68580" indent="0">
              <a:buNone/>
            </a:pPr>
            <a:endParaRPr lang="sl-SI" sz="3200" dirty="0"/>
          </a:p>
          <a:p>
            <a:pPr marL="68580" indent="0">
              <a:buNone/>
            </a:pPr>
            <a:endParaRPr lang="sl-SI" sz="3200" dirty="0"/>
          </a:p>
        </p:txBody>
      </p:sp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93346938-3A0B-4B07-B887-F03D0C838EA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82"/>
          <a:stretch/>
        </p:blipFill>
        <p:spPr>
          <a:xfrm>
            <a:off x="251520" y="3536610"/>
            <a:ext cx="3470602" cy="2632566"/>
          </a:xfrm>
          <a:prstGeom prst="rect">
            <a:avLst/>
          </a:prstGeom>
        </p:spPr>
      </p:pic>
      <p:pic>
        <p:nvPicPr>
          <p:cNvPr id="7" name="Slika 6">
            <a:extLst>
              <a:ext uri="{FF2B5EF4-FFF2-40B4-BE49-F238E27FC236}">
                <a16:creationId xmlns:a16="http://schemas.microsoft.com/office/drawing/2014/main" xmlns="" id="{DA806292-D3A7-439E-AAD7-21FC96DDDB8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57"/>
          <a:stretch/>
        </p:blipFill>
        <p:spPr>
          <a:xfrm>
            <a:off x="3851920" y="3536610"/>
            <a:ext cx="5138987" cy="2632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02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400089"/>
            <a:ext cx="2736304" cy="28959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899592" y="1027664"/>
            <a:ext cx="7168642" cy="673144"/>
          </a:xfrm>
        </p:spPr>
        <p:txBody>
          <a:bodyPr>
            <a:noAutofit/>
          </a:bodyPr>
          <a:lstStyle/>
          <a:p>
            <a:pPr algn="ctr"/>
            <a:r>
              <a:rPr lang="sl-SI" dirty="0"/>
              <a:t>PLETENJE IZ ŠIBJA</a:t>
            </a:r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2339752" y="1762363"/>
            <a:ext cx="5256584" cy="1872209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sl-SI" sz="3200" b="1" u="sng" dirty="0">
                <a:latin typeface="+mj-lt"/>
              </a:rPr>
              <a:t>Material: ŠIBJE</a:t>
            </a:r>
            <a:endParaRPr lang="sl-SI" sz="3200" dirty="0">
              <a:latin typeface="+mj-lt"/>
            </a:endParaRPr>
          </a:p>
          <a:p>
            <a:pPr lvl="0"/>
            <a:r>
              <a:rPr lang="sl-SI" sz="3200" dirty="0">
                <a:latin typeface="+mj-lt"/>
              </a:rPr>
              <a:t>izdelava košarice iz šibja ali podstavka (dno)</a:t>
            </a:r>
          </a:p>
          <a:p>
            <a:endParaRPr lang="sl-SI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433693"/>
            <a:ext cx="3816424" cy="2862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85493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899592" y="1027664"/>
            <a:ext cx="7168642" cy="673144"/>
          </a:xfrm>
        </p:spPr>
        <p:txBody>
          <a:bodyPr>
            <a:noAutofit/>
          </a:bodyPr>
          <a:lstStyle/>
          <a:p>
            <a:pPr algn="ctr"/>
            <a:r>
              <a:rPr lang="sl-SI" dirty="0"/>
              <a:t>POLSTENJE / FILCANJE</a:t>
            </a:r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1835696" y="1844824"/>
            <a:ext cx="5223644" cy="1584176"/>
          </a:xfrm>
        </p:spPr>
        <p:txBody>
          <a:bodyPr>
            <a:normAutofit lnSpcReduction="10000"/>
          </a:bodyPr>
          <a:lstStyle/>
          <a:p>
            <a:pPr marL="68580" indent="0">
              <a:buNone/>
            </a:pPr>
            <a:r>
              <a:rPr lang="sl-SI" sz="3200" b="1" u="sng" dirty="0">
                <a:latin typeface="+mj-lt"/>
              </a:rPr>
              <a:t>Material: VOLNA</a:t>
            </a:r>
            <a:endParaRPr lang="sl-SI" sz="3200" dirty="0">
              <a:latin typeface="+mj-lt"/>
            </a:endParaRPr>
          </a:p>
          <a:p>
            <a:pPr lvl="0"/>
            <a:r>
              <a:rPr lang="sl-SI" sz="3200" dirty="0">
                <a:latin typeface="+mj-lt"/>
              </a:rPr>
              <a:t>mokro </a:t>
            </a:r>
            <a:r>
              <a:rPr lang="sl-SI" sz="3200" dirty="0" err="1">
                <a:latin typeface="+mj-lt"/>
              </a:rPr>
              <a:t>polstenje</a:t>
            </a:r>
            <a:r>
              <a:rPr lang="sl-SI" sz="3200" dirty="0">
                <a:latin typeface="+mj-lt"/>
              </a:rPr>
              <a:t>; izdelava kroglic, oblačenje mila v polst</a:t>
            </a:r>
          </a:p>
          <a:p>
            <a:endParaRPr lang="sl-SI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375192"/>
            <a:ext cx="3799395" cy="2849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3047" y="3357288"/>
            <a:ext cx="4246170" cy="2840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257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899592" y="1027664"/>
            <a:ext cx="7168642" cy="673144"/>
          </a:xfrm>
        </p:spPr>
        <p:txBody>
          <a:bodyPr>
            <a:noAutofit/>
          </a:bodyPr>
          <a:lstStyle/>
          <a:p>
            <a:pPr algn="ctr"/>
            <a:r>
              <a:rPr lang="sl-SI" dirty="0"/>
              <a:t>REPLIKE IGRAČ</a:t>
            </a:r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2699792" y="1772816"/>
            <a:ext cx="5256584" cy="1872209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sl-SI" sz="3200" b="1" u="sng" dirty="0">
                <a:latin typeface="+mj-lt"/>
              </a:rPr>
              <a:t>Material: TEKSTIL</a:t>
            </a:r>
            <a:endParaRPr lang="sl-SI" sz="3200" dirty="0">
              <a:latin typeface="+mj-lt"/>
            </a:endParaRPr>
          </a:p>
          <a:p>
            <a:pPr lvl="0"/>
            <a:r>
              <a:rPr lang="sl-SI" sz="3200" dirty="0">
                <a:latin typeface="+mj-lt"/>
              </a:rPr>
              <a:t>izdelava punčk / </a:t>
            </a:r>
            <a:r>
              <a:rPr lang="sl-SI" sz="3200" dirty="0" err="1">
                <a:latin typeface="+mj-lt"/>
              </a:rPr>
              <a:t>bobik</a:t>
            </a:r>
            <a:endParaRPr lang="sl-SI" sz="3200" dirty="0">
              <a:latin typeface="+mj-lt"/>
            </a:endParaRPr>
          </a:p>
          <a:p>
            <a:endParaRPr lang="sl-SI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068960"/>
            <a:ext cx="4176464" cy="3132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6509" y="3068960"/>
            <a:ext cx="3399494" cy="3132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34663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ttp://trgovina.centerduo.si/Media/SlikeIT/Kat048_leteca_vuga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063069"/>
            <a:ext cx="3186353" cy="3186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899592" y="1027664"/>
            <a:ext cx="7168642" cy="673144"/>
          </a:xfrm>
        </p:spPr>
        <p:txBody>
          <a:bodyPr>
            <a:noAutofit/>
          </a:bodyPr>
          <a:lstStyle/>
          <a:p>
            <a:pPr algn="ctr"/>
            <a:r>
              <a:rPr lang="sl-SI" dirty="0"/>
              <a:t>REPLIKE IGRAČ</a:t>
            </a:r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2634075" y="1844823"/>
            <a:ext cx="4896544" cy="1872209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sl-SI" sz="3200" b="1" u="sng" dirty="0">
                <a:latin typeface="+mj-lt"/>
              </a:rPr>
              <a:t>Material: LES, OREH</a:t>
            </a:r>
            <a:endParaRPr lang="sl-SI" sz="3200" dirty="0">
              <a:latin typeface="+mj-lt"/>
            </a:endParaRPr>
          </a:p>
          <a:p>
            <a:pPr lvl="0"/>
            <a:r>
              <a:rPr lang="sl-SI" sz="3200" dirty="0">
                <a:latin typeface="+mj-lt"/>
              </a:rPr>
              <a:t>izdelava </a:t>
            </a:r>
            <a:r>
              <a:rPr lang="sl-SI" sz="3200" dirty="0" err="1">
                <a:latin typeface="+mj-lt"/>
              </a:rPr>
              <a:t>vuge</a:t>
            </a:r>
            <a:endParaRPr lang="sl-SI" sz="3200" dirty="0">
              <a:latin typeface="+mj-lt"/>
            </a:endParaRPr>
          </a:p>
          <a:p>
            <a:endParaRPr lang="sl-SI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839" y="3061185"/>
            <a:ext cx="4248472" cy="31863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7227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899592" y="1027664"/>
            <a:ext cx="7168642" cy="673144"/>
          </a:xfrm>
        </p:spPr>
        <p:txBody>
          <a:bodyPr>
            <a:noAutofit/>
          </a:bodyPr>
          <a:lstStyle/>
          <a:p>
            <a:pPr algn="ctr"/>
            <a:r>
              <a:rPr lang="sl-SI" dirty="0"/>
              <a:t>RECIKLAŽA</a:t>
            </a:r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1763689" y="1844824"/>
            <a:ext cx="6921214" cy="2016224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sl-SI" sz="3200" b="1" u="sng" dirty="0">
                <a:latin typeface="+mj-lt"/>
              </a:rPr>
              <a:t>Material: ODPADNI REKLAMNI PAPIR</a:t>
            </a:r>
            <a:endParaRPr lang="sl-SI" sz="3200" dirty="0">
              <a:latin typeface="+mj-lt"/>
            </a:endParaRPr>
          </a:p>
          <a:p>
            <a:pPr lvl="0"/>
            <a:r>
              <a:rPr lang="sl-SI" sz="3200" dirty="0">
                <a:latin typeface="+mj-lt"/>
              </a:rPr>
              <a:t>izdelava posodice</a:t>
            </a:r>
          </a:p>
          <a:p>
            <a:pPr lvl="0"/>
            <a:endParaRPr lang="sl-SI" dirty="0"/>
          </a:p>
          <a:p>
            <a:pPr lvl="0"/>
            <a:endParaRPr lang="sl-SI" dirty="0"/>
          </a:p>
          <a:p>
            <a:pPr lvl="0"/>
            <a:endParaRPr lang="sl-SI" dirty="0"/>
          </a:p>
          <a:p>
            <a:pPr lvl="0"/>
            <a:endParaRPr lang="sl-SI" dirty="0"/>
          </a:p>
          <a:p>
            <a:pPr lvl="0"/>
            <a:endParaRPr lang="sl-SI" dirty="0"/>
          </a:p>
          <a:p>
            <a:pPr lvl="0"/>
            <a:endParaRPr lang="sl-SI" dirty="0"/>
          </a:p>
          <a:p>
            <a:endParaRPr lang="sl-SI" dirty="0"/>
          </a:p>
        </p:txBody>
      </p:sp>
      <p:sp>
        <p:nvSpPr>
          <p:cNvPr id="4" name="AutoShape 2" descr="Prikazan je element a_zimski_007.jp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sl-SI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2845" y="3395982"/>
            <a:ext cx="4170040" cy="2778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492896"/>
            <a:ext cx="1942737" cy="3681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41528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271BAF82-D485-4BE9-8628-ABA4E3BA49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sl-SI" dirty="0"/>
              <a:t>Razviti programi usposabljanja za NPK</a:t>
            </a:r>
          </a:p>
        </p:txBody>
      </p:sp>
      <p:sp>
        <p:nvSpPr>
          <p:cNvPr id="17413" name="Ograda vsebine 2">
            <a:extLst>
              <a:ext uri="{FF2B5EF4-FFF2-40B4-BE49-F238E27FC236}">
                <a16:creationId xmlns:a16="http://schemas.microsoft.com/office/drawing/2014/main" xmlns="" id="{117B8A7F-5713-4E6D-811D-1D1EFEFAA871}"/>
              </a:ext>
            </a:extLst>
          </p:cNvPr>
          <p:cNvSpPr>
            <a:spLocks noGrp="1"/>
          </p:cNvSpPr>
          <p:nvPr>
            <p:ph sz="quarter" idx="2"/>
          </p:nvPr>
        </p:nvSpPr>
        <p:spPr>
          <a:xfrm>
            <a:off x="280988" y="1737361"/>
            <a:ext cx="4291012" cy="4834035"/>
          </a:xfrm>
        </p:spPr>
        <p:txBody>
          <a:bodyPr/>
          <a:lstStyle/>
          <a:p>
            <a:pPr algn="ctr">
              <a:buFont typeface="Wingdings 2" panose="05020102010507070707" pitchFamily="18" charset="2"/>
              <a:buNone/>
            </a:pPr>
            <a:endParaRPr lang="sl-SI" altLang="sl-SI" sz="1500" dirty="0"/>
          </a:p>
          <a:p>
            <a:pPr algn="ctr">
              <a:buFont typeface="Wingdings" panose="05000000000000000000" pitchFamily="2" charset="2"/>
              <a:buChar char="Ø"/>
            </a:pPr>
            <a:r>
              <a:rPr lang="sl-SI" altLang="sl-SI" sz="2800" b="1" dirty="0">
                <a:latin typeface="+mj-lt"/>
              </a:rPr>
              <a:t> </a:t>
            </a:r>
            <a:r>
              <a:rPr lang="sl-SI" altLang="sl-SI" sz="2800" b="1" dirty="0">
                <a:solidFill>
                  <a:srgbClr val="FF0000"/>
                </a:solidFill>
                <a:latin typeface="+mj-lt"/>
              </a:rPr>
              <a:t>Lončar / lončarka</a:t>
            </a:r>
          </a:p>
          <a:p>
            <a:pPr algn="ctr">
              <a:buFont typeface="Wingdings" panose="05000000000000000000" pitchFamily="2" charset="2"/>
              <a:buChar char="Ø"/>
            </a:pPr>
            <a:r>
              <a:rPr lang="sl-SI" altLang="sl-SI" sz="2800" b="1" dirty="0">
                <a:latin typeface="+mj-lt"/>
              </a:rPr>
              <a:t> </a:t>
            </a:r>
            <a:r>
              <a:rPr lang="sl-SI" altLang="sl-SI" sz="2800" b="1" dirty="0">
                <a:solidFill>
                  <a:srgbClr val="FF0000"/>
                </a:solidFill>
                <a:latin typeface="+mj-lt"/>
              </a:rPr>
              <a:t>Pletar / pletarka</a:t>
            </a:r>
          </a:p>
          <a:p>
            <a:pPr algn="ctr">
              <a:buFont typeface="Wingdings" panose="05000000000000000000" pitchFamily="2" charset="2"/>
              <a:buChar char="Ø"/>
            </a:pPr>
            <a:r>
              <a:rPr lang="sl-SI" altLang="sl-SI" sz="2800" b="1" dirty="0">
                <a:latin typeface="+mj-lt"/>
              </a:rPr>
              <a:t> Ročni tkalec / ročna tkalka</a:t>
            </a:r>
          </a:p>
          <a:p>
            <a:pPr algn="ctr">
              <a:buFont typeface="Wingdings" panose="05000000000000000000" pitchFamily="2" charset="2"/>
              <a:buChar char="Ø"/>
            </a:pPr>
            <a:r>
              <a:rPr lang="sl-SI" altLang="sl-SI" sz="2800" b="1" dirty="0">
                <a:latin typeface="+mj-lt"/>
              </a:rPr>
              <a:t> </a:t>
            </a:r>
            <a:r>
              <a:rPr lang="sl-SI" altLang="sl-SI" sz="2800" b="1" dirty="0" err="1">
                <a:solidFill>
                  <a:srgbClr val="FF0000"/>
                </a:solidFill>
                <a:latin typeface="+mj-lt"/>
              </a:rPr>
              <a:t>Slamokrovec</a:t>
            </a:r>
            <a:r>
              <a:rPr lang="sl-SI" altLang="sl-SI" sz="2800" b="1" dirty="0">
                <a:solidFill>
                  <a:srgbClr val="FF0000"/>
                </a:solidFill>
                <a:latin typeface="+mj-lt"/>
              </a:rPr>
              <a:t> / </a:t>
            </a:r>
            <a:r>
              <a:rPr lang="sl-SI" altLang="sl-SI" sz="2800" b="1" dirty="0" err="1">
                <a:solidFill>
                  <a:srgbClr val="FF0000"/>
                </a:solidFill>
                <a:latin typeface="+mj-lt"/>
              </a:rPr>
              <a:t>slamokrovka</a:t>
            </a:r>
            <a:endParaRPr lang="sl-SI" altLang="sl-SI" sz="2800" b="1" dirty="0">
              <a:solidFill>
                <a:srgbClr val="FF0000"/>
              </a:solidFill>
              <a:latin typeface="+mj-lt"/>
            </a:endParaRPr>
          </a:p>
          <a:p>
            <a:pPr algn="ctr">
              <a:buFont typeface="Wingdings" panose="05000000000000000000" pitchFamily="2" charset="2"/>
              <a:buChar char="Ø"/>
            </a:pPr>
            <a:r>
              <a:rPr lang="sl-SI" altLang="sl-SI" sz="2800" b="1" dirty="0">
                <a:latin typeface="+mj-lt"/>
              </a:rPr>
              <a:t> Medičar / medičarka</a:t>
            </a:r>
          </a:p>
          <a:p>
            <a:pPr algn="ctr">
              <a:buFont typeface="Wingdings" panose="05000000000000000000" pitchFamily="2" charset="2"/>
              <a:buChar char="Ø"/>
            </a:pPr>
            <a:r>
              <a:rPr lang="sl-SI" altLang="sl-SI" sz="2800" b="1" dirty="0">
                <a:latin typeface="+mj-lt"/>
              </a:rPr>
              <a:t> </a:t>
            </a:r>
            <a:r>
              <a:rPr lang="sl-SI" altLang="sl-SI" sz="2800" b="1" dirty="0" err="1">
                <a:latin typeface="+mj-lt"/>
              </a:rPr>
              <a:t>Filcar</a:t>
            </a:r>
            <a:r>
              <a:rPr lang="sl-SI" altLang="sl-SI" sz="2800" b="1" dirty="0">
                <a:latin typeface="+mj-lt"/>
              </a:rPr>
              <a:t> / </a:t>
            </a:r>
            <a:r>
              <a:rPr lang="sl-SI" altLang="sl-SI" sz="2800" b="1" dirty="0" err="1">
                <a:latin typeface="+mj-lt"/>
              </a:rPr>
              <a:t>filcarka</a:t>
            </a:r>
            <a:endParaRPr lang="sl-SI" altLang="sl-SI" sz="2800" b="1" dirty="0">
              <a:latin typeface="+mj-lt"/>
            </a:endParaRPr>
          </a:p>
        </p:txBody>
      </p:sp>
      <p:sp>
        <p:nvSpPr>
          <p:cNvPr id="17414" name="Ograda vsebine 5">
            <a:extLst>
              <a:ext uri="{FF2B5EF4-FFF2-40B4-BE49-F238E27FC236}">
                <a16:creationId xmlns:a16="http://schemas.microsoft.com/office/drawing/2014/main" xmlns="" id="{78FA86AE-0855-43A1-8426-7FA9FA99C16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48200" y="2079526"/>
            <a:ext cx="4289425" cy="4491870"/>
          </a:xfrm>
        </p:spPr>
        <p:txBody>
          <a:bodyPr/>
          <a:lstStyle/>
          <a:p>
            <a:pPr algn="ctr">
              <a:buFont typeface="Wingdings" panose="05000000000000000000" pitchFamily="2" charset="2"/>
              <a:buChar char="Ø"/>
            </a:pPr>
            <a:endParaRPr lang="sl-SI" altLang="sl-SI" b="1" dirty="0">
              <a:latin typeface="Adobe Caslon Pro" pitchFamily="18" charset="-18"/>
            </a:endParaRPr>
          </a:p>
          <a:p>
            <a:pPr algn="ctr">
              <a:buFont typeface="Wingdings" panose="05000000000000000000" pitchFamily="2" charset="2"/>
              <a:buChar char="Ø"/>
            </a:pPr>
            <a:r>
              <a:rPr lang="sl-SI" altLang="sl-SI" sz="2800" b="1" dirty="0">
                <a:latin typeface="+mj-lt"/>
              </a:rPr>
              <a:t> Okraševalec / okraševalka jajc</a:t>
            </a:r>
          </a:p>
          <a:p>
            <a:pPr algn="ctr">
              <a:buFont typeface="Wingdings" panose="05000000000000000000" pitchFamily="2" charset="2"/>
              <a:buChar char="Ø"/>
            </a:pPr>
            <a:endParaRPr lang="sl-SI" altLang="sl-SI" sz="500" b="1" dirty="0">
              <a:latin typeface="+mj-lt"/>
            </a:endParaRPr>
          </a:p>
          <a:p>
            <a:pPr algn="ctr">
              <a:buFont typeface="Wingdings" panose="05000000000000000000" pitchFamily="2" charset="2"/>
              <a:buChar char="Ø"/>
            </a:pPr>
            <a:r>
              <a:rPr lang="sl-SI" altLang="sl-SI" sz="2800" b="1" dirty="0">
                <a:latin typeface="+mj-lt"/>
              </a:rPr>
              <a:t> </a:t>
            </a:r>
            <a:r>
              <a:rPr lang="sl-SI" altLang="sl-SI" sz="2800" b="1" dirty="0" err="1">
                <a:latin typeface="+mj-lt"/>
              </a:rPr>
              <a:t>Vitražist</a:t>
            </a:r>
            <a:r>
              <a:rPr lang="sl-SI" altLang="sl-SI" sz="2800" b="1" dirty="0">
                <a:latin typeface="+mj-lt"/>
              </a:rPr>
              <a:t> / </a:t>
            </a:r>
            <a:r>
              <a:rPr lang="sl-SI" altLang="sl-SI" sz="2800" b="1" dirty="0" err="1">
                <a:latin typeface="+mj-lt"/>
              </a:rPr>
              <a:t>vitražistka</a:t>
            </a:r>
            <a:endParaRPr lang="sl-SI" altLang="sl-SI" sz="2800" b="1" dirty="0">
              <a:latin typeface="+mj-lt"/>
            </a:endParaRPr>
          </a:p>
          <a:p>
            <a:pPr algn="ctr">
              <a:buFont typeface="Wingdings" panose="05000000000000000000" pitchFamily="2" charset="2"/>
              <a:buChar char="Ø"/>
            </a:pPr>
            <a:endParaRPr lang="sl-SI" altLang="sl-SI" sz="500" b="1" dirty="0">
              <a:latin typeface="+mj-lt"/>
            </a:endParaRPr>
          </a:p>
          <a:p>
            <a:pPr algn="ctr">
              <a:buFont typeface="Wingdings" panose="05000000000000000000" pitchFamily="2" charset="2"/>
              <a:buChar char="Ø"/>
            </a:pPr>
            <a:r>
              <a:rPr lang="sl-SI" altLang="sl-SI" sz="2800" b="1" dirty="0">
                <a:latin typeface="+mj-lt"/>
              </a:rPr>
              <a:t> Vezilec / vezilja</a:t>
            </a:r>
          </a:p>
          <a:p>
            <a:pPr marL="0" indent="0">
              <a:buNone/>
            </a:pPr>
            <a:endParaRPr lang="sl-SI" altLang="sl-SI" sz="2800" b="1" dirty="0">
              <a:solidFill>
                <a:srgbClr val="FF0000"/>
              </a:solidFill>
              <a:latin typeface="+mj-lt"/>
            </a:endParaRPr>
          </a:p>
          <a:p>
            <a:pPr marL="0" indent="0">
              <a:buNone/>
            </a:pPr>
            <a:r>
              <a:rPr lang="sl-SI" altLang="sl-SI" sz="2800" b="1" dirty="0">
                <a:solidFill>
                  <a:srgbClr val="FF0000"/>
                </a:solidFill>
                <a:latin typeface="+mj-lt"/>
              </a:rPr>
              <a:t>* pilotno izvedeni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056E1394-FFF1-4E3C-B992-AC4EF2275F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469423" y="764704"/>
            <a:ext cx="8839200" cy="8382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sl-SI" dirty="0"/>
              <a:t>                       IZVAJANJE USPOSABLJANJ</a:t>
            </a:r>
          </a:p>
        </p:txBody>
      </p:sp>
      <p:sp>
        <p:nvSpPr>
          <p:cNvPr id="19459" name="Ograda vsebine 2">
            <a:extLst>
              <a:ext uri="{FF2B5EF4-FFF2-40B4-BE49-F238E27FC236}">
                <a16:creationId xmlns:a16="http://schemas.microsoft.com/office/drawing/2014/main" xmlns="" id="{A22BBE95-88E3-4097-8F54-2ED968411F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sl-SI" altLang="sl-SI" sz="2400" dirty="0">
                <a:latin typeface="Adobe Caslon Pro" pitchFamily="18" charset="-18"/>
              </a:rPr>
              <a:t> 180 urni tečaji usposabljanja za pridobitev NPK,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sl-SI" altLang="sl-SI" sz="2400" dirty="0">
                <a:latin typeface="Adobe Caslon Pro" pitchFamily="18" charset="-18"/>
              </a:rPr>
              <a:t> pridobitev osnovnih znanj,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sl-SI" altLang="sl-SI" sz="2400" dirty="0">
                <a:latin typeface="Adobe Caslon Pro" pitchFamily="18" charset="-18"/>
              </a:rPr>
              <a:t> vodstvo izkušenih rokodelcev in</a:t>
            </a:r>
          </a:p>
          <a:p>
            <a:pPr marL="0" indent="0">
              <a:buNone/>
            </a:pPr>
            <a:r>
              <a:rPr lang="sl-SI" altLang="sl-SI" sz="2400" dirty="0">
                <a:latin typeface="Adobe Caslon Pro" pitchFamily="18" charset="-18"/>
              </a:rPr>
              <a:t>drugih strokovnjakov,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sl-SI" altLang="sl-SI" sz="2400" dirty="0">
                <a:latin typeface="Adobe Caslon Pro" pitchFamily="18" charset="-18"/>
              </a:rPr>
              <a:t> priprava na samostojno delo.</a:t>
            </a:r>
          </a:p>
          <a:p>
            <a:pPr>
              <a:buFont typeface="Wingdings" panose="05000000000000000000" pitchFamily="2" charset="2"/>
              <a:buChar char="Ø"/>
            </a:pPr>
            <a:endParaRPr lang="sl-SI" altLang="sl-SI" sz="500" dirty="0">
              <a:latin typeface="Adobe Caslon Pro" pitchFamily="18" charset="-18"/>
            </a:endParaRPr>
          </a:p>
          <a:p>
            <a:pPr>
              <a:buFont typeface="Wingdings" panose="05000000000000000000" pitchFamily="2" charset="2"/>
              <a:buChar char="Ø"/>
            </a:pPr>
            <a:endParaRPr lang="sl-SI" altLang="sl-SI" sz="500" dirty="0">
              <a:latin typeface="Adobe Caslon Pro" pitchFamily="18" charset="-18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sl-SI" altLang="sl-SI" sz="2400" dirty="0">
                <a:latin typeface="Adobe Caslon Pro" pitchFamily="18" charset="-18"/>
              </a:rPr>
              <a:t> Usposabljanja za NPK Lončar – v sodelovanju z ZRSZ – 3 leta, skupno 32 udeležencev usposabljanja.</a:t>
            </a:r>
          </a:p>
          <a:p>
            <a:pPr>
              <a:buFont typeface="Wingdings" panose="05000000000000000000" pitchFamily="2" charset="2"/>
              <a:buChar char="Ø"/>
            </a:pPr>
            <a:endParaRPr lang="sl-SI" altLang="sl-SI" dirty="0">
              <a:latin typeface="Adobe Caslon Pro" pitchFamily="18" charset="-18"/>
            </a:endParaRPr>
          </a:p>
        </p:txBody>
      </p:sp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4E9468B6-1BD8-4799-95DE-5DE4781DE3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0112" y="2381611"/>
            <a:ext cx="3161928" cy="2094777"/>
          </a:xfrm>
          <a:prstGeom prst="rect">
            <a:avLst/>
          </a:prstGeom>
        </p:spPr>
      </p:pic>
    </p:spTree>
  </p:cSld>
  <p:clrMapOvr>
    <a:masterClrMapping/>
  </p:clrMapOvr>
  <p:transition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FFF4A0E5-4F9D-482A-8DC2-B2C7C758E8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l-SI" dirty="0"/>
              <a:t>UGOTOVITVE</a:t>
            </a:r>
          </a:p>
        </p:txBody>
      </p:sp>
      <p:sp>
        <p:nvSpPr>
          <p:cNvPr id="3" name="Označba mesta vsebine 2">
            <a:extLst>
              <a:ext uri="{FF2B5EF4-FFF2-40B4-BE49-F238E27FC236}">
                <a16:creationId xmlns:a16="http://schemas.microsoft.com/office/drawing/2014/main" xmlns="" id="{6C350AFC-D6E5-4F1B-8944-24918D09B6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sl-SI" sz="2800" dirty="0">
                <a:latin typeface="+mj-lt"/>
              </a:rPr>
              <a:t> Kandidati pridobijo osnova znanja, ne pa tudi spretnosti.</a:t>
            </a:r>
          </a:p>
          <a:p>
            <a:pPr>
              <a:buFont typeface="Wingdings" panose="05000000000000000000" pitchFamily="2" charset="2"/>
              <a:buChar char="Ø"/>
            </a:pPr>
            <a:endParaRPr lang="sl-SI" sz="500" dirty="0">
              <a:latin typeface="+mj-lt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sl-SI" sz="2800" dirty="0">
                <a:latin typeface="+mj-lt"/>
              </a:rPr>
              <a:t> Idealna bi bila vključitev kandidatov v vsaj 1-letno vajeništvo.</a:t>
            </a:r>
          </a:p>
          <a:p>
            <a:pPr>
              <a:buFont typeface="Wingdings" panose="05000000000000000000" pitchFamily="2" charset="2"/>
              <a:buChar char="Ø"/>
            </a:pPr>
            <a:endParaRPr lang="sl-SI" sz="500" dirty="0">
              <a:latin typeface="+mj-lt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sl-SI" sz="2800" dirty="0">
                <a:latin typeface="+mj-lt"/>
              </a:rPr>
              <a:t> Projekt Mala šola lončarstva (LAS Prlekija) predvideva pilotno 1-letno vajeniško zaposlitev.</a:t>
            </a:r>
          </a:p>
        </p:txBody>
      </p:sp>
    </p:spTree>
    <p:extLst>
      <p:ext uri="{BB962C8B-B14F-4D97-AF65-F5344CB8AC3E}">
        <p14:creationId xmlns:p14="http://schemas.microsoft.com/office/powerpoint/2010/main" val="437831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FE3BA794-A357-4CA4-AEAC-587D24300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l-SI" dirty="0"/>
              <a:t>CERTIFICIRANJE</a:t>
            </a:r>
          </a:p>
        </p:txBody>
      </p:sp>
      <p:sp>
        <p:nvSpPr>
          <p:cNvPr id="3" name="Označba mesta vsebine 2">
            <a:extLst>
              <a:ext uri="{FF2B5EF4-FFF2-40B4-BE49-F238E27FC236}">
                <a16:creationId xmlns:a16="http://schemas.microsoft.com/office/drawing/2014/main" xmlns="" id="{084B91B4-7D7D-4B94-BE42-CF6DF5514B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sl-SI" dirty="0"/>
              <a:t> </a:t>
            </a:r>
            <a:r>
              <a:rPr lang="sl-SI" sz="2800" dirty="0">
                <a:latin typeface="+mj-lt"/>
              </a:rPr>
              <a:t>NPK Lončar – skupno izvedeni 2 certificiranji – 6 kandidatk, 6 potrjenih in podeljenih NPK.</a:t>
            </a:r>
          </a:p>
          <a:p>
            <a:pPr>
              <a:buFont typeface="Wingdings" panose="05000000000000000000" pitchFamily="2" charset="2"/>
              <a:buChar char="Ø"/>
            </a:pPr>
            <a:endParaRPr lang="sl-SI" sz="2800" dirty="0">
              <a:latin typeface="+mj-lt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sl-SI" sz="2800" dirty="0">
                <a:latin typeface="+mj-lt"/>
              </a:rPr>
              <a:t> NPK Pletar – sodelovanje z zadrugo za razvoj podeželja </a:t>
            </a:r>
            <a:r>
              <a:rPr lang="sl-SI" sz="2800" dirty="0" err="1">
                <a:latin typeface="+mj-lt"/>
              </a:rPr>
              <a:t>Pomelaj</a:t>
            </a:r>
            <a:r>
              <a:rPr lang="sl-SI" sz="2800" dirty="0">
                <a:latin typeface="+mj-lt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2960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FE3BA794-A357-4CA4-AEAC-587D24300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l-SI" dirty="0"/>
              <a:t>KAKO DO VEČ CERTIFIKATOV?</a:t>
            </a:r>
          </a:p>
        </p:txBody>
      </p:sp>
      <p:sp>
        <p:nvSpPr>
          <p:cNvPr id="3" name="Označba mesta vsebine 2">
            <a:extLst>
              <a:ext uri="{FF2B5EF4-FFF2-40B4-BE49-F238E27FC236}">
                <a16:creationId xmlns:a16="http://schemas.microsoft.com/office/drawing/2014/main" xmlns="" id="{084B91B4-7D7D-4B94-BE42-CF6DF5514B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sl-SI" sz="2800" dirty="0">
                <a:latin typeface="+mj-lt"/>
              </a:rPr>
              <a:t> Nadgraditi trenutne programe usposabljanja in jih prilagoditi, glede na pridobljene izkušnje.</a:t>
            </a:r>
          </a:p>
          <a:p>
            <a:pPr>
              <a:buFont typeface="Wingdings" panose="05000000000000000000" pitchFamily="2" charset="2"/>
              <a:buChar char="Ø"/>
            </a:pPr>
            <a:endParaRPr lang="sl-SI" sz="500" dirty="0">
              <a:latin typeface="+mj-lt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sl-SI" sz="2800" dirty="0">
                <a:latin typeface="+mj-lt"/>
              </a:rPr>
              <a:t> Rokodelske poklice uvrstiti na seznam redkih poklicev in rokodelcem urediti poseben status – osrednji cilj Konzorcija rokodelskih centrov Slovenije.</a:t>
            </a:r>
          </a:p>
          <a:p>
            <a:pPr>
              <a:buFont typeface="Wingdings" panose="05000000000000000000" pitchFamily="2" charset="2"/>
              <a:buChar char="Ø"/>
            </a:pPr>
            <a:endParaRPr lang="sl-SI" sz="500" dirty="0">
              <a:latin typeface="+mj-lt"/>
            </a:endParaRPr>
          </a:p>
          <a:p>
            <a:pPr marL="0" indent="0">
              <a:buNone/>
            </a:pPr>
            <a:endParaRPr lang="sl-SI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255339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>
            <a:extLst>
              <a:ext uri="{FF2B5EF4-FFF2-40B4-BE49-F238E27FC236}">
                <a16:creationId xmlns:a16="http://schemas.microsoft.com/office/drawing/2014/main" xmlns="" id="{3978CF1C-2466-4B95-AA53-70947245C1B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sl-SI" dirty="0"/>
              <a:t>Hvala za vašo pozornost!</a:t>
            </a:r>
          </a:p>
        </p:txBody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xmlns="" id="{E67325D3-AB8C-4A6A-9B26-3BEAD93F2918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ctr" eaLnBrk="1" hangingPunct="1">
              <a:buFont typeface="Wingdings 2" panose="05020102010507070707" pitchFamily="18" charset="2"/>
              <a:buNone/>
            </a:pPr>
            <a:endParaRPr lang="sl-SI" altLang="sl-SI" b="1" dirty="0">
              <a:latin typeface="Adobe Caslon Pro" pitchFamily="18" charset="-18"/>
            </a:endParaRPr>
          </a:p>
          <a:p>
            <a:pPr algn="ctr" eaLnBrk="1" hangingPunct="1">
              <a:buFont typeface="Wingdings 2" panose="05020102010507070707" pitchFamily="18" charset="2"/>
              <a:buNone/>
            </a:pPr>
            <a:r>
              <a:rPr lang="sl-SI" altLang="sl-SI" sz="2800" b="1" dirty="0">
                <a:latin typeface="+mj-lt"/>
              </a:rPr>
              <a:t>ZAVOD MARIANUM VERŽEJ</a:t>
            </a:r>
            <a:r>
              <a:rPr lang="sl-SI" altLang="sl-SI" sz="2800" dirty="0">
                <a:latin typeface="+mj-lt"/>
              </a:rPr>
              <a:t> </a:t>
            </a:r>
          </a:p>
          <a:p>
            <a:pPr algn="ctr" eaLnBrk="1" hangingPunct="1">
              <a:buFont typeface="Wingdings 2" panose="05020102010507070707" pitchFamily="18" charset="2"/>
              <a:buNone/>
            </a:pPr>
            <a:r>
              <a:rPr lang="sl-SI" altLang="sl-SI" sz="2800" dirty="0" err="1">
                <a:latin typeface="+mj-lt"/>
              </a:rPr>
              <a:t>Puščenjakova</a:t>
            </a:r>
            <a:r>
              <a:rPr lang="sl-SI" altLang="sl-SI" sz="2800" dirty="0">
                <a:latin typeface="+mj-lt"/>
              </a:rPr>
              <a:t> 1</a:t>
            </a:r>
            <a:br>
              <a:rPr lang="sl-SI" altLang="sl-SI" sz="2800" dirty="0">
                <a:latin typeface="+mj-lt"/>
              </a:rPr>
            </a:br>
            <a:r>
              <a:rPr lang="sl-SI" altLang="sl-SI" sz="2800" dirty="0">
                <a:latin typeface="+mj-lt"/>
              </a:rPr>
              <a:t>9241 Veržej</a:t>
            </a:r>
          </a:p>
          <a:p>
            <a:pPr algn="ctr" eaLnBrk="1" hangingPunct="1">
              <a:buFont typeface="Wingdings 2" panose="05020102010507070707" pitchFamily="18" charset="2"/>
              <a:buNone/>
            </a:pPr>
            <a:r>
              <a:rPr lang="sl-SI" altLang="sl-SI" sz="2800" dirty="0">
                <a:latin typeface="+mj-lt"/>
              </a:rPr>
              <a:t/>
            </a:r>
            <a:br>
              <a:rPr lang="sl-SI" altLang="sl-SI" sz="2800" dirty="0">
                <a:latin typeface="+mj-lt"/>
              </a:rPr>
            </a:br>
            <a:r>
              <a:rPr lang="sl-SI" altLang="sl-SI" sz="2800" dirty="0" err="1">
                <a:latin typeface="+mj-lt"/>
              </a:rPr>
              <a:t>tel</a:t>
            </a:r>
            <a:r>
              <a:rPr lang="sl-SI" altLang="sl-SI" sz="2800" dirty="0">
                <a:latin typeface="+mj-lt"/>
              </a:rPr>
              <a:t>: +386 51 654 778</a:t>
            </a:r>
          </a:p>
          <a:p>
            <a:pPr algn="ctr" eaLnBrk="1" hangingPunct="1">
              <a:buFont typeface="Wingdings 2" panose="05020102010507070707" pitchFamily="18" charset="2"/>
              <a:buNone/>
            </a:pPr>
            <a:r>
              <a:rPr lang="sl-SI" altLang="sl-SI" sz="2800" dirty="0">
                <a:latin typeface="+mj-lt"/>
              </a:rPr>
              <a:t/>
            </a:r>
            <a:br>
              <a:rPr lang="sl-SI" altLang="sl-SI" sz="2800" dirty="0">
                <a:latin typeface="+mj-lt"/>
              </a:rPr>
            </a:br>
            <a:r>
              <a:rPr lang="sl-SI" altLang="sl-SI" sz="2800" dirty="0">
                <a:latin typeface="+mj-lt"/>
              </a:rPr>
              <a:t>center.duo@marianum.si</a:t>
            </a:r>
          </a:p>
          <a:p>
            <a:pPr algn="ctr" eaLnBrk="1" hangingPunct="1">
              <a:buFont typeface="Wingdings 2" panose="05020102010507070707" pitchFamily="18" charset="2"/>
              <a:buNone/>
            </a:pPr>
            <a:r>
              <a:rPr lang="sl-SI" altLang="sl-SI" sz="2800" dirty="0">
                <a:latin typeface="+mj-lt"/>
              </a:rPr>
              <a:t/>
            </a:r>
            <a:br>
              <a:rPr lang="sl-SI" altLang="sl-SI" sz="2800" dirty="0">
                <a:latin typeface="+mj-lt"/>
              </a:rPr>
            </a:br>
            <a:r>
              <a:rPr lang="sl-SI" altLang="sl-SI" sz="2800" dirty="0">
                <a:latin typeface="+mj-lt"/>
              </a:rPr>
              <a:t>www.marianum.si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Retrospektiva">
  <a:themeElements>
    <a:clrScheme name="Retrospektiva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ktiva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ktiv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ova tema">
  <a:themeElements>
    <a:clrScheme name="Pisarn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isarn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325</TotalTime>
  <Words>635</Words>
  <Application>Microsoft Office PowerPoint</Application>
  <PresentationFormat>Diaprojekcija na zaslonu (4:3)</PresentationFormat>
  <Paragraphs>213</Paragraphs>
  <Slides>29</Slides>
  <Notes>6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Vdelani OLE strežniki</vt:lpstr>
      </vt:variant>
      <vt:variant>
        <vt:i4>1</vt:i4>
      </vt:variant>
      <vt:variant>
        <vt:lpstr>Naslovi diapozitivov</vt:lpstr>
      </vt:variant>
      <vt:variant>
        <vt:i4>29</vt:i4>
      </vt:variant>
    </vt:vector>
  </HeadingPairs>
  <TitlesOfParts>
    <vt:vector size="31" baseType="lpstr">
      <vt:lpstr>Retrospektiva</vt:lpstr>
      <vt:lpstr>CorelDRAW.Graphic.11</vt:lpstr>
      <vt:lpstr>Posvet o postopku preverjanja in potrjevanja NPK    </vt:lpstr>
      <vt:lpstr>ZAVOD MARIANUM VERŽEJ</vt:lpstr>
      <vt:lpstr>PENZION MAVRICA</vt:lpstr>
      <vt:lpstr>CENTER DUO</vt:lpstr>
      <vt:lpstr>MARIJANIŠČE</vt:lpstr>
      <vt:lpstr>KAMP TRIO</vt:lpstr>
      <vt:lpstr>SKUPAJ ZMOREMO VEČ</vt:lpstr>
      <vt:lpstr> ŠIRŠI DRUŽBENI CILJI</vt:lpstr>
      <vt:lpstr>PODROČJA DELA</vt:lpstr>
      <vt:lpstr>PODROČJA DELA</vt:lpstr>
      <vt:lpstr>INFORMIRANJE IN PROMOCIJA</vt:lpstr>
      <vt:lpstr>TRŽENJE</vt:lpstr>
      <vt:lpstr>ZDRUŽEVANJE</vt:lpstr>
      <vt:lpstr>IZOBRAŽEVANJE</vt:lpstr>
      <vt:lpstr>UČNA ROKODELSKA DELAVNICA</vt:lpstr>
      <vt:lpstr>  LONČARSTVO </vt:lpstr>
      <vt:lpstr>PLETENJE IZ LIČJA</vt:lpstr>
      <vt:lpstr>PLETENJE IZ SLAME</vt:lpstr>
      <vt:lpstr>PLETENJE IZ ŠIBJA</vt:lpstr>
      <vt:lpstr>POLSTENJE / FILCANJE</vt:lpstr>
      <vt:lpstr>REPLIKE IGRAČ</vt:lpstr>
      <vt:lpstr>REPLIKE IGRAČ</vt:lpstr>
      <vt:lpstr>RECIKLAŽA</vt:lpstr>
      <vt:lpstr>Razviti programi usposabljanja za NPK</vt:lpstr>
      <vt:lpstr>                       IZVAJANJE USPOSABLJANJ</vt:lpstr>
      <vt:lpstr>UGOTOVITVE</vt:lpstr>
      <vt:lpstr>CERTIFICIRANJE</vt:lpstr>
      <vt:lpstr>KAKO DO VEČ CERTIFIKATOV?</vt:lpstr>
      <vt:lpstr>Hvala za vašo pozornost!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5. sestanek strokovnega sveta RDO Pomurje</dc:title>
  <dc:creator>uporabnik</dc:creator>
  <cp:lastModifiedBy>Ivan Arnic</cp:lastModifiedBy>
  <cp:revision>28</cp:revision>
  <dcterms:created xsi:type="dcterms:W3CDTF">2014-01-08T21:11:17Z</dcterms:created>
  <dcterms:modified xsi:type="dcterms:W3CDTF">2019-11-11T08:22:03Z</dcterms:modified>
</cp:coreProperties>
</file>