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rawings/drawing2.xml" ContentType="application/vnd.openxmlformats-officedocument.drawingml.chartshapes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drawings/drawing3.xml" ContentType="application/vnd.openxmlformats-officedocument.drawingml.chartshapes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4"/>
  </p:handoutMasterIdLst>
  <p:sldIdLst>
    <p:sldId id="256" r:id="rId2"/>
    <p:sldId id="526" r:id="rId3"/>
    <p:sldId id="361" r:id="rId4"/>
    <p:sldId id="504" r:id="rId5"/>
    <p:sldId id="506" r:id="rId6"/>
    <p:sldId id="508" r:id="rId7"/>
    <p:sldId id="440" r:id="rId8"/>
    <p:sldId id="527" r:id="rId9"/>
    <p:sldId id="512" r:id="rId10"/>
    <p:sldId id="529" r:id="rId11"/>
    <p:sldId id="528" r:id="rId12"/>
    <p:sldId id="496" r:id="rId13"/>
    <p:sldId id="499" r:id="rId14"/>
    <p:sldId id="501" r:id="rId15"/>
    <p:sldId id="530" r:id="rId16"/>
    <p:sldId id="459" r:id="rId17"/>
    <p:sldId id="502" r:id="rId18"/>
    <p:sldId id="531" r:id="rId19"/>
    <p:sldId id="514" r:id="rId20"/>
    <p:sldId id="516" r:id="rId21"/>
    <p:sldId id="520" r:id="rId22"/>
    <p:sldId id="462" r:id="rId23"/>
  </p:sldIdLst>
  <p:sldSz cx="9144000" cy="6858000" type="screen4x3"/>
  <p:notesSz cx="6794500" cy="9906000"/>
  <p:defaultTextStyle>
    <a:defPPr>
      <a:defRPr lang="sl-SI"/>
    </a:defPPr>
    <a:lvl1pPr algn="l" rtl="0" fontAlgn="base">
      <a:spcBef>
        <a:spcPct val="0"/>
      </a:spcBef>
      <a:spcAft>
        <a:spcPct val="0"/>
      </a:spcAft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rgbClr val="00529B"/>
        </a:solidFill>
        <a:latin typeface="Arial Narrow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29B"/>
    <a:srgbClr val="66FF33"/>
    <a:srgbClr val="9FE6FF"/>
    <a:srgbClr val="AC75D5"/>
    <a:srgbClr val="FFFF00"/>
    <a:srgbClr val="F68B1F"/>
    <a:srgbClr val="D8EEC0"/>
    <a:srgbClr val="FF00FF"/>
    <a:srgbClr val="7986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50" autoAdjust="0"/>
    <p:restoredTop sz="94670" autoAdjust="0"/>
  </p:normalViewPr>
  <p:slideViewPr>
    <p:cSldViewPr>
      <p:cViewPr>
        <p:scale>
          <a:sx n="100" d="100"/>
          <a:sy n="100" d="100"/>
        </p:scale>
        <p:origin x="-1944" y="-324"/>
      </p:cViewPr>
      <p:guideLst>
        <p:guide orient="horz" pos="2160"/>
        <p:guide pos="2880"/>
      </p:guideLst>
    </p:cSldViewPr>
  </p:slideViewPr>
  <p:notesTextViewPr>
    <p:cViewPr>
      <p:scale>
        <a:sx n="25" d="100"/>
        <a:sy n="25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2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4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6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2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2704720051681497E-2"/>
          <c:y val="0.11747918531927826"/>
          <c:w val="0.60918501339357356"/>
          <c:h val="0.66142283210362252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izvedli preverjanje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List1!$A$2:$A$5</c:f>
              <c:strCache>
                <c:ptCount val="4"/>
                <c:pt idx="0">
                  <c:v>varuh pred.otrok</c:v>
                </c:pt>
                <c:pt idx="1">
                  <c:v>romski p. in k.</c:v>
                </c:pt>
                <c:pt idx="2">
                  <c:v>tolmač s.z.j.</c:v>
                </c:pt>
                <c:pt idx="3">
                  <c:v>umet. obrt</c:v>
                </c:pt>
              </c:strCache>
            </c:strRef>
          </c:cat>
          <c:val>
            <c:numRef>
              <c:f>List1!$B$2:$B$5</c:f>
              <c:numCache>
                <c:formatCode>General</c:formatCode>
                <c:ptCount val="4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2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niso izvedli preverjanja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0"/>
                  <c:y val="-0.3134465860002483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3.2660980055713973E-3"/>
                  <c:y val="-8.02100420214747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3.2660980055713973E-3"/>
                  <c:y val="-8.00940418384885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6330490027856987E-3"/>
                  <c:y val="-0.1836470784291941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List1!$A$2:$A$5</c:f>
              <c:strCache>
                <c:ptCount val="4"/>
                <c:pt idx="0">
                  <c:v>varuh pred.otrok</c:v>
                </c:pt>
                <c:pt idx="1">
                  <c:v>romski p. in k.</c:v>
                </c:pt>
                <c:pt idx="2">
                  <c:v>tolmač s.z.j.</c:v>
                </c:pt>
                <c:pt idx="3">
                  <c:v>umet. obrt</c:v>
                </c:pt>
              </c:strCache>
            </c:strRef>
          </c:cat>
          <c:val>
            <c:numRef>
              <c:f>List1!$C$2:$C$5</c:f>
              <c:numCache>
                <c:formatCode>General</c:formatCode>
                <c:ptCount val="4"/>
                <c:pt idx="0">
                  <c:v>10</c:v>
                </c:pt>
                <c:pt idx="1">
                  <c:v>1</c:v>
                </c:pt>
                <c:pt idx="2">
                  <c:v>1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4454144"/>
        <c:axId val="34468224"/>
      </c:barChart>
      <c:catAx>
        <c:axId val="34454144"/>
        <c:scaling>
          <c:orientation val="minMax"/>
        </c:scaling>
        <c:delete val="0"/>
        <c:axPos val="b"/>
        <c:majorTickMark val="out"/>
        <c:minorTickMark val="none"/>
        <c:tickLblPos val="nextTo"/>
        <c:crossAx val="34468224"/>
        <c:crosses val="autoZero"/>
        <c:auto val="1"/>
        <c:lblAlgn val="ctr"/>
        <c:lblOffset val="100"/>
        <c:noMultiLvlLbl val="0"/>
      </c:catAx>
      <c:valAx>
        <c:axId val="3446822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4454144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70410926563715148"/>
          <c:y val="0.2843848610519229"/>
          <c:w val="0.2860924403461344"/>
          <c:h val="0.31277329052990793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sl-SI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7.4741181021038813E-2"/>
          <c:y val="4.2262924351688956E-2"/>
          <c:w val="0.6287816014270019"/>
          <c:h val="0.66037770264332152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izvedli preverjanje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List1!$A$2:$A$4</c:f>
              <c:strCache>
                <c:ptCount val="3"/>
                <c:pt idx="0">
                  <c:v>računovodja</c:v>
                </c:pt>
                <c:pt idx="1">
                  <c:v>posrednik za nep.</c:v>
                </c:pt>
                <c:pt idx="2">
                  <c:v>multimedija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10</c:v>
                </c:pt>
                <c:pt idx="1">
                  <c:v>3</c:v>
                </c:pt>
                <c:pt idx="2">
                  <c:v>2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niso izvedli preverjanja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1.6330490027856987E-3"/>
                  <c:y val="-0.1632078193633543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"/>
                  <c:y val="-0.1447807623365231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delete val="1"/>
            </c:dLbl>
            <c:dLbl>
              <c:idx val="3"/>
              <c:delete val="1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List1!$A$2:$A$4</c:f>
              <c:strCache>
                <c:ptCount val="3"/>
                <c:pt idx="0">
                  <c:v>računovodja</c:v>
                </c:pt>
                <c:pt idx="1">
                  <c:v>posrednik za nep.</c:v>
                </c:pt>
                <c:pt idx="2">
                  <c:v>multimedija</c:v>
                </c:pt>
              </c:strCache>
            </c:strRef>
          </c:cat>
          <c:val>
            <c:numRef>
              <c:f>List1!$C$2:$C$4</c:f>
              <c:numCache>
                <c:formatCode>General</c:formatCode>
                <c:ptCount val="3"/>
                <c:pt idx="0">
                  <c:v>8</c:v>
                </c:pt>
                <c:pt idx="1">
                  <c:v>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5437568"/>
        <c:axId val="35439360"/>
      </c:barChart>
      <c:catAx>
        <c:axId val="35437568"/>
        <c:scaling>
          <c:orientation val="minMax"/>
        </c:scaling>
        <c:delete val="0"/>
        <c:axPos val="b"/>
        <c:majorTickMark val="out"/>
        <c:minorTickMark val="none"/>
        <c:tickLblPos val="nextTo"/>
        <c:crossAx val="35439360"/>
        <c:crosses val="autoZero"/>
        <c:auto val="1"/>
        <c:lblAlgn val="ctr"/>
        <c:lblOffset val="100"/>
        <c:noMultiLvlLbl val="0"/>
      </c:catAx>
      <c:valAx>
        <c:axId val="3543936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5437568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70410926563715148"/>
          <c:y val="0.2843848610519229"/>
          <c:w val="0.2860924403461344"/>
          <c:h val="0.31277329052990793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sl-SI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370277117622185"/>
          <c:y val="2.7709339485155245E-2"/>
          <c:w val="0.70672642964415799"/>
          <c:h val="0.77775147379457843"/>
        </c:manualLayout>
      </c:layout>
      <c:bubbleChart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Y–vrednosti</c:v>
                </c:pt>
              </c:strCache>
            </c:strRef>
          </c:tx>
          <c:invertIfNegative val="0"/>
          <c:dPt>
            <c:idx val="0"/>
            <c:invertIfNegative val="0"/>
            <c:bubble3D val="1"/>
            <c:spPr>
              <a:solidFill>
                <a:srgbClr val="66FF33"/>
              </a:solidFill>
            </c:spPr>
          </c:dPt>
          <c:dPt>
            <c:idx val="1"/>
            <c:invertIfNegative val="0"/>
            <c:bubble3D val="1"/>
            <c:spPr>
              <a:solidFill>
                <a:srgbClr val="FF0000"/>
              </a:solidFill>
            </c:spPr>
          </c:dPt>
          <c:dPt>
            <c:idx val="2"/>
            <c:invertIfNegative val="0"/>
            <c:bubble3D val="1"/>
            <c:spPr>
              <a:solidFill>
                <a:srgbClr val="FFC000"/>
              </a:solidFill>
            </c:spPr>
          </c:dPt>
          <c:dPt>
            <c:idx val="3"/>
            <c:invertIfNegative val="0"/>
            <c:bubble3D val="1"/>
            <c:spPr>
              <a:solidFill>
                <a:srgbClr val="0070C0"/>
              </a:solidFill>
            </c:spPr>
          </c:dPt>
          <c:dPt>
            <c:idx val="4"/>
            <c:invertIfNegative val="0"/>
            <c:bubble3D val="1"/>
            <c:spPr>
              <a:solidFill>
                <a:srgbClr val="FF00FF"/>
              </a:solidFill>
            </c:spPr>
          </c:dPt>
          <c:dLbls>
            <c:dLbl>
              <c:idx val="0"/>
              <c:layout>
                <c:manualLayout>
                  <c:x val="-0.20417550721185362"/>
                  <c:y val="-3.6335627740708545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0.10886023444294871"/>
                  <c:y val="-0.12581220550657765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1.3587779458173833E-2"/>
                  <c:y val="-5.9168670801283518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3.327722496242495E-3"/>
                  <c:y val="-4.135779831222107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0.11686231277895025"/>
                  <c:y val="-0.15703831110268793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showLegendKey val="0"/>
            <c:showVal val="1"/>
            <c:showCatName val="1"/>
            <c:showSerName val="0"/>
            <c:showPercent val="0"/>
            <c:showBubbleSize val="0"/>
            <c:showLeaderLines val="0"/>
          </c:dLbls>
          <c:xVal>
            <c:numRef>
              <c:f>List1!$A$2:$A$6</c:f>
              <c:numCache>
                <c:formatCode>General</c:formatCode>
                <c:ptCount val="5"/>
                <c:pt idx="0">
                  <c:v>469</c:v>
                </c:pt>
                <c:pt idx="1">
                  <c:v>247</c:v>
                </c:pt>
                <c:pt idx="2">
                  <c:v>518</c:v>
                </c:pt>
                <c:pt idx="3">
                  <c:v>360</c:v>
                </c:pt>
                <c:pt idx="4">
                  <c:v>699</c:v>
                </c:pt>
              </c:numCache>
            </c:numRef>
          </c:xVal>
          <c:yVal>
            <c:numRef>
              <c:f>List1!$B$2:$B$6</c:f>
              <c:numCache>
                <c:formatCode>General</c:formatCode>
                <c:ptCount val="5"/>
                <c:pt idx="0">
                  <c:v>52</c:v>
                </c:pt>
                <c:pt idx="1">
                  <c:v>26</c:v>
                </c:pt>
                <c:pt idx="2">
                  <c:v>59</c:v>
                </c:pt>
                <c:pt idx="3">
                  <c:v>33</c:v>
                </c:pt>
                <c:pt idx="4">
                  <c:v>29</c:v>
                </c:pt>
              </c:numCache>
            </c:numRef>
          </c:yVal>
          <c:bubbleSize>
            <c:numRef>
              <c:f>List1!$C$2:$C$6</c:f>
              <c:numCache>
                <c:formatCode>General</c:formatCode>
                <c:ptCount val="5"/>
                <c:pt idx="0">
                  <c:v>6.5</c:v>
                </c:pt>
                <c:pt idx="1">
                  <c:v>8</c:v>
                </c:pt>
                <c:pt idx="2">
                  <c:v>9</c:v>
                </c:pt>
                <c:pt idx="3">
                  <c:v>10</c:v>
                </c:pt>
                <c:pt idx="4">
                  <c:v>11.5</c:v>
                </c:pt>
              </c:numCache>
            </c:numRef>
          </c:bubbleSize>
          <c:bubble3D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bubbleScale val="100"/>
        <c:showNegBubbles val="0"/>
        <c:axId val="133699840"/>
        <c:axId val="133718016"/>
      </c:bubbleChart>
      <c:valAx>
        <c:axId val="133699840"/>
        <c:scaling>
          <c:orientation val="minMax"/>
          <c:min val="200"/>
        </c:scaling>
        <c:delete val="0"/>
        <c:axPos val="b"/>
        <c:numFmt formatCode="General" sourceLinked="1"/>
        <c:majorTickMark val="out"/>
        <c:minorTickMark val="none"/>
        <c:tickLblPos val="nextTo"/>
        <c:crossAx val="133718016"/>
        <c:crosses val="autoZero"/>
        <c:crossBetween val="midCat"/>
      </c:valAx>
      <c:valAx>
        <c:axId val="13371801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33699840"/>
        <c:crosses val="autoZero"/>
        <c:crossBetween val="midCat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sl-SI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3267729382683814E-2"/>
          <c:y val="4.1346689479547984E-2"/>
          <c:w val="0.90193132009328092"/>
          <c:h val="0.59211407247991477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Nizi 1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FF00FF"/>
              </a:solidFill>
            </c:spPr>
          </c:dPt>
          <c:dPt>
            <c:idx val="1"/>
            <c:invertIfNegative val="0"/>
            <c:bubble3D val="0"/>
            <c:spPr>
              <a:solidFill>
                <a:srgbClr val="66FF33"/>
              </a:solidFill>
            </c:spPr>
          </c:dPt>
          <c:dPt>
            <c:idx val="2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3"/>
            <c:invertIfNegative val="0"/>
            <c:bubble3D val="0"/>
            <c:spPr>
              <a:solidFill>
                <a:srgbClr val="00B0F0"/>
              </a:solidFill>
            </c:spPr>
          </c:dPt>
          <c:dPt>
            <c:idx val="4"/>
            <c:invertIfNegative val="0"/>
            <c:bubble3D val="0"/>
            <c:spPr>
              <a:solidFill>
                <a:srgbClr val="FF0000"/>
              </a:solidFill>
            </c:spPr>
          </c:dPt>
          <c:dPt>
            <c:idx val="5"/>
            <c:invertIfNegative val="0"/>
            <c:bubble3D val="0"/>
            <c:spPr>
              <a:solidFill>
                <a:srgbClr val="AC75D5"/>
              </a:solidFill>
            </c:spPr>
          </c:dPt>
          <c:dPt>
            <c:idx val="6"/>
            <c:invertIfNegative val="0"/>
            <c:bubble3D val="0"/>
            <c:spPr>
              <a:solidFill>
                <a:srgbClr val="000000"/>
              </a:solidFill>
            </c:spPr>
          </c:dPt>
          <c:dLbls>
            <c:dLbl>
              <c:idx val="0"/>
              <c:layout>
                <c:manualLayout>
                  <c:x val="1.4800950524035229E-2"/>
                  <c:y val="-9.33765371014954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1100567214379532E-2"/>
                  <c:y val="-8.23910621483782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2950831708530825E-2"/>
                  <c:y val="-9.88694908275609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4800804845388338E-2"/>
                  <c:y val="-0.1867530742029908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2950831708530825E-2"/>
                  <c:y val="-0.2911150862576033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1.2950831708530825E-2"/>
                  <c:y val="-8.788379962493685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1.1100712893026421E-2"/>
                  <c:y val="-0.1620357555584773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List1!$A$2:$A$8</c:f>
              <c:strCache>
                <c:ptCount val="7"/>
                <c:pt idx="0">
                  <c:v>Varuh </c:v>
                </c:pt>
                <c:pt idx="1">
                  <c:v>Romski ko. in po.</c:v>
                </c:pt>
                <c:pt idx="2">
                  <c:v>Umetnostna obrt</c:v>
                </c:pt>
                <c:pt idx="3">
                  <c:v>Računovodja</c:v>
                </c:pt>
                <c:pt idx="4">
                  <c:v>Posrednik za nep.</c:v>
                </c:pt>
                <c:pt idx="5">
                  <c:v>Multimedija</c:v>
                </c:pt>
                <c:pt idx="6">
                  <c:v>Povprečje</c:v>
                </c:pt>
              </c:strCache>
            </c:strRef>
          </c:cat>
          <c:val>
            <c:numRef>
              <c:f>List1!$B$2:$B$8</c:f>
              <c:numCache>
                <c:formatCode>General</c:formatCode>
                <c:ptCount val="7"/>
                <c:pt idx="0">
                  <c:v>3</c:v>
                </c:pt>
                <c:pt idx="1">
                  <c:v>0</c:v>
                </c:pt>
                <c:pt idx="2">
                  <c:v>3.5</c:v>
                </c:pt>
                <c:pt idx="3">
                  <c:v>9.6</c:v>
                </c:pt>
                <c:pt idx="4">
                  <c:v>16.100000000000001</c:v>
                </c:pt>
                <c:pt idx="5">
                  <c:v>2.1</c:v>
                </c:pt>
                <c:pt idx="6">
                  <c:v>5.7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35781632"/>
        <c:axId val="35948800"/>
        <c:axId val="0"/>
      </c:bar3DChart>
      <c:catAx>
        <c:axId val="35781632"/>
        <c:scaling>
          <c:orientation val="minMax"/>
        </c:scaling>
        <c:delete val="0"/>
        <c:axPos val="b"/>
        <c:majorTickMark val="out"/>
        <c:minorTickMark val="none"/>
        <c:tickLblPos val="nextTo"/>
        <c:crossAx val="35948800"/>
        <c:crosses val="autoZero"/>
        <c:auto val="1"/>
        <c:lblAlgn val="ctr"/>
        <c:lblOffset val="100"/>
        <c:noMultiLvlLbl val="0"/>
      </c:catAx>
      <c:valAx>
        <c:axId val="3594880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578163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sl-SI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4390368662741176E-2"/>
          <c:y val="3.2381056576369562E-2"/>
          <c:w val="0.61298050216642597"/>
          <c:h val="0.7176411293054159"/>
        </c:manualLayout>
      </c:layout>
      <c:bar3DChart>
        <c:barDir val="col"/>
        <c:grouping val="standar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Trije ali manj kandidati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List1!$A$2:$A$6</c:f>
              <c:strCache>
                <c:ptCount val="5"/>
                <c:pt idx="0">
                  <c:v>Računovodja</c:v>
                </c:pt>
                <c:pt idx="1">
                  <c:v>Posrednik</c:v>
                </c:pt>
                <c:pt idx="2">
                  <c:v>Varuh pred. otrok</c:v>
                </c:pt>
                <c:pt idx="3">
                  <c:v>Multimedija</c:v>
                </c:pt>
                <c:pt idx="4">
                  <c:v>Umetnostna obrt</c:v>
                </c:pt>
              </c:strCache>
            </c:strRef>
          </c:cat>
          <c:val>
            <c:numRef>
              <c:f>List1!$B$2:$B$6</c:f>
              <c:numCache>
                <c:formatCode>General</c:formatCode>
                <c:ptCount val="5"/>
                <c:pt idx="0">
                  <c:v>3</c:v>
                </c:pt>
                <c:pt idx="1">
                  <c:v>0</c:v>
                </c:pt>
                <c:pt idx="2">
                  <c:v>1</c:v>
                </c:pt>
                <c:pt idx="3">
                  <c:v>6</c:v>
                </c:pt>
                <c:pt idx="4">
                  <c:v>1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Sklepi</c:v>
                </c:pt>
              </c:strCache>
            </c:strRef>
          </c:tx>
          <c:invertIfNegative val="0"/>
          <c:dLbls>
            <c:dLbl>
              <c:idx val="3"/>
              <c:layout>
                <c:manualLayout>
                  <c:x val="1.1757952820056978E-2"/>
                  <c:y val="-3.9431703329350537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7.3487205125356446E-3"/>
                  <c:y val="-8.603380112236852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List1!$A$2:$A$6</c:f>
              <c:strCache>
                <c:ptCount val="5"/>
                <c:pt idx="0">
                  <c:v>Računovodja</c:v>
                </c:pt>
                <c:pt idx="1">
                  <c:v>Posrednik</c:v>
                </c:pt>
                <c:pt idx="2">
                  <c:v>Varuh pred. otrok</c:v>
                </c:pt>
                <c:pt idx="3">
                  <c:v>Multimedija</c:v>
                </c:pt>
                <c:pt idx="4">
                  <c:v>Umetnostna obrt</c:v>
                </c:pt>
              </c:strCache>
            </c:strRef>
          </c:cat>
          <c:val>
            <c:numRef>
              <c:f>List1!$C$2:$C$6</c:f>
              <c:numCache>
                <c:formatCode>General</c:formatCode>
                <c:ptCount val="5"/>
                <c:pt idx="0">
                  <c:v>15</c:v>
                </c:pt>
                <c:pt idx="1">
                  <c:v>22</c:v>
                </c:pt>
                <c:pt idx="2">
                  <c:v>1</c:v>
                </c:pt>
                <c:pt idx="3">
                  <c:v>9</c:v>
                </c:pt>
                <c:pt idx="4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87500672"/>
        <c:axId val="87502208"/>
        <c:axId val="113538368"/>
      </c:bar3DChart>
      <c:catAx>
        <c:axId val="8750067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sl-SI"/>
          </a:p>
        </c:txPr>
        <c:crossAx val="87502208"/>
        <c:crosses val="autoZero"/>
        <c:auto val="1"/>
        <c:lblAlgn val="ctr"/>
        <c:lblOffset val="100"/>
        <c:noMultiLvlLbl val="0"/>
      </c:catAx>
      <c:valAx>
        <c:axId val="8750220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87500672"/>
        <c:crosses val="autoZero"/>
        <c:crossBetween val="between"/>
      </c:valAx>
      <c:serAx>
        <c:axId val="11353836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sl-SI"/>
          </a:p>
        </c:txPr>
        <c:crossAx val="87502208"/>
        <c:crosses val="autoZero"/>
      </c:serAx>
    </c:plotArea>
    <c:legend>
      <c:legendPos val="r"/>
      <c:layout>
        <c:manualLayout>
          <c:xMode val="edge"/>
          <c:yMode val="edge"/>
          <c:x val="0.69256749250083327"/>
          <c:y val="0.30446904950940412"/>
          <c:w val="0.29861404288412396"/>
          <c:h val="0.12220627247379018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sl-SI"/>
    </a:p>
  </c:txPr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708715410573678"/>
          <c:y val="0.10689941759298251"/>
          <c:w val="0.44521448818897635"/>
          <c:h val="0.78620116481403501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Delež preverjanj in potrjevanj  NPK v letu 2011</c:v>
                </c:pt>
              </c:strCache>
            </c:strRef>
          </c:tx>
          <c:spPr>
            <a:solidFill>
              <a:srgbClr val="FFC000"/>
            </a:solidFill>
          </c:spPr>
          <c:explosion val="25"/>
          <c:dPt>
            <c:idx val="0"/>
            <c:bubble3D val="0"/>
          </c:dPt>
          <c:dPt>
            <c:idx val="1"/>
            <c:bubble3D val="0"/>
            <c:spPr>
              <a:solidFill>
                <a:srgbClr val="009E47"/>
              </a:solidFill>
            </c:spPr>
          </c:dPt>
          <c:dPt>
            <c:idx val="2"/>
            <c:bubble3D val="0"/>
            <c:spPr>
              <a:solidFill>
                <a:srgbClr val="7030A0"/>
              </a:solidFill>
            </c:spPr>
          </c:dPt>
          <c:dPt>
            <c:idx val="3"/>
            <c:bubble3D val="0"/>
            <c:spPr>
              <a:solidFill>
                <a:srgbClr val="92D05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5"/>
            <c:bubble3D val="0"/>
            <c:spPr>
              <a:solidFill>
                <a:srgbClr val="FF0000"/>
              </a:solidFill>
            </c:spPr>
          </c:dPt>
          <c:dPt>
            <c:idx val="6"/>
            <c:bubble3D val="0"/>
            <c:spPr>
              <a:solidFill>
                <a:srgbClr val="00FFFF"/>
              </a:solidFill>
            </c:spPr>
          </c:dPt>
          <c:dLbls>
            <c:dLbl>
              <c:idx val="0"/>
              <c:layout>
                <c:manualLayout>
                  <c:x val="1.3714285714285714E-2"/>
                  <c:y val="2.0181316891392614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1"/>
              <c:layout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2.5142857142857144E-2"/>
                  <c:y val="4.6249045276359207E-18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3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4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5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6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600"/>
                </a:pPr>
                <a:endParaRPr lang="sl-SI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List1!$A$2:$A$4</c:f>
              <c:strCache>
                <c:ptCount val="3"/>
                <c:pt idx="0">
                  <c:v>potrjevanje</c:v>
                </c:pt>
                <c:pt idx="1">
                  <c:v>preverjanje</c:v>
                </c:pt>
                <c:pt idx="2">
                  <c:v>neuspešni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1</c:v>
                </c:pt>
                <c:pt idx="1">
                  <c:v>2</c:v>
                </c:pt>
                <c:pt idx="2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25399">
          <a:noFill/>
        </a:ln>
      </c:spPr>
    </c:plotArea>
    <c:legend>
      <c:legendPos val="r"/>
      <c:layout/>
      <c:overlay val="0"/>
      <c:txPr>
        <a:bodyPr/>
        <a:lstStyle/>
        <a:p>
          <a:pPr>
            <a:defRPr sz="1600"/>
          </a:pPr>
          <a:endParaRPr lang="sl-SI"/>
        </a:p>
      </c:txPr>
    </c:legend>
    <c:plotVisOnly val="1"/>
    <c:dispBlanksAs val="zero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708715410573678"/>
          <c:y val="0.10689941759298251"/>
          <c:w val="0.44521448818897635"/>
          <c:h val="0.78620116481403501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Delež preverjanj in potrjevanj  NPK v letu 2011</c:v>
                </c:pt>
              </c:strCache>
            </c:strRef>
          </c:tx>
          <c:spPr>
            <a:solidFill>
              <a:srgbClr val="FFC000"/>
            </a:solidFill>
          </c:spPr>
          <c:explosion val="25"/>
          <c:dPt>
            <c:idx val="0"/>
            <c:bubble3D val="0"/>
          </c:dPt>
          <c:dPt>
            <c:idx val="1"/>
            <c:bubble3D val="0"/>
            <c:spPr>
              <a:solidFill>
                <a:srgbClr val="009E47"/>
              </a:solidFill>
            </c:spPr>
          </c:dPt>
          <c:dPt>
            <c:idx val="2"/>
            <c:bubble3D val="0"/>
            <c:spPr>
              <a:solidFill>
                <a:srgbClr val="7030A0"/>
              </a:solidFill>
            </c:spPr>
          </c:dPt>
          <c:dPt>
            <c:idx val="3"/>
            <c:bubble3D val="0"/>
            <c:spPr>
              <a:solidFill>
                <a:srgbClr val="92D05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5"/>
            <c:bubble3D val="0"/>
            <c:spPr>
              <a:solidFill>
                <a:srgbClr val="FF0000"/>
              </a:solidFill>
            </c:spPr>
          </c:dPt>
          <c:dPt>
            <c:idx val="6"/>
            <c:bubble3D val="0"/>
            <c:spPr>
              <a:solidFill>
                <a:srgbClr val="00FFFF"/>
              </a:solidFill>
            </c:spPr>
          </c:dPt>
          <c:dLbls>
            <c:dLbl>
              <c:idx val="0"/>
              <c:layout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1"/>
              <c:layout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2.5142857142857144E-2"/>
                  <c:y val="4.6249045276359207E-18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3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4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5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6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600"/>
                </a:pPr>
                <a:endParaRPr lang="sl-SI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List1!$A$2:$A$4</c:f>
              <c:strCache>
                <c:ptCount val="3"/>
                <c:pt idx="0">
                  <c:v>potrjevanje</c:v>
                </c:pt>
                <c:pt idx="1">
                  <c:v>preverjanje</c:v>
                </c:pt>
                <c:pt idx="2">
                  <c:v>neuspešni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1</c:v>
                </c:pt>
                <c:pt idx="1">
                  <c:v>113</c:v>
                </c:pt>
                <c:pt idx="2">
                  <c:v>31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25399">
          <a:noFill/>
        </a:ln>
      </c:spPr>
    </c:plotArea>
    <c:legend>
      <c:legendPos val="r"/>
      <c:layout/>
      <c:overlay val="0"/>
      <c:txPr>
        <a:bodyPr/>
        <a:lstStyle/>
        <a:p>
          <a:pPr>
            <a:defRPr sz="1600"/>
          </a:pPr>
          <a:endParaRPr lang="sl-SI"/>
        </a:p>
      </c:txPr>
    </c:legend>
    <c:plotVisOnly val="1"/>
    <c:dispBlanksAs val="zero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708715410573678"/>
          <c:y val="0.10689941759298251"/>
          <c:w val="0.44521448818897635"/>
          <c:h val="0.78620116481403501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Delež preverjanj in potrjevanj  NPK v letu 2011</c:v>
                </c:pt>
              </c:strCache>
            </c:strRef>
          </c:tx>
          <c:spPr>
            <a:solidFill>
              <a:srgbClr val="FFC000"/>
            </a:solidFill>
          </c:spPr>
          <c:explosion val="25"/>
          <c:dPt>
            <c:idx val="0"/>
            <c:bubble3D val="0"/>
          </c:dPt>
          <c:dPt>
            <c:idx val="1"/>
            <c:bubble3D val="0"/>
            <c:spPr>
              <a:solidFill>
                <a:srgbClr val="00B0F0"/>
              </a:solidFill>
            </c:spPr>
          </c:dPt>
          <c:dPt>
            <c:idx val="2"/>
            <c:bubble3D val="0"/>
            <c:spPr>
              <a:solidFill>
                <a:srgbClr val="7030A0"/>
              </a:solidFill>
            </c:spPr>
          </c:dPt>
          <c:dPt>
            <c:idx val="3"/>
            <c:bubble3D val="0"/>
            <c:spPr>
              <a:solidFill>
                <a:srgbClr val="92D05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5"/>
            <c:bubble3D val="0"/>
            <c:spPr>
              <a:solidFill>
                <a:srgbClr val="FF0000"/>
              </a:solidFill>
            </c:spPr>
          </c:dPt>
          <c:dPt>
            <c:idx val="6"/>
            <c:bubble3D val="0"/>
            <c:spPr>
              <a:solidFill>
                <a:srgbClr val="00FFFF"/>
              </a:solidFill>
            </c:spPr>
          </c:dPt>
          <c:dLbls>
            <c:dLbl>
              <c:idx val="0"/>
              <c:layout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3.7402781353284176E-2"/>
                  <c:y val="0.2192702803806258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4.5714285714285718E-3"/>
                  <c:y val="4.84359233097880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3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4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5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6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600"/>
                </a:pPr>
                <a:endParaRPr lang="sl-SI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List1!$A$2:$A$4</c:f>
              <c:strCache>
                <c:ptCount val="3"/>
                <c:pt idx="0">
                  <c:v>potrjevanje</c:v>
                </c:pt>
                <c:pt idx="1">
                  <c:v>preverjanje</c:v>
                </c:pt>
                <c:pt idx="2">
                  <c:v>neuspešni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0</c:v>
                </c:pt>
                <c:pt idx="1">
                  <c:v>180</c:v>
                </c:pt>
                <c:pt idx="2">
                  <c:v>175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25399">
          <a:noFill/>
        </a:ln>
      </c:spPr>
    </c:plotArea>
    <c:legend>
      <c:legendPos val="r"/>
      <c:layout/>
      <c:overlay val="0"/>
      <c:txPr>
        <a:bodyPr/>
        <a:lstStyle/>
        <a:p>
          <a:pPr>
            <a:defRPr sz="1600"/>
          </a:pPr>
          <a:endParaRPr lang="sl-SI"/>
        </a:p>
      </c:txPr>
    </c:legend>
    <c:plotVisOnly val="1"/>
    <c:dispBlanksAs val="zero"/>
    <c:showDLblsOverMax val="0"/>
  </c:chart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708715410573678"/>
          <c:y val="0.10689941759298251"/>
          <c:w val="0.44521448818897635"/>
          <c:h val="0.78620116481403501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Delež preverjanj in potrjevanj  NPK v letu 2011</c:v>
                </c:pt>
              </c:strCache>
            </c:strRef>
          </c:tx>
          <c:spPr>
            <a:solidFill>
              <a:srgbClr val="FFC000"/>
            </a:solidFill>
          </c:spPr>
          <c:explosion val="25"/>
          <c:dPt>
            <c:idx val="0"/>
            <c:bubble3D val="0"/>
          </c:dPt>
          <c:dPt>
            <c:idx val="1"/>
            <c:bubble3D val="0"/>
            <c:spPr>
              <a:solidFill>
                <a:srgbClr val="00B0F0"/>
              </a:solidFill>
            </c:spPr>
          </c:dPt>
          <c:dPt>
            <c:idx val="2"/>
            <c:bubble3D val="0"/>
            <c:spPr>
              <a:solidFill>
                <a:srgbClr val="7030A0"/>
              </a:solidFill>
            </c:spPr>
          </c:dPt>
          <c:dPt>
            <c:idx val="3"/>
            <c:bubble3D val="0"/>
            <c:spPr>
              <a:solidFill>
                <a:srgbClr val="92D05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5"/>
            <c:bubble3D val="0"/>
            <c:spPr>
              <a:solidFill>
                <a:srgbClr val="FF0000"/>
              </a:solidFill>
            </c:spPr>
          </c:dPt>
          <c:dPt>
            <c:idx val="6"/>
            <c:bubble3D val="0"/>
            <c:spPr>
              <a:solidFill>
                <a:srgbClr val="00FFFF"/>
              </a:solidFill>
            </c:spPr>
          </c:dPt>
          <c:dLbls>
            <c:dLbl>
              <c:idx val="0"/>
              <c:layout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2.2557237236073734E-2"/>
                  <c:y val="0.29519505131535906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4.5714285714285718E-3"/>
                  <c:y val="4.84359233097880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3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4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5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6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600"/>
                </a:pPr>
                <a:endParaRPr lang="sl-SI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List1!$A$2:$A$4</c:f>
              <c:strCache>
                <c:ptCount val="3"/>
                <c:pt idx="0">
                  <c:v>potrjevanje</c:v>
                </c:pt>
                <c:pt idx="1">
                  <c:v>preverjanje</c:v>
                </c:pt>
                <c:pt idx="2">
                  <c:v>neuspešni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0</c:v>
                </c:pt>
                <c:pt idx="1">
                  <c:v>61</c:v>
                </c:pt>
                <c:pt idx="2">
                  <c:v>76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25399">
          <a:noFill/>
        </a:ln>
      </c:spPr>
    </c:plotArea>
    <c:legend>
      <c:legendPos val="r"/>
      <c:layout/>
      <c:overlay val="0"/>
      <c:txPr>
        <a:bodyPr/>
        <a:lstStyle/>
        <a:p>
          <a:pPr>
            <a:defRPr sz="1600"/>
          </a:pPr>
          <a:endParaRPr lang="sl-SI"/>
        </a:p>
      </c:txPr>
    </c:legend>
    <c:plotVisOnly val="1"/>
    <c:dispBlanksAs val="zero"/>
    <c:showDLblsOverMax val="0"/>
  </c:chart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/>
            </a:pPr>
            <a:r>
              <a:rPr lang="sl-SI" dirty="0"/>
              <a:t>Uspešnost kandidatov pri NPK </a:t>
            </a:r>
            <a:r>
              <a:rPr lang="sl-SI" dirty="0" err="1" smtClean="0"/>
              <a:t>multimedija</a:t>
            </a:r>
            <a:r>
              <a:rPr lang="sl-SI" baseline="0" dirty="0" smtClean="0"/>
              <a:t> (RTV)</a:t>
            </a:r>
            <a:r>
              <a:rPr lang="sl-SI" dirty="0" smtClean="0"/>
              <a:t> </a:t>
            </a:r>
            <a:r>
              <a:rPr lang="sl-SI" dirty="0" smtClean="0"/>
              <a:t>leta</a:t>
            </a:r>
            <a:r>
              <a:rPr lang="sl-SI" baseline="0" dirty="0" smtClean="0"/>
              <a:t> 2018</a:t>
            </a:r>
            <a:endParaRPr lang="sl-SI" dirty="0"/>
          </a:p>
        </c:rich>
      </c:tx>
      <c:layout>
        <c:manualLayout>
          <c:xMode val="edge"/>
          <c:yMode val="edge"/>
          <c:x val="0.14342619338592005"/>
          <c:y val="1.6420474478445218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434196836925527"/>
          <c:y val="0.22196512518480363"/>
          <c:w val="0.47582168635170602"/>
          <c:h val="0.71373252952755906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Uspešnost kandidatov pri NPK vizažist od 2013-2016</c:v>
                </c:pt>
              </c:strCache>
            </c:strRef>
          </c:tx>
          <c:explosion val="26"/>
          <c:dPt>
            <c:idx val="0"/>
            <c:bubble3D val="0"/>
            <c:spPr>
              <a:solidFill>
                <a:srgbClr val="FFFF00"/>
              </a:solidFill>
            </c:spPr>
          </c:dPt>
          <c:dPt>
            <c:idx val="2"/>
            <c:bubble3D val="0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0.19592455583638849"/>
                  <c:y val="-0.2052559309805652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1.2723991315779738E-2"/>
                  <c:y val="7.2530011541740325E-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1.8068015590860275E-3"/>
                  <c:y val="1.4892422188069169E-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</c:dLbl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List1!$A$2:$A$4</c:f>
              <c:strCache>
                <c:ptCount val="3"/>
                <c:pt idx="0">
                  <c:v>potrjevanje</c:v>
                </c:pt>
                <c:pt idx="1">
                  <c:v>preverjanje</c:v>
                </c:pt>
                <c:pt idx="2">
                  <c:v>neuspešni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17</c:v>
                </c:pt>
                <c:pt idx="1">
                  <c:v>0</c:v>
                </c:pt>
                <c:pt idx="2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r"/>
      <c:layout>
        <c:manualLayout>
          <c:xMode val="edge"/>
          <c:yMode val="edge"/>
          <c:x val="0.76824131809428586"/>
          <c:y val="0.32613906805834136"/>
          <c:w val="0.20787534023997334"/>
          <c:h val="0.32492477181574247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sl-SI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/>
            </a:pPr>
            <a:r>
              <a:rPr lang="sl-SI" dirty="0"/>
              <a:t>Uspešnost kandidatov </a:t>
            </a:r>
            <a:r>
              <a:rPr lang="sl-SI" dirty="0" smtClean="0"/>
              <a:t>pri</a:t>
            </a:r>
            <a:r>
              <a:rPr lang="sl-SI" baseline="0" dirty="0" smtClean="0"/>
              <a:t> NPK tolmač slovenskega znakovnega jezika</a:t>
            </a:r>
            <a:r>
              <a:rPr lang="sl-SI" dirty="0" smtClean="0"/>
              <a:t> </a:t>
            </a:r>
            <a:r>
              <a:rPr lang="sl-SI" dirty="0" smtClean="0"/>
              <a:t>leta</a:t>
            </a:r>
            <a:r>
              <a:rPr lang="sl-SI" baseline="0" dirty="0" smtClean="0"/>
              <a:t> 2018</a:t>
            </a:r>
            <a:endParaRPr lang="sl-SI" dirty="0"/>
          </a:p>
        </c:rich>
      </c:tx>
      <c:layout>
        <c:manualLayout>
          <c:xMode val="edge"/>
          <c:yMode val="edge"/>
          <c:x val="0.10388502085588444"/>
          <c:y val="1.8289543010360027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434196836925527"/>
          <c:y val="0.21895539061335001"/>
          <c:w val="0.47582168635170602"/>
          <c:h val="0.71373252952755906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Uspešnost kandidatov pri NPK vizažist od 2013-2016</c:v>
                </c:pt>
              </c:strCache>
            </c:strRef>
          </c:tx>
          <c:explosion val="26"/>
          <c:dPt>
            <c:idx val="0"/>
            <c:bubble3D val="0"/>
            <c:spPr>
              <a:solidFill>
                <a:srgbClr val="FFFF00"/>
              </a:solidFill>
            </c:spPr>
          </c:dPt>
          <c:dPt>
            <c:idx val="2"/>
            <c:bubble3D val="0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1.7237015228994811E-2"/>
                  <c:y val="6.1725047477719779E-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1.1555375989138143E-2"/>
                  <c:y val="1.8666031915972614E-3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7.6061136435743347E-3"/>
                  <c:y val="-1.1197356101517045E-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</c:dLbl>
            <c:showLegendKey val="0"/>
            <c:showVal val="1"/>
            <c:showCatName val="0"/>
            <c:showSerName val="0"/>
            <c:showPercent val="1"/>
            <c:showBubbleSize val="0"/>
            <c:showLeaderLines val="0"/>
          </c:dLbls>
          <c:cat>
            <c:strRef>
              <c:f>List1!$A$2:$A$4</c:f>
              <c:strCache>
                <c:ptCount val="3"/>
                <c:pt idx="0">
                  <c:v>potrjevanje</c:v>
                </c:pt>
                <c:pt idx="1">
                  <c:v>preverjanje</c:v>
                </c:pt>
                <c:pt idx="2">
                  <c:v>neuspešni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0</c:v>
                </c:pt>
                <c:pt idx="1">
                  <c:v>3</c:v>
                </c:pt>
                <c:pt idx="2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sl-SI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708715410573678"/>
          <c:y val="0.10689941759298251"/>
          <c:w val="0.44521448818897635"/>
          <c:h val="0.78620116481403501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Delež preverjanj in potrjevanj  NPK v letu 2011</c:v>
                </c:pt>
              </c:strCache>
            </c:strRef>
          </c:tx>
          <c:spPr>
            <a:solidFill>
              <a:srgbClr val="FFC000"/>
            </a:solidFill>
          </c:spPr>
          <c:explosion val="25"/>
          <c:dPt>
            <c:idx val="0"/>
            <c:bubble3D val="0"/>
          </c:dPt>
          <c:dPt>
            <c:idx val="1"/>
            <c:bubble3D val="0"/>
            <c:spPr>
              <a:solidFill>
                <a:srgbClr val="00B050"/>
              </a:solidFill>
            </c:spPr>
          </c:dPt>
          <c:dPt>
            <c:idx val="2"/>
            <c:bubble3D val="0"/>
            <c:spPr>
              <a:solidFill>
                <a:srgbClr val="7030A0"/>
              </a:solidFill>
            </c:spPr>
          </c:dPt>
          <c:dPt>
            <c:idx val="3"/>
            <c:bubble3D val="0"/>
            <c:spPr>
              <a:solidFill>
                <a:srgbClr val="92D05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5"/>
            <c:bubble3D val="0"/>
            <c:spPr>
              <a:solidFill>
                <a:srgbClr val="FF0000"/>
              </a:solidFill>
            </c:spPr>
          </c:dPt>
          <c:dPt>
            <c:idx val="6"/>
            <c:bubble3D val="0"/>
            <c:spPr>
              <a:solidFill>
                <a:srgbClr val="00FFFF"/>
              </a:solidFill>
            </c:spPr>
          </c:dPt>
          <c:dLbls>
            <c:dLbl>
              <c:idx val="0"/>
              <c:layout>
                <c:manualLayout>
                  <c:x val="3.6571428571428574E-2"/>
                  <c:y val="4.8435923309788076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20571428571428574"/>
                  <c:y val="-0.17356205852674067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6.1714285714285715E-2"/>
                  <c:y val="8.8799192734611523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3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4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5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6"/>
              <c:dLblPos val="outEnd"/>
              <c:showLegendKey val="0"/>
              <c:showVal val="1"/>
              <c:showCatName val="0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600"/>
                </a:pPr>
                <a:endParaRPr lang="sl-SI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List1!$A$2:$A$4</c:f>
              <c:strCache>
                <c:ptCount val="3"/>
                <c:pt idx="0">
                  <c:v>potrjevanje</c:v>
                </c:pt>
                <c:pt idx="1">
                  <c:v>preverjanje</c:v>
                </c:pt>
                <c:pt idx="2">
                  <c:v>neuspešni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861</c:v>
                </c:pt>
                <c:pt idx="1">
                  <c:v>3667</c:v>
                </c:pt>
                <c:pt idx="2">
                  <c:v>696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25399">
          <a:noFill/>
        </a:ln>
      </c:spPr>
    </c:plotArea>
    <c:legend>
      <c:legendPos val="r"/>
      <c:layout/>
      <c:overlay val="0"/>
      <c:txPr>
        <a:bodyPr/>
        <a:lstStyle/>
        <a:p>
          <a:pPr>
            <a:defRPr sz="1800"/>
          </a:pPr>
          <a:endParaRPr lang="sl-SI"/>
        </a:p>
      </c:txPr>
    </c:legend>
    <c:plotVisOnly val="1"/>
    <c:dispBlanksAs val="zero"/>
    <c:showDLblsOverMax val="0"/>
  </c:chart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0.75</cdr:x>
      <cdr:y>0.72059</cdr:y>
    </cdr:from>
    <cdr:to>
      <cdr:x>1</cdr:x>
      <cdr:y>0.98529</cdr:y>
    </cdr:to>
    <cdr:sp macro="" textlink="">
      <cdr:nvSpPr>
        <cdr:cNvPr id="2" name="PoljeZBesedilom 1"/>
        <cdr:cNvSpPr txBox="1"/>
      </cdr:nvSpPr>
      <cdr:spPr>
        <a:xfrm xmlns:a="http://schemas.openxmlformats.org/drawingml/2006/main">
          <a:off x="5832648" y="3528392"/>
          <a:ext cx="1944216" cy="129614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sl-SI" sz="1800" dirty="0" smtClean="0"/>
            <a:t>Umetnostna obrt:</a:t>
          </a:r>
        </a:p>
        <a:p xmlns:a="http://schemas.openxmlformats.org/drawingml/2006/main">
          <a:r>
            <a:rPr lang="sl-SI" sz="1800" dirty="0"/>
            <a:t>k</a:t>
          </a:r>
          <a:r>
            <a:rPr lang="sl-SI" sz="1800" dirty="0" smtClean="0"/>
            <a:t>lekljar, lončar, pletar, rezbarji, suhorobarji.</a:t>
          </a:r>
          <a:endParaRPr lang="sl-SI" sz="18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0.82787</cdr:x>
      <cdr:y>0.28861</cdr:y>
    </cdr:from>
    <cdr:to>
      <cdr:x>0.99057</cdr:x>
      <cdr:y>0.72152</cdr:y>
    </cdr:to>
    <cdr:sp macro="" textlink="">
      <cdr:nvSpPr>
        <cdr:cNvPr id="2" name="PoljeZBesedilom 1"/>
        <cdr:cNvSpPr txBox="1"/>
      </cdr:nvSpPr>
      <cdr:spPr>
        <a:xfrm xmlns:a="http://schemas.openxmlformats.org/drawingml/2006/main">
          <a:off x="7272808" y="1413192"/>
          <a:ext cx="1429326" cy="211976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sl-SI" sz="1600" dirty="0" smtClean="0">
              <a:solidFill>
                <a:srgbClr val="66FF33"/>
              </a:solidFill>
            </a:rPr>
            <a:t>GZS CPU</a:t>
          </a:r>
        </a:p>
        <a:p xmlns:a="http://schemas.openxmlformats.org/drawingml/2006/main">
          <a:r>
            <a:rPr lang="sl-SI" sz="1600" dirty="0" smtClean="0">
              <a:solidFill>
                <a:srgbClr val="FF0000"/>
              </a:solidFill>
            </a:rPr>
            <a:t>KGZS</a:t>
          </a:r>
        </a:p>
        <a:p xmlns:a="http://schemas.openxmlformats.org/drawingml/2006/main">
          <a:r>
            <a:rPr lang="sl-SI" sz="1600" dirty="0" smtClean="0">
              <a:solidFill>
                <a:srgbClr val="FFC000"/>
              </a:solidFill>
            </a:rPr>
            <a:t>SGLŠ Postojna</a:t>
          </a:r>
        </a:p>
        <a:p xmlns:a="http://schemas.openxmlformats.org/drawingml/2006/main">
          <a:r>
            <a:rPr lang="sl-SI" sz="1600" dirty="0" smtClean="0">
              <a:solidFill>
                <a:srgbClr val="0070C0"/>
              </a:solidFill>
            </a:rPr>
            <a:t>ZRSZV</a:t>
          </a:r>
        </a:p>
        <a:p xmlns:a="http://schemas.openxmlformats.org/drawingml/2006/main">
          <a:r>
            <a:rPr lang="sl-SI" sz="1600" dirty="0" smtClean="0">
              <a:solidFill>
                <a:srgbClr val="FF00FF"/>
              </a:solidFill>
            </a:rPr>
            <a:t>Prometni center </a:t>
          </a:r>
        </a:p>
        <a:p xmlns:a="http://schemas.openxmlformats.org/drawingml/2006/main">
          <a:r>
            <a:rPr lang="sl-SI" sz="1600" dirty="0" smtClean="0">
              <a:solidFill>
                <a:srgbClr val="FF00FF"/>
              </a:solidFill>
            </a:rPr>
            <a:t>Blisk</a:t>
          </a:r>
          <a:endParaRPr lang="sl-SI" sz="1600" dirty="0">
            <a:solidFill>
              <a:srgbClr val="FF00FF"/>
            </a:solidFill>
          </a:endParaRPr>
        </a:p>
      </cdr:txBody>
    </cdr:sp>
  </cdr:relSizeAnchor>
  <cdr:relSizeAnchor xmlns:cdr="http://schemas.openxmlformats.org/drawingml/2006/chartDrawing">
    <cdr:from>
      <cdr:x>0.27273</cdr:x>
      <cdr:y>0.98361</cdr:y>
    </cdr:from>
    <cdr:to>
      <cdr:x>0.50909</cdr:x>
      <cdr:y>1</cdr:y>
    </cdr:to>
    <cdr:sp macro="" textlink="">
      <cdr:nvSpPr>
        <cdr:cNvPr id="3" name="PoljeZBesedilom 2"/>
        <cdr:cNvSpPr txBox="1"/>
      </cdr:nvSpPr>
      <cdr:spPr>
        <a:xfrm xmlns:a="http://schemas.openxmlformats.org/drawingml/2006/main">
          <a:off x="2160240" y="4320480"/>
          <a:ext cx="1872208" cy="7200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sl-SI" sz="1100" dirty="0"/>
        </a:p>
      </cdr:txBody>
    </cdr:sp>
  </cdr:relSizeAnchor>
  <cdr:relSizeAnchor xmlns:cdr="http://schemas.openxmlformats.org/drawingml/2006/chartDrawing">
    <cdr:from>
      <cdr:x>0.32727</cdr:x>
      <cdr:y>0.875</cdr:y>
    </cdr:from>
    <cdr:to>
      <cdr:x>0.6</cdr:x>
      <cdr:y>0.96721</cdr:y>
    </cdr:to>
    <cdr:sp macro="" textlink="">
      <cdr:nvSpPr>
        <cdr:cNvPr id="4" name="PoljeZBesedilom 3"/>
        <cdr:cNvSpPr txBox="1"/>
      </cdr:nvSpPr>
      <cdr:spPr>
        <a:xfrm xmlns:a="http://schemas.openxmlformats.org/drawingml/2006/main">
          <a:off x="2592288" y="4032448"/>
          <a:ext cx="2160240" cy="42496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sl-SI" sz="1800" dirty="0" smtClean="0"/>
            <a:t>Število certifikatov</a:t>
          </a:r>
          <a:endParaRPr lang="sl-SI" sz="1800" dirty="0"/>
        </a:p>
      </cdr:txBody>
    </cdr:sp>
  </cdr:relSizeAnchor>
  <cdr:relSizeAnchor xmlns:cdr="http://schemas.openxmlformats.org/drawingml/2006/chartDrawing">
    <cdr:from>
      <cdr:x>0.01734</cdr:x>
      <cdr:y>0.25</cdr:y>
    </cdr:from>
    <cdr:to>
      <cdr:x>0.04335</cdr:x>
      <cdr:y>0.63235</cdr:y>
    </cdr:to>
    <cdr:sp macro="" textlink="">
      <cdr:nvSpPr>
        <cdr:cNvPr id="5" name="PoljeZBesedilom 4"/>
        <cdr:cNvSpPr txBox="1"/>
      </cdr:nvSpPr>
      <cdr:spPr>
        <a:xfrm xmlns:a="http://schemas.openxmlformats.org/drawingml/2006/main">
          <a:off x="144016" y="1224136"/>
          <a:ext cx="216024" cy="187220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sl-SI" sz="1800" dirty="0"/>
            <a:t>S</a:t>
          </a:r>
          <a:r>
            <a:rPr lang="sl-SI" sz="1800" dirty="0" smtClean="0"/>
            <a:t>klepi</a:t>
          </a:r>
          <a:endParaRPr lang="sl-SI" sz="1800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0.06667</cdr:x>
      <cdr:y>0.90244</cdr:y>
    </cdr:from>
    <cdr:to>
      <cdr:x>0.93539</cdr:x>
      <cdr:y>0.96341</cdr:y>
    </cdr:to>
    <cdr:sp macro="" textlink="">
      <cdr:nvSpPr>
        <cdr:cNvPr id="2" name="PoljeZBesedilom 1"/>
        <cdr:cNvSpPr txBox="1"/>
      </cdr:nvSpPr>
      <cdr:spPr>
        <a:xfrm xmlns:a="http://schemas.openxmlformats.org/drawingml/2006/main">
          <a:off x="576064" y="5328592"/>
          <a:ext cx="7506568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sl-SI" sz="2000" dirty="0" smtClean="0"/>
            <a:t>Na </a:t>
          </a:r>
          <a:r>
            <a:rPr lang="sl-SI" sz="2000" dirty="0" smtClean="0"/>
            <a:t>11(ali22%) </a:t>
          </a:r>
          <a:r>
            <a:rPr lang="sl-SI" sz="2000" dirty="0" smtClean="0"/>
            <a:t>od </a:t>
          </a:r>
          <a:r>
            <a:rPr lang="sl-SI" sz="2000" dirty="0" smtClean="0"/>
            <a:t>49</a:t>
          </a:r>
          <a:r>
            <a:rPr lang="sl-SI" sz="2000" dirty="0" smtClean="0"/>
            <a:t> </a:t>
          </a:r>
          <a:r>
            <a:rPr lang="sl-SI" sz="2000" dirty="0" smtClean="0"/>
            <a:t>preverjanj </a:t>
          </a:r>
          <a:r>
            <a:rPr lang="sl-SI" sz="2000" dirty="0" smtClean="0"/>
            <a:t> </a:t>
          </a:r>
          <a:r>
            <a:rPr lang="sl-SI" sz="2000" dirty="0" smtClean="0"/>
            <a:t>so bili trije ali manj kandidatov.</a:t>
          </a:r>
          <a:endParaRPr lang="sl-SI" sz="20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2944485" cy="49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7949" tIns="43975" rIns="87949" bIns="43975" numCol="1" anchor="t" anchorCtr="0" compatLnSpc="1">
            <a:prstTxWarp prst="textNoShape">
              <a:avLst/>
            </a:prstTxWarp>
          </a:bodyPr>
          <a:lstStyle>
            <a:lvl1pPr defTabSz="878912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8496" y="1"/>
            <a:ext cx="2944485" cy="49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7949" tIns="43975" rIns="87949" bIns="43975" numCol="1" anchor="t" anchorCtr="0" compatLnSpc="1">
            <a:prstTxWarp prst="textNoShape">
              <a:avLst/>
            </a:prstTxWarp>
          </a:bodyPr>
          <a:lstStyle>
            <a:lvl1pPr algn="r" defTabSz="878912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491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09701"/>
            <a:ext cx="2944485" cy="49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7949" tIns="43975" rIns="87949" bIns="43975" numCol="1" anchor="b" anchorCtr="0" compatLnSpc="1">
            <a:prstTxWarp prst="textNoShape">
              <a:avLst/>
            </a:prstTxWarp>
          </a:bodyPr>
          <a:lstStyle>
            <a:lvl1pPr defTabSz="878912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491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8496" y="9409701"/>
            <a:ext cx="2944485" cy="49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7949" tIns="43975" rIns="87949" bIns="43975" numCol="1" anchor="b" anchorCtr="0" compatLnSpc="1">
            <a:prstTxWarp prst="textNoShape">
              <a:avLst/>
            </a:prstTxWarp>
          </a:bodyPr>
          <a:lstStyle>
            <a:lvl1pPr algn="r" defTabSz="878912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F46D3313-F0CC-48D7-907C-8C9B7908D51A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5377706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l-SI" smtClean="0"/>
              <a:t>Kliknite, če želite urediti slog podnaslova matrice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A75E91-CE7E-49A2-AD6C-8251AC063668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AE197F-6743-4830-A40C-9449D6D78503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B073BC-B241-419D-BFA0-7AD95508AADC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F32D72-32BC-4A8E-B010-2FE187A7F5DE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0919A0-4B03-4BE3-AACC-35DB2679FB0A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E559E0-15A1-44BC-AF5D-A627339C1AD9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48FF4C-5958-4FCB-90CF-229DE658B333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6859B3-38C1-4180-84E5-7D2D217F1A9A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4C86F2-C802-4751-A0BC-5EC11F92F63C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6C9F93-4653-41F5-BF4C-19DC46BAEEEB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CDB7E8-926D-4910-8A25-78B489ED9E1D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slov, besedilo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sl-SI" smtClean="0"/>
              <a:t>Kliknite, če želite urediti slog naslova matrice</a:t>
            </a:r>
            <a:endParaRPr lang="en-US"/>
          </a:p>
        </p:txBody>
      </p:sp>
      <p:sp>
        <p:nvSpPr>
          <p:cNvPr id="3" name="Ograda besedila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A09843-2B26-4917-A1EF-0ABA57C2798C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l-SI" smtClean="0"/>
              <a:t>Click to edit Master title style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l-SI" smtClean="0"/>
              <a:t>Click to edit Master text styles</a:t>
            </a:r>
          </a:p>
          <a:p>
            <a:pPr lvl="1"/>
            <a:r>
              <a:rPr lang="sl-SI" smtClean="0"/>
              <a:t>Second level</a:t>
            </a:r>
          </a:p>
          <a:p>
            <a:pPr lvl="2"/>
            <a:r>
              <a:rPr lang="sl-SI" smtClean="0"/>
              <a:t>Third level</a:t>
            </a:r>
          </a:p>
          <a:p>
            <a:pPr lvl="3"/>
            <a:r>
              <a:rPr lang="sl-SI" smtClean="0"/>
              <a:t>Fourth level</a:t>
            </a:r>
          </a:p>
          <a:p>
            <a:pPr lvl="4"/>
            <a:r>
              <a:rPr lang="sl-SI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09D49DAC-33E7-43FB-B25C-C4D69CAAE373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49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ic.si/kvalifikacije/izvajalci/javni_razpis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mailto:ivan.arnic@ric.si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hyperlink" Target="https://www.google.si/url?sa=i&amp;rct=j&amp;q=&amp;esrc=s&amp;source=images&amp;cd=&amp;ved=2ahUKEwit-__hic_eAhUPGewKHeaICIAQjRx6BAgBEAU&amp;url=https://sobotainfo.com/novica/politika-gospodarstvo/nepremicninski-davek-bo-najbolj-udaril-v-rogasovcih/33104&amp;psig=AOvVaw3-itJGHsdqzRdCWCXEDlGA&amp;ust=154211969615843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00113" y="1556793"/>
            <a:ext cx="7848600" cy="1944216"/>
          </a:xfrm>
        </p:spPr>
        <p:txBody>
          <a:bodyPr/>
          <a:lstStyle/>
          <a:p>
            <a:pPr algn="l" eaLnBrk="1" hangingPunct="1"/>
            <a:r>
              <a:rPr lang="sl-SI" sz="2800" b="1" dirty="0" smtClean="0">
                <a:solidFill>
                  <a:schemeClr val="accent2"/>
                </a:solidFill>
                <a:latin typeface="Arial Narrow" pitchFamily="34" charset="0"/>
              </a:rPr>
              <a:t>Register izvajalcev  </a:t>
            </a:r>
            <a:r>
              <a:rPr lang="sl-SI" sz="2800" b="1" dirty="0">
                <a:solidFill>
                  <a:schemeClr val="accent2"/>
                </a:solidFill>
                <a:latin typeface="Arial Narrow" pitchFamily="34" charset="0"/>
              </a:rPr>
              <a:t/>
            </a:r>
            <a:br>
              <a:rPr lang="sl-SI" sz="2800" b="1" dirty="0">
                <a:solidFill>
                  <a:schemeClr val="accent2"/>
                </a:solidFill>
                <a:latin typeface="Arial Narrow" pitchFamily="34" charset="0"/>
              </a:rPr>
            </a:br>
            <a:r>
              <a:rPr lang="sl-SI" sz="2800" b="1" dirty="0">
                <a:solidFill>
                  <a:schemeClr val="accent2"/>
                </a:solidFill>
                <a:latin typeface="Arial Narrow" pitchFamily="34" charset="0"/>
              </a:rPr>
              <a:t>Ugotovitve Državnega izpitnega centra</a:t>
            </a:r>
          </a:p>
        </p:txBody>
      </p:sp>
      <p:sp>
        <p:nvSpPr>
          <p:cNvPr id="1536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75656" y="3452589"/>
            <a:ext cx="5329237" cy="2952750"/>
          </a:xfrm>
        </p:spPr>
        <p:txBody>
          <a:bodyPr/>
          <a:lstStyle/>
          <a:p>
            <a:pPr algn="r" eaLnBrk="1" hangingPunct="1"/>
            <a:r>
              <a:rPr lang="sl-SI" sz="2400" b="1" dirty="0" smtClean="0">
                <a:solidFill>
                  <a:schemeClr val="accent2"/>
                </a:solidFill>
                <a:latin typeface="Arial Narrow" pitchFamily="34" charset="0"/>
              </a:rPr>
              <a:t>		</a:t>
            </a:r>
          </a:p>
          <a:p>
            <a:pPr algn="r" eaLnBrk="1" hangingPunct="1"/>
            <a:endParaRPr lang="sl-SI" sz="1400" b="1" dirty="0" smtClean="0">
              <a:solidFill>
                <a:schemeClr val="accent2"/>
              </a:solidFill>
              <a:latin typeface="Arial Narrow" pitchFamily="34" charset="0"/>
            </a:endParaRPr>
          </a:p>
          <a:p>
            <a:pPr algn="r" eaLnBrk="1" hangingPunct="1"/>
            <a:r>
              <a:rPr lang="sl-SI" sz="1400" b="1" dirty="0" smtClean="0">
                <a:solidFill>
                  <a:schemeClr val="accent2"/>
                </a:solidFill>
                <a:latin typeface="Arial Narrow" pitchFamily="34" charset="0"/>
              </a:rPr>
              <a:t>		Ljubljana, </a:t>
            </a:r>
            <a:r>
              <a:rPr lang="sl-SI" sz="1400" b="1" dirty="0" smtClean="0">
                <a:solidFill>
                  <a:schemeClr val="accent2"/>
                </a:solidFill>
                <a:latin typeface="Arial Narrow" pitchFamily="34" charset="0"/>
              </a:rPr>
              <a:t>2019</a:t>
            </a:r>
            <a:endParaRPr lang="sl-SI" sz="1400" b="1" dirty="0" smtClean="0">
              <a:solidFill>
                <a:schemeClr val="accent2"/>
              </a:solidFill>
              <a:latin typeface="Arial Narrow" pitchFamily="34" charset="0"/>
            </a:endParaRPr>
          </a:p>
          <a:p>
            <a:pPr algn="r" eaLnBrk="1" hangingPunct="1"/>
            <a:endParaRPr lang="sl-SI" sz="1400" b="1" dirty="0" smtClean="0">
              <a:solidFill>
                <a:schemeClr val="accent2"/>
              </a:solidFill>
              <a:latin typeface="Arial Narrow" pitchFamily="34" charset="0"/>
            </a:endParaRPr>
          </a:p>
          <a:p>
            <a:pPr algn="r" eaLnBrk="1" hangingPunct="1"/>
            <a:r>
              <a:rPr lang="sl-SI" sz="1400" b="1" dirty="0" smtClean="0">
                <a:solidFill>
                  <a:schemeClr val="accent2"/>
                </a:solidFill>
                <a:latin typeface="Arial Narrow" pitchFamily="34" charset="0"/>
              </a:rPr>
              <a:t>Ivan Arnič</a:t>
            </a:r>
          </a:p>
          <a:p>
            <a:pPr algn="r" eaLnBrk="1" hangingPunct="1"/>
            <a:r>
              <a:rPr lang="sl-SI" sz="1400" b="1" dirty="0" smtClean="0">
                <a:solidFill>
                  <a:schemeClr val="accent2"/>
                </a:solidFill>
                <a:latin typeface="Arial Narrow" pitchFamily="34" charset="0"/>
              </a:rPr>
              <a:t>             </a:t>
            </a:r>
          </a:p>
        </p:txBody>
      </p:sp>
      <p:pic>
        <p:nvPicPr>
          <p:cNvPr id="15363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12088" y="5372100"/>
            <a:ext cx="1244600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Rectangle 7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Rectangle 7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4" name="PoljeZBesedilom 3"/>
          <p:cNvSpPr txBox="1"/>
          <p:nvPr/>
        </p:nvSpPr>
        <p:spPr>
          <a:xfrm>
            <a:off x="1115616" y="1196752"/>
            <a:ext cx="802838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b="0" dirty="0" smtClean="0"/>
              <a:t>REGISTER IZVAJALCEV</a:t>
            </a:r>
          </a:p>
          <a:p>
            <a:endParaRPr lang="sl-SI" b="0" dirty="0" smtClean="0"/>
          </a:p>
          <a:p>
            <a:r>
              <a:rPr lang="sl-SI" b="0" dirty="0" smtClean="0"/>
              <a:t>V register izvajalcev  za preverjanje in potrjevanje NPK je vpisanih </a:t>
            </a:r>
          </a:p>
          <a:p>
            <a:r>
              <a:rPr lang="sl-SI" b="0" dirty="0" smtClean="0"/>
              <a:t>112 izvajalcev.</a:t>
            </a:r>
          </a:p>
          <a:p>
            <a:endParaRPr lang="sl-SI" b="0" dirty="0" smtClean="0"/>
          </a:p>
          <a:p>
            <a:pPr marL="342900" indent="-342900">
              <a:buFontTx/>
              <a:buChar char="-"/>
            </a:pPr>
            <a:r>
              <a:rPr lang="sl-SI" b="0" dirty="0" smtClean="0"/>
              <a:t>65</a:t>
            </a:r>
            <a:r>
              <a:rPr lang="sl-SI" b="0" dirty="0" smtClean="0"/>
              <a:t> </a:t>
            </a:r>
            <a:r>
              <a:rPr lang="sl-SI" b="0" dirty="0" smtClean="0"/>
              <a:t>izvajalcev je izvedlo preverjanje in potrjevanje NPK v letu </a:t>
            </a:r>
            <a:r>
              <a:rPr lang="sl-SI" b="0" dirty="0" smtClean="0"/>
              <a:t>2018</a:t>
            </a:r>
            <a:endParaRPr lang="sl-SI" b="0" dirty="0" smtClean="0"/>
          </a:p>
          <a:p>
            <a:pPr marL="342900" indent="-342900">
              <a:buFontTx/>
              <a:buChar char="-"/>
            </a:pPr>
            <a:r>
              <a:rPr lang="sl-SI" b="0" dirty="0" smtClean="0"/>
              <a:t>95</a:t>
            </a:r>
            <a:r>
              <a:rPr lang="sl-SI" b="0" dirty="0" smtClean="0"/>
              <a:t> </a:t>
            </a:r>
            <a:r>
              <a:rPr lang="sl-SI" b="0" dirty="0" smtClean="0"/>
              <a:t>različna NPK v letu </a:t>
            </a:r>
            <a:r>
              <a:rPr lang="sl-SI" b="0" dirty="0" smtClean="0"/>
              <a:t>2018</a:t>
            </a:r>
            <a:endParaRPr lang="sl-SI" b="0" dirty="0" smtClean="0"/>
          </a:p>
          <a:p>
            <a:endParaRPr lang="sl-SI" b="0" dirty="0" smtClean="0"/>
          </a:p>
          <a:p>
            <a:r>
              <a:rPr lang="sl-SI" b="0" dirty="0" smtClean="0"/>
              <a:t>Vpis v register se opravi na podlagi predloga za vpis (javni poziv) ali na podlagi izbora na javnem razpisu.</a:t>
            </a:r>
          </a:p>
          <a:p>
            <a:endParaRPr lang="sl-SI" b="0" dirty="0" smtClean="0"/>
          </a:p>
          <a:p>
            <a:r>
              <a:rPr lang="sl-SI" b="0" dirty="0" smtClean="0">
                <a:hlinkClick r:id="rId3"/>
              </a:rPr>
              <a:t>http://www.ric.si/kvalifikacije/izvajalci/javni_razpis/</a:t>
            </a:r>
            <a:r>
              <a:rPr lang="sl-SI" b="0" dirty="0" smtClean="0"/>
              <a:t> </a:t>
            </a:r>
          </a:p>
          <a:p>
            <a:endParaRPr lang="sl-SI" b="0" dirty="0"/>
          </a:p>
          <a:p>
            <a:endParaRPr lang="sl-SI" b="0" dirty="0"/>
          </a:p>
        </p:txBody>
      </p:sp>
    </p:spTree>
    <p:extLst>
      <p:ext uri="{BB962C8B-B14F-4D97-AF65-F5344CB8AC3E}">
        <p14:creationId xmlns:p14="http://schemas.microsoft.com/office/powerpoint/2010/main" val="3836317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6" name="Text Box 5"/>
          <p:cNvSpPr txBox="1">
            <a:spLocks noChangeArrowheads="1"/>
          </p:cNvSpPr>
          <p:nvPr/>
        </p:nvSpPr>
        <p:spPr bwMode="auto">
          <a:xfrm>
            <a:off x="971550" y="2359093"/>
            <a:ext cx="68405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None/>
            </a:pPr>
            <a:endParaRPr lang="en-US" sz="1800" b="0">
              <a:latin typeface="Arial" charset="0"/>
            </a:endParaRPr>
          </a:p>
        </p:txBody>
      </p:sp>
      <p:sp>
        <p:nvSpPr>
          <p:cNvPr id="30758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0759" name="Rectangle 9"/>
          <p:cNvSpPr>
            <a:spLocks noChangeArrowheads="1"/>
          </p:cNvSpPr>
          <p:nvPr/>
        </p:nvSpPr>
        <p:spPr bwMode="auto">
          <a:xfrm>
            <a:off x="0" y="47005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" name="Zaobljeni pravokotnik 4"/>
          <p:cNvSpPr/>
          <p:nvPr/>
        </p:nvSpPr>
        <p:spPr bwMode="auto">
          <a:xfrm>
            <a:off x="2195736" y="1196752"/>
            <a:ext cx="1080120" cy="144016"/>
          </a:xfrm>
          <a:prstGeom prst="round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l-SI" sz="2400" b="1" i="0" u="none" strike="noStrike" cap="none" normalizeH="0" baseline="0" smtClean="0">
              <a:ln>
                <a:noFill/>
              </a:ln>
              <a:solidFill>
                <a:srgbClr val="00529B"/>
              </a:solidFill>
              <a:effectLst/>
              <a:latin typeface="Arial Narrow" pitchFamily="34" charset="0"/>
            </a:endParaRPr>
          </a:p>
        </p:txBody>
      </p:sp>
      <p:sp>
        <p:nvSpPr>
          <p:cNvPr id="6" name="Zaobljeni pravokotnik 5"/>
          <p:cNvSpPr/>
          <p:nvPr/>
        </p:nvSpPr>
        <p:spPr bwMode="auto">
          <a:xfrm>
            <a:off x="2627784" y="1700808"/>
            <a:ext cx="914400" cy="914400"/>
          </a:xfrm>
          <a:prstGeom prst="round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l-SI" sz="2400" b="1" i="0" u="none" strike="noStrike" cap="none" normalizeH="0" baseline="0" smtClean="0">
              <a:ln>
                <a:noFill/>
              </a:ln>
              <a:solidFill>
                <a:srgbClr val="00529B"/>
              </a:solidFill>
              <a:effectLst/>
              <a:latin typeface="Arial Narrow" pitchFamily="34" charset="0"/>
            </a:endParaRPr>
          </a:p>
        </p:txBody>
      </p:sp>
      <p:sp>
        <p:nvSpPr>
          <p:cNvPr id="8" name="Trosmerna puščica 7"/>
          <p:cNvSpPr/>
          <p:nvPr/>
        </p:nvSpPr>
        <p:spPr bwMode="auto">
          <a:xfrm>
            <a:off x="4932040" y="1988840"/>
            <a:ext cx="1216152" cy="850392"/>
          </a:xfrm>
          <a:prstGeom prst="leftRightUp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l-SI" sz="2400" b="1" i="0" u="none" strike="noStrike" cap="none" normalizeH="0" baseline="0" smtClean="0">
              <a:ln>
                <a:noFill/>
              </a:ln>
              <a:solidFill>
                <a:srgbClr val="00529B"/>
              </a:solidFill>
              <a:effectLst/>
              <a:latin typeface="Arial Narrow" pitchFamily="34" charset="0"/>
            </a:endParaRPr>
          </a:p>
        </p:txBody>
      </p:sp>
      <p:sp>
        <p:nvSpPr>
          <p:cNvPr id="10" name="Puščica dol 9"/>
          <p:cNvSpPr/>
          <p:nvPr/>
        </p:nvSpPr>
        <p:spPr bwMode="auto">
          <a:xfrm>
            <a:off x="4483496" y="2013836"/>
            <a:ext cx="180181" cy="528613"/>
          </a:xfrm>
          <a:prstGeom prst="down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l-SI" sz="2400" b="1" i="0" u="none" strike="noStrike" cap="none" normalizeH="0" baseline="0" smtClean="0">
              <a:ln>
                <a:noFill/>
              </a:ln>
              <a:solidFill>
                <a:srgbClr val="00529B"/>
              </a:solidFill>
              <a:effectLst/>
              <a:latin typeface="Arial Narrow" pitchFamily="34" charset="0"/>
            </a:endParaRPr>
          </a:p>
        </p:txBody>
      </p:sp>
      <p:sp>
        <p:nvSpPr>
          <p:cNvPr id="11" name="Puščica dol 10"/>
          <p:cNvSpPr/>
          <p:nvPr/>
        </p:nvSpPr>
        <p:spPr bwMode="auto">
          <a:xfrm>
            <a:off x="4572000" y="1893106"/>
            <a:ext cx="484632" cy="978408"/>
          </a:xfrm>
          <a:prstGeom prst="down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l-SI" sz="2400" b="1" i="0" u="none" strike="noStrike" cap="none" normalizeH="0" baseline="0" smtClean="0">
              <a:ln>
                <a:noFill/>
              </a:ln>
              <a:solidFill>
                <a:srgbClr val="00529B"/>
              </a:solidFill>
              <a:effectLst/>
              <a:latin typeface="Arial Narrow" pitchFamily="34" charset="0"/>
            </a:endParaRPr>
          </a:p>
        </p:txBody>
      </p:sp>
      <p:sp>
        <p:nvSpPr>
          <p:cNvPr id="59" name="Puščica dol 58"/>
          <p:cNvSpPr/>
          <p:nvPr/>
        </p:nvSpPr>
        <p:spPr bwMode="auto">
          <a:xfrm>
            <a:off x="4752020" y="1700808"/>
            <a:ext cx="62296" cy="45719"/>
          </a:xfrm>
          <a:prstGeom prst="down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l-SI" sz="2400" b="1" i="0" u="none" strike="noStrike" cap="none" normalizeH="0" baseline="0" smtClean="0">
              <a:ln>
                <a:noFill/>
              </a:ln>
              <a:solidFill>
                <a:srgbClr val="00529B"/>
              </a:solidFill>
              <a:effectLst/>
              <a:latin typeface="Arial Narrow" pitchFamily="34" charset="0"/>
            </a:endParaRPr>
          </a:p>
        </p:txBody>
      </p:sp>
      <p:graphicFrame>
        <p:nvGraphicFramePr>
          <p:cNvPr id="60" name="Predmet 5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89126296"/>
              </p:ext>
            </p:extLst>
          </p:nvPr>
        </p:nvGraphicFramePr>
        <p:xfrm>
          <a:off x="251520" y="188640"/>
          <a:ext cx="8784976" cy="65527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4" name="Dokument" r:id="rId3" imgW="10165292" imgH="7196606" progId="Word.Document.12">
                  <p:embed/>
                </p:oleObj>
              </mc:Choice>
              <mc:Fallback>
                <p:oleObj name="Dokument" r:id="rId3" imgW="10165292" imgH="719660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1520" y="188640"/>
                        <a:ext cx="8784976" cy="655272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77381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Rectangle 7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" name="PoljeZBesedilom 1"/>
          <p:cNvSpPr txBox="1"/>
          <p:nvPr/>
        </p:nvSpPr>
        <p:spPr>
          <a:xfrm>
            <a:off x="1187624" y="764704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IZBRIS IZ REGISTRA IZVAJALCEV</a:t>
            </a:r>
            <a:endParaRPr lang="sl-SI" dirty="0"/>
          </a:p>
        </p:txBody>
      </p:sp>
      <p:sp>
        <p:nvSpPr>
          <p:cNvPr id="4" name="PoljeZBesedilom 3"/>
          <p:cNvSpPr txBox="1"/>
          <p:nvPr/>
        </p:nvSpPr>
        <p:spPr>
          <a:xfrm>
            <a:off x="1187624" y="1700808"/>
            <a:ext cx="76328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sl-SI" b="0" dirty="0" smtClean="0"/>
              <a:t>na zahtevo izvajalca,</a:t>
            </a:r>
          </a:p>
          <a:p>
            <a:pPr marL="342900" indent="-342900">
              <a:buFontTx/>
              <a:buChar char="-"/>
            </a:pPr>
            <a:r>
              <a:rPr lang="sl-SI" b="0" dirty="0"/>
              <a:t>č</a:t>
            </a:r>
            <a:r>
              <a:rPr lang="sl-SI" b="0" dirty="0" smtClean="0"/>
              <a:t>e izvajalec preneha obstajati,</a:t>
            </a:r>
          </a:p>
          <a:p>
            <a:pPr marL="342900" indent="-342900">
              <a:buFontTx/>
              <a:buChar char="-"/>
            </a:pPr>
            <a:r>
              <a:rPr lang="sl-SI" b="0" dirty="0"/>
              <a:t>n</a:t>
            </a:r>
            <a:r>
              <a:rPr lang="sl-SI" b="0" dirty="0" smtClean="0"/>
              <a:t>a podlagi odločbe inšpektorja,</a:t>
            </a:r>
          </a:p>
          <a:p>
            <a:pPr marL="342900" indent="-342900">
              <a:buFontTx/>
              <a:buChar char="-"/>
            </a:pPr>
            <a:r>
              <a:rPr lang="sl-SI" b="0" dirty="0"/>
              <a:t>č</a:t>
            </a:r>
            <a:r>
              <a:rPr lang="sl-SI" b="0" dirty="0" smtClean="0"/>
              <a:t>e izvajalec ne razpiše oziroma izvede roka za preverjanje in potrjevanje NPK,</a:t>
            </a:r>
          </a:p>
          <a:p>
            <a:pPr marL="342900" indent="-342900">
              <a:buFontTx/>
              <a:buChar char="-"/>
            </a:pPr>
            <a:r>
              <a:rPr lang="sl-SI" b="0" dirty="0"/>
              <a:t>č</a:t>
            </a:r>
            <a:r>
              <a:rPr lang="sl-SI" b="0" dirty="0" smtClean="0"/>
              <a:t>e izvajalec ne predloži letnih poročil,</a:t>
            </a:r>
          </a:p>
          <a:p>
            <a:pPr marL="342900" indent="-342900">
              <a:buFontTx/>
              <a:buChar char="-"/>
            </a:pPr>
            <a:r>
              <a:rPr lang="sl-SI" b="0" dirty="0"/>
              <a:t>č</a:t>
            </a:r>
            <a:r>
              <a:rPr lang="sl-SI" b="0" dirty="0" smtClean="0"/>
              <a:t>e izvajalec ne posreduje dokazil o izpolnjevanju spremenjenih materialnih pogojev, ko se spremeni katalog.</a:t>
            </a:r>
          </a:p>
          <a:p>
            <a:pPr marL="342900" indent="-342900">
              <a:buFontTx/>
              <a:buChar char="-"/>
            </a:pPr>
            <a:endParaRPr lang="sl-SI" b="0" dirty="0"/>
          </a:p>
        </p:txBody>
      </p:sp>
    </p:spTree>
    <p:extLst>
      <p:ext uri="{BB962C8B-B14F-4D97-AF65-F5344CB8AC3E}">
        <p14:creationId xmlns:p14="http://schemas.microsoft.com/office/powerpoint/2010/main" val="2710006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Rectangle 7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" name="PoljeZBesedilom 1"/>
          <p:cNvSpPr txBox="1"/>
          <p:nvPr/>
        </p:nvSpPr>
        <p:spPr>
          <a:xfrm>
            <a:off x="1187624" y="764704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LETNA POROČILA</a:t>
            </a:r>
            <a:endParaRPr lang="sl-SI" dirty="0"/>
          </a:p>
        </p:txBody>
      </p:sp>
      <p:sp>
        <p:nvSpPr>
          <p:cNvPr id="4" name="PoljeZBesedilom 3"/>
          <p:cNvSpPr txBox="1"/>
          <p:nvPr/>
        </p:nvSpPr>
        <p:spPr>
          <a:xfrm>
            <a:off x="1187624" y="1700808"/>
            <a:ext cx="76328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b="0" dirty="0" smtClean="0"/>
              <a:t>Izvajalci oddajo Državnemu izpitnemu centru letno poročilo o izvedbi postopkov preverjanja in potrjevanja nacionalnih poklicnih kvalifikacij za preteklo leto v </a:t>
            </a:r>
            <a:r>
              <a:rPr lang="sl-SI" b="0" i="1" u="sng" dirty="0" smtClean="0"/>
              <a:t>elektronski obliki </a:t>
            </a:r>
            <a:r>
              <a:rPr lang="sl-SI" b="0" dirty="0" smtClean="0"/>
              <a:t>preko nacionalnega informacijskega središča do zadnjega delovnega dne v januarju tekočega leta.</a:t>
            </a:r>
            <a:endParaRPr lang="sl-SI" b="0" dirty="0"/>
          </a:p>
        </p:txBody>
      </p:sp>
    </p:spTree>
    <p:extLst>
      <p:ext uri="{BB962C8B-B14F-4D97-AF65-F5344CB8AC3E}">
        <p14:creationId xmlns:p14="http://schemas.microsoft.com/office/powerpoint/2010/main" val="567857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Rectangle 7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graphicFrame>
        <p:nvGraphicFramePr>
          <p:cNvPr id="3" name="Grafikon 2"/>
          <p:cNvGraphicFramePr/>
          <p:nvPr>
            <p:extLst>
              <p:ext uri="{D42A27DB-BD31-4B8C-83A1-F6EECF244321}">
                <p14:modId xmlns:p14="http://schemas.microsoft.com/office/powerpoint/2010/main" val="2639911743"/>
              </p:ext>
            </p:extLst>
          </p:nvPr>
        </p:nvGraphicFramePr>
        <p:xfrm>
          <a:off x="1043608" y="1484784"/>
          <a:ext cx="7776864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PoljeZBesedilom 1"/>
          <p:cNvSpPr txBox="1"/>
          <p:nvPr/>
        </p:nvSpPr>
        <p:spPr>
          <a:xfrm>
            <a:off x="1331640" y="764704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Število izvajalcev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41708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Rectangle 7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graphicFrame>
        <p:nvGraphicFramePr>
          <p:cNvPr id="3" name="Grafikon 2"/>
          <p:cNvGraphicFramePr/>
          <p:nvPr>
            <p:extLst>
              <p:ext uri="{D42A27DB-BD31-4B8C-83A1-F6EECF244321}">
                <p14:modId xmlns:p14="http://schemas.microsoft.com/office/powerpoint/2010/main" val="1110833162"/>
              </p:ext>
            </p:extLst>
          </p:nvPr>
        </p:nvGraphicFramePr>
        <p:xfrm>
          <a:off x="1043608" y="1700808"/>
          <a:ext cx="7776864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PoljeZBesedilom 1"/>
          <p:cNvSpPr txBox="1"/>
          <p:nvPr/>
        </p:nvSpPr>
        <p:spPr>
          <a:xfrm>
            <a:off x="1331640" y="764704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Število izvajalcev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785933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PoljeZBesedilom 1"/>
          <p:cNvSpPr txBox="1"/>
          <p:nvPr/>
        </p:nvSpPr>
        <p:spPr>
          <a:xfrm>
            <a:off x="1043608" y="764704"/>
            <a:ext cx="64087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Izvajalci z največjim številom sklepov in podeljenih certifikatov v letu 2018</a:t>
            </a:r>
            <a:endParaRPr lang="sl-SI" dirty="0"/>
          </a:p>
        </p:txBody>
      </p:sp>
      <p:graphicFrame>
        <p:nvGraphicFramePr>
          <p:cNvPr id="4" name="Grafikon 3"/>
          <p:cNvGraphicFramePr/>
          <p:nvPr>
            <p:extLst>
              <p:ext uri="{D42A27DB-BD31-4B8C-83A1-F6EECF244321}">
                <p14:modId xmlns:p14="http://schemas.microsoft.com/office/powerpoint/2010/main" val="2373830703"/>
              </p:ext>
            </p:extLst>
          </p:nvPr>
        </p:nvGraphicFramePr>
        <p:xfrm>
          <a:off x="179512" y="1772816"/>
          <a:ext cx="8856984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740401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5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0758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0759" name="Rectangle 9"/>
          <p:cNvSpPr>
            <a:spLocks noChangeArrowheads="1"/>
          </p:cNvSpPr>
          <p:nvPr/>
        </p:nvSpPr>
        <p:spPr bwMode="auto">
          <a:xfrm>
            <a:off x="0" y="47005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pic>
        <p:nvPicPr>
          <p:cNvPr id="30761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PoljeZBesedilom 1"/>
          <p:cNvSpPr txBox="1"/>
          <p:nvPr/>
        </p:nvSpPr>
        <p:spPr>
          <a:xfrm>
            <a:off x="1475656" y="836712"/>
            <a:ext cx="59766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Povprečno število kandidatov na preverjanju v letu </a:t>
            </a:r>
            <a:r>
              <a:rPr lang="sl-SI" dirty="0" smtClean="0"/>
              <a:t>2018</a:t>
            </a:r>
            <a:endParaRPr lang="sl-SI" dirty="0"/>
          </a:p>
        </p:txBody>
      </p:sp>
      <p:graphicFrame>
        <p:nvGraphicFramePr>
          <p:cNvPr id="3" name="Grafikon 2"/>
          <p:cNvGraphicFramePr/>
          <p:nvPr>
            <p:extLst>
              <p:ext uri="{D42A27DB-BD31-4B8C-83A1-F6EECF244321}">
                <p14:modId xmlns:p14="http://schemas.microsoft.com/office/powerpoint/2010/main" val="1909507113"/>
              </p:ext>
            </p:extLst>
          </p:nvPr>
        </p:nvGraphicFramePr>
        <p:xfrm>
          <a:off x="1489745" y="1772816"/>
          <a:ext cx="6864424" cy="4624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638715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8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0759" name="Rectangle 9"/>
          <p:cNvSpPr>
            <a:spLocks noChangeArrowheads="1"/>
          </p:cNvSpPr>
          <p:nvPr/>
        </p:nvSpPr>
        <p:spPr bwMode="auto">
          <a:xfrm>
            <a:off x="0" y="47005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pic>
        <p:nvPicPr>
          <p:cNvPr id="30761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Grafikon 1"/>
          <p:cNvGraphicFramePr/>
          <p:nvPr>
            <p:extLst>
              <p:ext uri="{D42A27DB-BD31-4B8C-83A1-F6EECF244321}">
                <p14:modId xmlns:p14="http://schemas.microsoft.com/office/powerpoint/2010/main" val="717041046"/>
              </p:ext>
            </p:extLst>
          </p:nvPr>
        </p:nvGraphicFramePr>
        <p:xfrm>
          <a:off x="179512" y="764704"/>
          <a:ext cx="8640960" cy="59046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824652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5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0756" name="Text Box 5"/>
          <p:cNvSpPr txBox="1">
            <a:spLocks noChangeArrowheads="1"/>
          </p:cNvSpPr>
          <p:nvPr/>
        </p:nvSpPr>
        <p:spPr bwMode="auto">
          <a:xfrm>
            <a:off x="935570" y="2157413"/>
            <a:ext cx="8028918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None/>
            </a:pPr>
            <a:r>
              <a:rPr lang="sl-SI" b="0" dirty="0" smtClean="0">
                <a:latin typeface="Arial" charset="0"/>
              </a:rPr>
              <a:t>Izvajalec opravlja v postopku preverjanja in potrjevanja naslednja administrativno tehnična strokovna dela:</a:t>
            </a:r>
          </a:p>
          <a:p>
            <a:pPr>
              <a:spcBef>
                <a:spcPct val="50000"/>
              </a:spcBef>
              <a:buFont typeface="Wingdings" pitchFamily="2" charset="2"/>
              <a:buNone/>
            </a:pPr>
            <a:r>
              <a:rPr lang="sl-SI" b="0" dirty="0" smtClean="0">
                <a:latin typeface="Arial" charset="0"/>
              </a:rPr>
              <a:t>-  Razpis roka za preverjanje in potrjevanje NPK,</a:t>
            </a:r>
          </a:p>
          <a:p>
            <a:pPr marL="285750" indent="-285750">
              <a:spcBef>
                <a:spcPct val="50000"/>
              </a:spcBef>
              <a:buFontTx/>
              <a:buChar char="-"/>
            </a:pPr>
            <a:r>
              <a:rPr lang="sl-SI" b="0" dirty="0" smtClean="0">
                <a:latin typeface="Arial" charset="0"/>
              </a:rPr>
              <a:t>Svetovanje in pomoč pri sestavi osebne zbirne mape,</a:t>
            </a:r>
          </a:p>
          <a:p>
            <a:pPr marL="285750" indent="-285750">
              <a:spcBef>
                <a:spcPct val="50000"/>
              </a:spcBef>
              <a:buFontTx/>
              <a:buChar char="-"/>
            </a:pPr>
            <a:r>
              <a:rPr lang="sl-SI" b="0" dirty="0" smtClean="0">
                <a:latin typeface="Arial" charset="0"/>
              </a:rPr>
              <a:t>Priprava materialnih pogojev, </a:t>
            </a:r>
          </a:p>
          <a:p>
            <a:pPr marL="285750" indent="-285750">
              <a:spcBef>
                <a:spcPct val="50000"/>
              </a:spcBef>
              <a:buFontTx/>
              <a:buChar char="-"/>
            </a:pPr>
            <a:r>
              <a:rPr lang="sl-SI" b="0" dirty="0" smtClean="0">
                <a:latin typeface="Arial" charset="0"/>
              </a:rPr>
              <a:t>Vodenje postopka za pridobitev NPK, ki obsega sprejem in obravnavo vloge za pridobitev NPK, priprava gradiv za komisijo, predložitev dokumentacije komisiji, pripravo osnutka odločbe o zavrnitvi izdaje certifikata ali izdajo certifikata.</a:t>
            </a:r>
          </a:p>
          <a:p>
            <a:pPr>
              <a:spcBef>
                <a:spcPct val="50000"/>
              </a:spcBef>
              <a:buFont typeface="Wingdings" pitchFamily="2" charset="2"/>
              <a:buNone/>
            </a:pPr>
            <a:r>
              <a:rPr lang="sl-SI" b="0" dirty="0" smtClean="0">
                <a:latin typeface="Arial" charset="0"/>
              </a:rPr>
              <a:t> </a:t>
            </a:r>
            <a:endParaRPr lang="en-US" b="0" dirty="0">
              <a:latin typeface="Arial" charset="0"/>
            </a:endParaRPr>
          </a:p>
        </p:txBody>
      </p:sp>
      <p:sp>
        <p:nvSpPr>
          <p:cNvPr id="30758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0759" name="Rectangle 9"/>
          <p:cNvSpPr>
            <a:spLocks noChangeArrowheads="1"/>
          </p:cNvSpPr>
          <p:nvPr/>
        </p:nvSpPr>
        <p:spPr bwMode="auto">
          <a:xfrm>
            <a:off x="0" y="47005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800" b="0">
              <a:solidFill>
                <a:schemeClr val="tx1"/>
              </a:solidFill>
              <a:latin typeface="Arial" charset="0"/>
            </a:endParaRPr>
          </a:p>
        </p:txBody>
      </p:sp>
      <p:pic>
        <p:nvPicPr>
          <p:cNvPr id="30761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PoljeZBesedilom 3"/>
          <p:cNvSpPr txBox="1"/>
          <p:nvPr/>
        </p:nvSpPr>
        <p:spPr>
          <a:xfrm>
            <a:off x="1331640" y="981075"/>
            <a:ext cx="66247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ADMINISTRATIVO TEHNIČNA IN STROKOVNA DELA IZVAJALCA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8181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7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6888" name="Text Box 5"/>
          <p:cNvSpPr txBox="1">
            <a:spLocks noChangeArrowheads="1"/>
          </p:cNvSpPr>
          <p:nvPr/>
        </p:nvSpPr>
        <p:spPr bwMode="auto">
          <a:xfrm>
            <a:off x="1042988" y="908050"/>
            <a:ext cx="583326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sl-SI" dirty="0" smtClean="0"/>
              <a:t>Uspešnost kandidatov pri NPK varuh/</a:t>
            </a:r>
            <a:r>
              <a:rPr lang="sl-SI" dirty="0" err="1" smtClean="0"/>
              <a:t>inja</a:t>
            </a:r>
            <a:r>
              <a:rPr lang="sl-SI" dirty="0" smtClean="0"/>
              <a:t> predšolskih otrok </a:t>
            </a:r>
            <a:r>
              <a:rPr lang="sl-SI" dirty="0" smtClean="0"/>
              <a:t>leta 2018</a:t>
            </a:r>
            <a:endParaRPr lang="sl-SI" sz="1800" b="0" dirty="0">
              <a:latin typeface="Arial" charset="0"/>
            </a:endParaRPr>
          </a:p>
        </p:txBody>
      </p:sp>
      <p:sp>
        <p:nvSpPr>
          <p:cNvPr id="36889" name="Rectangle 8"/>
          <p:cNvSpPr>
            <a:spLocks noChangeArrowheads="1"/>
          </p:cNvSpPr>
          <p:nvPr/>
        </p:nvSpPr>
        <p:spPr bwMode="auto">
          <a:xfrm>
            <a:off x="0" y="16335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graphicFrame>
        <p:nvGraphicFramePr>
          <p:cNvPr id="2" name="Object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45931098"/>
              </p:ext>
            </p:extLst>
          </p:nvPr>
        </p:nvGraphicFramePr>
        <p:xfrm>
          <a:off x="1841922" y="1855787"/>
          <a:ext cx="5556250" cy="31464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6890" name="PoljeZBesedilom 2"/>
          <p:cNvSpPr txBox="1">
            <a:spLocks noChangeArrowheads="1"/>
          </p:cNvSpPr>
          <p:nvPr/>
        </p:nvSpPr>
        <p:spPr bwMode="auto">
          <a:xfrm>
            <a:off x="1187624" y="5373217"/>
            <a:ext cx="763284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sl-SI" b="0" dirty="0" smtClean="0"/>
              <a:t>Leta </a:t>
            </a:r>
            <a:r>
              <a:rPr lang="sl-SI" b="0" dirty="0" smtClean="0"/>
              <a:t>2018  </a:t>
            </a:r>
            <a:r>
              <a:rPr lang="sl-SI" b="0" dirty="0" smtClean="0"/>
              <a:t>so </a:t>
            </a:r>
            <a:r>
              <a:rPr lang="sl-SI" b="0" dirty="0" smtClean="0"/>
              <a:t>bili podeljenih 3 certifikati </a:t>
            </a:r>
            <a:r>
              <a:rPr lang="sl-SI" b="0" dirty="0" smtClean="0"/>
              <a:t>za NPK varuh/</a:t>
            </a:r>
            <a:r>
              <a:rPr lang="sl-SI" b="0" dirty="0" err="1" smtClean="0"/>
              <a:t>inja</a:t>
            </a:r>
            <a:r>
              <a:rPr lang="sl-SI" b="0" dirty="0" smtClean="0"/>
              <a:t> predšolskih otrok.</a:t>
            </a:r>
            <a:endParaRPr lang="sl-SI" b="0" dirty="0"/>
          </a:p>
        </p:txBody>
      </p:sp>
      <p:pic>
        <p:nvPicPr>
          <p:cNvPr id="36891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92694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7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6888" name="Text Box 5"/>
          <p:cNvSpPr txBox="1">
            <a:spLocks noChangeArrowheads="1"/>
          </p:cNvSpPr>
          <p:nvPr/>
        </p:nvSpPr>
        <p:spPr bwMode="auto">
          <a:xfrm>
            <a:off x="1042988" y="908050"/>
            <a:ext cx="698539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sl-SI" dirty="0" smtClean="0"/>
              <a:t>Uspešnost kandidatov pri NPK računovodja od </a:t>
            </a:r>
            <a:r>
              <a:rPr lang="sl-SI" dirty="0" smtClean="0"/>
              <a:t>leta </a:t>
            </a:r>
            <a:r>
              <a:rPr lang="sl-SI" dirty="0" smtClean="0"/>
              <a:t>2018 </a:t>
            </a:r>
            <a:endParaRPr lang="sl-SI" sz="1800" b="0" dirty="0">
              <a:latin typeface="Arial" charset="0"/>
            </a:endParaRPr>
          </a:p>
        </p:txBody>
      </p:sp>
      <p:sp>
        <p:nvSpPr>
          <p:cNvPr id="36889" name="Rectangle 8"/>
          <p:cNvSpPr>
            <a:spLocks noChangeArrowheads="1"/>
          </p:cNvSpPr>
          <p:nvPr/>
        </p:nvSpPr>
        <p:spPr bwMode="auto">
          <a:xfrm>
            <a:off x="0" y="16335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graphicFrame>
        <p:nvGraphicFramePr>
          <p:cNvPr id="2" name="Object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03933962"/>
              </p:ext>
            </p:extLst>
          </p:nvPr>
        </p:nvGraphicFramePr>
        <p:xfrm>
          <a:off x="1835696" y="1772816"/>
          <a:ext cx="5700266" cy="33624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6890" name="PoljeZBesedilom 2"/>
          <p:cNvSpPr txBox="1">
            <a:spLocks noChangeArrowheads="1"/>
          </p:cNvSpPr>
          <p:nvPr/>
        </p:nvSpPr>
        <p:spPr bwMode="auto">
          <a:xfrm>
            <a:off x="1187624" y="5373217"/>
            <a:ext cx="763284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sl-SI" b="0" dirty="0" smtClean="0"/>
              <a:t>Leta </a:t>
            </a:r>
            <a:r>
              <a:rPr lang="sl-SI" b="0" dirty="0" smtClean="0"/>
              <a:t>2018 </a:t>
            </a:r>
            <a:r>
              <a:rPr lang="sl-SI" b="0" dirty="0" smtClean="0"/>
              <a:t>je bilo podeljenih  </a:t>
            </a:r>
            <a:r>
              <a:rPr lang="sl-SI" b="0" dirty="0" smtClean="0"/>
              <a:t>114</a:t>
            </a:r>
            <a:r>
              <a:rPr lang="sl-SI" b="0" dirty="0" smtClean="0"/>
              <a:t> </a:t>
            </a:r>
            <a:r>
              <a:rPr lang="sl-SI" b="0" dirty="0" smtClean="0"/>
              <a:t>certifikatov za NPK računovodja.</a:t>
            </a:r>
            <a:endParaRPr lang="sl-SI" b="0" dirty="0"/>
          </a:p>
        </p:txBody>
      </p:sp>
      <p:pic>
        <p:nvPicPr>
          <p:cNvPr id="36891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83593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7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6888" name="Text Box 5"/>
          <p:cNvSpPr txBox="1">
            <a:spLocks noChangeArrowheads="1"/>
          </p:cNvSpPr>
          <p:nvPr/>
        </p:nvSpPr>
        <p:spPr bwMode="auto">
          <a:xfrm>
            <a:off x="1042988" y="764704"/>
            <a:ext cx="597728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sl-SI" dirty="0" smtClean="0"/>
              <a:t>Uspešnost kandidatov pri NPK posrednik za nepremičnine </a:t>
            </a:r>
            <a:r>
              <a:rPr lang="sl-SI" dirty="0" smtClean="0"/>
              <a:t>leta </a:t>
            </a:r>
            <a:r>
              <a:rPr lang="sl-SI" dirty="0" smtClean="0"/>
              <a:t>2018 </a:t>
            </a:r>
            <a:endParaRPr lang="sl-SI" sz="1800" b="0" dirty="0">
              <a:latin typeface="Arial" charset="0"/>
            </a:endParaRPr>
          </a:p>
        </p:txBody>
      </p:sp>
      <p:sp>
        <p:nvSpPr>
          <p:cNvPr id="36889" name="Rectangle 8"/>
          <p:cNvSpPr>
            <a:spLocks noChangeArrowheads="1"/>
          </p:cNvSpPr>
          <p:nvPr/>
        </p:nvSpPr>
        <p:spPr bwMode="auto">
          <a:xfrm>
            <a:off x="0" y="16335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graphicFrame>
        <p:nvGraphicFramePr>
          <p:cNvPr id="2" name="Object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90679988"/>
              </p:ext>
            </p:extLst>
          </p:nvPr>
        </p:nvGraphicFramePr>
        <p:xfrm>
          <a:off x="1619672" y="1633538"/>
          <a:ext cx="5988322" cy="35126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6890" name="PoljeZBesedilom 2"/>
          <p:cNvSpPr txBox="1">
            <a:spLocks noChangeArrowheads="1"/>
          </p:cNvSpPr>
          <p:nvPr/>
        </p:nvSpPr>
        <p:spPr bwMode="auto">
          <a:xfrm>
            <a:off x="1187624" y="5373217"/>
            <a:ext cx="763284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sl-SI" b="0" dirty="0" smtClean="0"/>
              <a:t>Leta </a:t>
            </a:r>
            <a:r>
              <a:rPr lang="sl-SI" b="0" dirty="0" smtClean="0"/>
              <a:t>2018 </a:t>
            </a:r>
            <a:r>
              <a:rPr lang="sl-SI" b="0" dirty="0" smtClean="0"/>
              <a:t>je bilo podeljenih  </a:t>
            </a:r>
            <a:r>
              <a:rPr lang="sl-SI" b="0" dirty="0" smtClean="0"/>
              <a:t>180</a:t>
            </a:r>
            <a:r>
              <a:rPr lang="sl-SI" b="0" dirty="0" smtClean="0"/>
              <a:t> </a:t>
            </a:r>
            <a:r>
              <a:rPr lang="sl-SI" b="0" dirty="0" smtClean="0"/>
              <a:t>certifikatov za NPK posrednik za nepremičnine.</a:t>
            </a:r>
            <a:endParaRPr lang="sl-SI" b="0" dirty="0"/>
          </a:p>
        </p:txBody>
      </p:sp>
      <p:pic>
        <p:nvPicPr>
          <p:cNvPr id="36891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83389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7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6888" name="Text Box 5"/>
          <p:cNvSpPr txBox="1">
            <a:spLocks noChangeArrowheads="1"/>
          </p:cNvSpPr>
          <p:nvPr/>
        </p:nvSpPr>
        <p:spPr bwMode="auto">
          <a:xfrm>
            <a:off x="1042988" y="764704"/>
            <a:ext cx="597728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sl-SI" dirty="0" smtClean="0"/>
              <a:t>Uspešnost kandidatov pri NPK posrednik za nepremičnine </a:t>
            </a:r>
            <a:r>
              <a:rPr lang="sl-SI" dirty="0" smtClean="0"/>
              <a:t>od 28.1.2019-31.10.2019</a:t>
            </a:r>
            <a:endParaRPr lang="sl-SI" sz="1800" b="0" dirty="0">
              <a:latin typeface="Arial" charset="0"/>
            </a:endParaRPr>
          </a:p>
        </p:txBody>
      </p:sp>
      <p:sp>
        <p:nvSpPr>
          <p:cNvPr id="36889" name="Rectangle 8"/>
          <p:cNvSpPr>
            <a:spLocks noChangeArrowheads="1"/>
          </p:cNvSpPr>
          <p:nvPr/>
        </p:nvSpPr>
        <p:spPr bwMode="auto">
          <a:xfrm>
            <a:off x="0" y="16335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graphicFrame>
        <p:nvGraphicFramePr>
          <p:cNvPr id="2" name="Object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71367921"/>
              </p:ext>
            </p:extLst>
          </p:nvPr>
        </p:nvGraphicFramePr>
        <p:xfrm>
          <a:off x="1619672" y="1672654"/>
          <a:ext cx="5988322" cy="35126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6890" name="PoljeZBesedilom 2"/>
          <p:cNvSpPr txBox="1">
            <a:spLocks noChangeArrowheads="1"/>
          </p:cNvSpPr>
          <p:nvPr/>
        </p:nvSpPr>
        <p:spPr bwMode="auto">
          <a:xfrm>
            <a:off x="1187624" y="5373217"/>
            <a:ext cx="763284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sl-SI" b="0" dirty="0" smtClean="0"/>
              <a:t>Od sprejetja revidiranega kataloga  </a:t>
            </a:r>
            <a:r>
              <a:rPr lang="sl-SI" b="0" dirty="0" smtClean="0"/>
              <a:t>je bilo podeljenih  </a:t>
            </a:r>
            <a:r>
              <a:rPr lang="sl-SI" b="0" dirty="0" smtClean="0"/>
              <a:t>61 </a:t>
            </a:r>
            <a:r>
              <a:rPr lang="sl-SI" b="0" dirty="0" smtClean="0"/>
              <a:t>certifikatov za NPK posrednik za nepremičnine.</a:t>
            </a:r>
            <a:endParaRPr lang="sl-SI" b="0" dirty="0"/>
          </a:p>
        </p:txBody>
      </p:sp>
      <p:pic>
        <p:nvPicPr>
          <p:cNvPr id="36891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71403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5298" name="Rectangle 6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5299" name="Rectangle 7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5300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5301" name="Rectangle 9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5302" name="Rectangle 11"/>
          <p:cNvSpPr>
            <a:spLocks noGrp="1" noChangeArrowheads="1"/>
          </p:cNvSpPr>
          <p:nvPr>
            <p:ph type="title"/>
          </p:nvPr>
        </p:nvSpPr>
        <p:spPr>
          <a:xfrm>
            <a:off x="1042988" y="620688"/>
            <a:ext cx="7489452" cy="5168776"/>
          </a:xfrm>
        </p:spPr>
        <p:txBody>
          <a:bodyPr/>
          <a:lstStyle/>
          <a:p>
            <a:pPr algn="l" eaLnBrk="1" hangingPunct="1"/>
            <a:r>
              <a:rPr lang="sl-SI" sz="1400" b="1" dirty="0" smtClean="0">
                <a:solidFill>
                  <a:srgbClr val="00529B"/>
                </a:solidFill>
              </a:rPr>
              <a:t/>
            </a:r>
            <a:br>
              <a:rPr lang="sl-SI" sz="1400" b="1" dirty="0" smtClean="0">
                <a:solidFill>
                  <a:srgbClr val="00529B"/>
                </a:solidFill>
              </a:rPr>
            </a:br>
            <a:r>
              <a:rPr lang="sl-SI" sz="1400" b="1" dirty="0" smtClean="0">
                <a:solidFill>
                  <a:srgbClr val="00529B"/>
                </a:solidFill>
              </a:rPr>
              <a:t>     </a:t>
            </a:r>
            <a:br>
              <a:rPr lang="sl-SI" sz="1400" b="1" dirty="0" smtClean="0">
                <a:solidFill>
                  <a:srgbClr val="00529B"/>
                </a:solidFill>
              </a:rPr>
            </a:br>
            <a:r>
              <a:rPr lang="sl-SI" sz="1400" b="1" dirty="0" smtClean="0">
                <a:solidFill>
                  <a:srgbClr val="00529B"/>
                </a:solidFill>
              </a:rPr>
              <a:t>                                                                                  </a:t>
            </a:r>
            <a:endParaRPr lang="sl-SI" sz="2400" b="1" dirty="0" smtClean="0">
              <a:solidFill>
                <a:srgbClr val="00529B"/>
              </a:solidFill>
              <a:latin typeface="Arial Narrow" pitchFamily="34" charset="0"/>
            </a:endParaRPr>
          </a:p>
        </p:txBody>
      </p:sp>
      <p:pic>
        <p:nvPicPr>
          <p:cNvPr id="55304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Grafikon 1"/>
          <p:cNvGraphicFramePr/>
          <p:nvPr>
            <p:extLst>
              <p:ext uri="{D42A27DB-BD31-4B8C-83A1-F6EECF244321}">
                <p14:modId xmlns:p14="http://schemas.microsoft.com/office/powerpoint/2010/main" val="2228075653"/>
              </p:ext>
            </p:extLst>
          </p:nvPr>
        </p:nvGraphicFramePr>
        <p:xfrm>
          <a:off x="1356594" y="981075"/>
          <a:ext cx="6912768" cy="46405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PoljeZBesedilom 2"/>
          <p:cNvSpPr txBox="1"/>
          <p:nvPr/>
        </p:nvSpPr>
        <p:spPr>
          <a:xfrm>
            <a:off x="1043608" y="5733256"/>
            <a:ext cx="7560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Leta </a:t>
            </a:r>
            <a:r>
              <a:rPr lang="sl-SI" dirty="0" smtClean="0"/>
              <a:t>2018 </a:t>
            </a:r>
            <a:r>
              <a:rPr lang="sl-SI" dirty="0" smtClean="0"/>
              <a:t>je bilo podeljenih </a:t>
            </a:r>
            <a:r>
              <a:rPr lang="sl-SI" dirty="0" smtClean="0"/>
              <a:t>17</a:t>
            </a:r>
            <a:r>
              <a:rPr lang="sl-SI" dirty="0" smtClean="0"/>
              <a:t> </a:t>
            </a:r>
            <a:r>
              <a:rPr lang="sl-SI" dirty="0" smtClean="0"/>
              <a:t>certifikatov na področju </a:t>
            </a:r>
            <a:r>
              <a:rPr lang="sl-SI" dirty="0" err="1" smtClean="0"/>
              <a:t>mulitimedije</a:t>
            </a:r>
            <a:r>
              <a:rPr lang="sl-SI" dirty="0" smtClean="0"/>
              <a:t> (RTV).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546305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5298" name="Rectangle 6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5299" name="Rectangle 7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5300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5301" name="Rectangle 9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5302" name="Rectangle 11"/>
          <p:cNvSpPr>
            <a:spLocks noGrp="1" noChangeArrowheads="1"/>
          </p:cNvSpPr>
          <p:nvPr>
            <p:ph type="title"/>
          </p:nvPr>
        </p:nvSpPr>
        <p:spPr>
          <a:xfrm>
            <a:off x="1042988" y="620688"/>
            <a:ext cx="7489452" cy="5168776"/>
          </a:xfrm>
        </p:spPr>
        <p:txBody>
          <a:bodyPr/>
          <a:lstStyle/>
          <a:p>
            <a:pPr algn="l" eaLnBrk="1" hangingPunct="1"/>
            <a:r>
              <a:rPr lang="sl-SI" sz="1400" b="1" dirty="0" smtClean="0">
                <a:solidFill>
                  <a:srgbClr val="00529B"/>
                </a:solidFill>
              </a:rPr>
              <a:t/>
            </a:r>
            <a:br>
              <a:rPr lang="sl-SI" sz="1400" b="1" dirty="0" smtClean="0">
                <a:solidFill>
                  <a:srgbClr val="00529B"/>
                </a:solidFill>
              </a:rPr>
            </a:br>
            <a:r>
              <a:rPr lang="sl-SI" sz="1400" b="1" dirty="0" smtClean="0">
                <a:solidFill>
                  <a:srgbClr val="00529B"/>
                </a:solidFill>
              </a:rPr>
              <a:t>     </a:t>
            </a:r>
            <a:br>
              <a:rPr lang="sl-SI" sz="1400" b="1" dirty="0" smtClean="0">
                <a:solidFill>
                  <a:srgbClr val="00529B"/>
                </a:solidFill>
              </a:rPr>
            </a:br>
            <a:r>
              <a:rPr lang="sl-SI" sz="1400" b="1" dirty="0" smtClean="0">
                <a:solidFill>
                  <a:srgbClr val="00529B"/>
                </a:solidFill>
              </a:rPr>
              <a:t>                                                                                  </a:t>
            </a:r>
            <a:endParaRPr lang="sl-SI" sz="2400" b="1" dirty="0" smtClean="0">
              <a:solidFill>
                <a:srgbClr val="00529B"/>
              </a:solidFill>
              <a:latin typeface="Arial Narrow" pitchFamily="34" charset="0"/>
            </a:endParaRPr>
          </a:p>
        </p:txBody>
      </p:sp>
      <p:pic>
        <p:nvPicPr>
          <p:cNvPr id="55304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Grafikon 1"/>
          <p:cNvGraphicFramePr/>
          <p:nvPr>
            <p:extLst>
              <p:ext uri="{D42A27DB-BD31-4B8C-83A1-F6EECF244321}">
                <p14:modId xmlns:p14="http://schemas.microsoft.com/office/powerpoint/2010/main" val="940397268"/>
              </p:ext>
            </p:extLst>
          </p:nvPr>
        </p:nvGraphicFramePr>
        <p:xfrm>
          <a:off x="1403648" y="896368"/>
          <a:ext cx="6858496" cy="48607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PoljeZBesedilom 2"/>
          <p:cNvSpPr txBox="1"/>
          <p:nvPr/>
        </p:nvSpPr>
        <p:spPr>
          <a:xfrm>
            <a:off x="1043608" y="5733256"/>
            <a:ext cx="80706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Leta </a:t>
            </a:r>
            <a:r>
              <a:rPr lang="sl-SI" dirty="0" smtClean="0"/>
              <a:t>2018 so bili podeljeni 3 certifikati </a:t>
            </a:r>
            <a:r>
              <a:rPr lang="sl-SI" dirty="0" smtClean="0"/>
              <a:t>za NPK tolmač slovenskega znakovnega jezika.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945688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7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36888" name="Text Box 5"/>
          <p:cNvSpPr txBox="1">
            <a:spLocks noChangeArrowheads="1"/>
          </p:cNvSpPr>
          <p:nvPr/>
        </p:nvSpPr>
        <p:spPr bwMode="auto">
          <a:xfrm>
            <a:off x="1042988" y="908050"/>
            <a:ext cx="626531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sl-SI" dirty="0" smtClean="0"/>
              <a:t>Uspešnost kandidatov pri NPK leta 2018. </a:t>
            </a:r>
            <a:endParaRPr lang="sl-SI" sz="1800" b="0" dirty="0">
              <a:latin typeface="Arial" charset="0"/>
            </a:endParaRPr>
          </a:p>
        </p:txBody>
      </p:sp>
      <p:sp>
        <p:nvSpPr>
          <p:cNvPr id="36889" name="Rectangle 8"/>
          <p:cNvSpPr>
            <a:spLocks noChangeArrowheads="1"/>
          </p:cNvSpPr>
          <p:nvPr/>
        </p:nvSpPr>
        <p:spPr bwMode="auto">
          <a:xfrm>
            <a:off x="0" y="16335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graphicFrame>
        <p:nvGraphicFramePr>
          <p:cNvPr id="2" name="Object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65588484"/>
              </p:ext>
            </p:extLst>
          </p:nvPr>
        </p:nvGraphicFramePr>
        <p:xfrm>
          <a:off x="2051720" y="1633538"/>
          <a:ext cx="5556250" cy="35956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6890" name="PoljeZBesedilom 2"/>
          <p:cNvSpPr txBox="1">
            <a:spLocks noChangeArrowheads="1"/>
          </p:cNvSpPr>
          <p:nvPr/>
        </p:nvSpPr>
        <p:spPr bwMode="auto">
          <a:xfrm>
            <a:off x="1187624" y="5373217"/>
            <a:ext cx="763284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sl-SI" b="0" dirty="0" smtClean="0"/>
              <a:t>Leta 2018 je bilo podeljenih  4528 certifikatov. </a:t>
            </a:r>
          </a:p>
          <a:p>
            <a:r>
              <a:rPr lang="sl-SI" b="0" dirty="0" smtClean="0"/>
              <a:t>Uspešnost kandidatov za vsa preverjanja NPK leta 2018 je 87%.</a:t>
            </a:r>
            <a:endParaRPr lang="sl-SI" b="0" dirty="0"/>
          </a:p>
        </p:txBody>
      </p:sp>
      <p:pic>
        <p:nvPicPr>
          <p:cNvPr id="36891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08776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4" name="Rectangle 6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5" name="Rectangle 7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6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7" name="Rectangle 11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54281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oljeZBesedilom 2"/>
          <p:cNvSpPr txBox="1"/>
          <p:nvPr/>
        </p:nvSpPr>
        <p:spPr>
          <a:xfrm>
            <a:off x="900114" y="981075"/>
            <a:ext cx="686188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UGOTOVITVE DRŽAVNEGA IZPITNEGA CENTRA</a:t>
            </a:r>
          </a:p>
          <a:p>
            <a:endParaRPr lang="sl-SI" dirty="0"/>
          </a:p>
          <a:p>
            <a:r>
              <a:rPr lang="sl-SI" b="0" dirty="0" smtClean="0"/>
              <a:t>IZVAJALCI</a:t>
            </a:r>
          </a:p>
          <a:p>
            <a:endParaRPr lang="sl-SI" b="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neplačevanje članov komisij</a:t>
            </a:r>
            <a:r>
              <a:rPr lang="sl-SI" b="0" dirty="0" smtClean="0"/>
              <a:t>.</a:t>
            </a:r>
            <a:endParaRPr lang="sl-SI" b="0" dirty="0"/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m</a:t>
            </a:r>
            <a:r>
              <a:rPr lang="sl-SI" b="0" dirty="0" smtClean="0"/>
              <a:t>aterialni pogoji so neustrezni,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 smtClean="0"/>
              <a:t>izvajanje preverjanja na drugi lokaciji,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 smtClean="0"/>
              <a:t>neupoštevanje postopka preverjanja in potrjevanja,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 err="1"/>
              <a:t>n</a:t>
            </a:r>
            <a:r>
              <a:rPr lang="sl-SI" b="0" dirty="0" err="1" smtClean="0"/>
              <a:t>eizvedba</a:t>
            </a:r>
            <a:r>
              <a:rPr lang="sl-SI" b="0" dirty="0" smtClean="0"/>
              <a:t> preverjanja in potrjevanja,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 err="1"/>
              <a:t>n</a:t>
            </a:r>
            <a:r>
              <a:rPr lang="sl-SI" b="0" dirty="0" err="1" smtClean="0"/>
              <a:t>erazpisovanje</a:t>
            </a:r>
            <a:r>
              <a:rPr lang="sl-SI" b="0" dirty="0" smtClean="0"/>
              <a:t> rokov preverjanja in potrjevanja.</a:t>
            </a:r>
          </a:p>
          <a:p>
            <a:pPr marL="342900" indent="-342900">
              <a:buFont typeface="Arial" pitchFamily="34" charset="0"/>
              <a:buChar char="•"/>
            </a:pPr>
            <a:endParaRPr lang="sl-SI" b="0" dirty="0"/>
          </a:p>
          <a:p>
            <a:r>
              <a:rPr lang="sl-SI" b="0" dirty="0" smtClean="0"/>
              <a:t>Odločbe in sklepe je potrebno poslati po </a:t>
            </a:r>
            <a:r>
              <a:rPr lang="sl-SI" b="0" dirty="0" err="1" smtClean="0"/>
              <a:t>Zupu</a:t>
            </a:r>
            <a:r>
              <a:rPr lang="sl-SI" b="0" dirty="0"/>
              <a:t> </a:t>
            </a:r>
            <a:r>
              <a:rPr lang="sl-SI" b="0" dirty="0" smtClean="0"/>
              <a:t>(zaradi možnosti pritožbe).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160921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4" name="Rectangle 6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5" name="Rectangle 7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6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7" name="Rectangle 11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54281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oljeZBesedilom 2"/>
          <p:cNvSpPr txBox="1"/>
          <p:nvPr/>
        </p:nvSpPr>
        <p:spPr>
          <a:xfrm>
            <a:off x="900114" y="981075"/>
            <a:ext cx="720027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b="0" dirty="0" smtClean="0"/>
              <a:t>SVETOVALCI</a:t>
            </a:r>
          </a:p>
          <a:p>
            <a:endParaRPr lang="sl-SI" b="0" dirty="0"/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z</a:t>
            </a:r>
            <a:r>
              <a:rPr lang="sl-SI" b="0" dirty="0" smtClean="0"/>
              <a:t>birna mapa ni pripravljena v skladu z navodili CPI,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svetovalec ne vpiše dokazil v zapisnik o vrednotenju dokazil v osebni zbirni mapi, </a:t>
            </a:r>
            <a:endParaRPr lang="sl-SI" b="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n</a:t>
            </a:r>
            <a:r>
              <a:rPr lang="sl-SI" b="0" dirty="0" smtClean="0"/>
              <a:t>eupoštevanje  posebnih pogojev, ki jih mora izpolnjevati oseba, ki želi pridobiti poklicno kvalifikacijo,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d</a:t>
            </a:r>
            <a:r>
              <a:rPr lang="sl-SI" b="0" dirty="0" smtClean="0"/>
              <a:t>okazila niso preverjena s strani svetovalca,</a:t>
            </a:r>
          </a:p>
          <a:p>
            <a:endParaRPr lang="sl-SI" b="0" dirty="0" smtClean="0"/>
          </a:p>
          <a:p>
            <a:endParaRPr lang="sl-SI" b="0" dirty="0" smtClean="0"/>
          </a:p>
          <a:p>
            <a:endParaRPr lang="sl-SI" b="0" dirty="0" smtClean="0"/>
          </a:p>
          <a:p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602034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4" name="Rectangle 6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5" name="Rectangle 7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6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4277" name="Rectangle 11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54281" name="Picture 6" descr="ric_glava_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oljeZBesedilom 2"/>
          <p:cNvSpPr txBox="1"/>
          <p:nvPr/>
        </p:nvSpPr>
        <p:spPr>
          <a:xfrm>
            <a:off x="900114" y="981075"/>
            <a:ext cx="686188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b="0" dirty="0" smtClean="0"/>
              <a:t>ČLANI KOMISIJ</a:t>
            </a:r>
          </a:p>
          <a:p>
            <a:endParaRPr lang="sl-SI" b="0" dirty="0"/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n</a:t>
            </a:r>
            <a:r>
              <a:rPr lang="sl-SI" b="0" dirty="0" smtClean="0"/>
              <a:t>eenotna merila in kriteriji pri preverjanju in potrjevanju,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 smtClean="0"/>
              <a:t>nesodelovanje nekaterih članov komisij z izvajalci in državnim izpitnim centrom,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 smtClean="0"/>
              <a:t>preverjanje in potrjevanje se izvaja v nasprotju z izdanim sklepom,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n</a:t>
            </a:r>
            <a:r>
              <a:rPr lang="sl-SI" b="0" dirty="0" smtClean="0"/>
              <a:t>apačno ocenjevanje dokazil v zbirni mapi (kriteriji: verodostojnost, veljavnost, ustreznost),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l-SI" b="0" dirty="0"/>
              <a:t>n</a:t>
            </a:r>
            <a:r>
              <a:rPr lang="sl-SI" b="0" dirty="0" smtClean="0"/>
              <a:t>apačno ocenjevanje celotne zbirne mape (kriteriji: zadostnost, raznolikost, kompleksnost). </a:t>
            </a:r>
          </a:p>
          <a:p>
            <a:endParaRPr lang="sl-SI" b="0" dirty="0" smtClean="0"/>
          </a:p>
          <a:p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855472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4"/>
          <p:cNvSpPr>
            <a:spLocks noChangeArrowheads="1"/>
          </p:cNvSpPr>
          <p:nvPr/>
        </p:nvSpPr>
        <p:spPr bwMode="auto">
          <a:xfrm>
            <a:off x="0" y="0"/>
            <a:ext cx="900113" cy="6858000"/>
          </a:xfrm>
          <a:prstGeom prst="rect">
            <a:avLst/>
          </a:prstGeom>
          <a:solidFill>
            <a:srgbClr val="F68B1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6322" name="Rectangle 6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6323" name="Rectangle 7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6324" name="Rectangle 8"/>
          <p:cNvSpPr>
            <a:spLocks noChangeArrowheads="1"/>
          </p:cNvSpPr>
          <p:nvPr/>
        </p:nvSpPr>
        <p:spPr bwMode="auto">
          <a:xfrm>
            <a:off x="0" y="21574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6325" name="Rectangle 9"/>
          <p:cNvSpPr>
            <a:spLocks noChangeArrowheads="1"/>
          </p:cNvSpPr>
          <p:nvPr/>
        </p:nvSpPr>
        <p:spPr bwMode="auto">
          <a:xfrm>
            <a:off x="0" y="1866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6326" name="Rectangle 11"/>
          <p:cNvSpPr>
            <a:spLocks noGrp="1" noChangeArrowheads="1"/>
          </p:cNvSpPr>
          <p:nvPr>
            <p:ph type="title"/>
          </p:nvPr>
        </p:nvSpPr>
        <p:spPr>
          <a:xfrm>
            <a:off x="1042988" y="549275"/>
            <a:ext cx="4392612" cy="1008063"/>
          </a:xfrm>
        </p:spPr>
        <p:txBody>
          <a:bodyPr/>
          <a:lstStyle/>
          <a:p>
            <a:pPr algn="l" eaLnBrk="1" hangingPunct="1"/>
            <a:r>
              <a:rPr lang="sl-SI" sz="2400" b="1" smtClean="0">
                <a:solidFill>
                  <a:srgbClr val="00529B"/>
                </a:solidFill>
                <a:latin typeface="Arial Narrow" pitchFamily="34" charset="0"/>
              </a:rPr>
              <a:t/>
            </a:r>
            <a:br>
              <a:rPr lang="sl-SI" sz="2400" b="1" smtClean="0">
                <a:solidFill>
                  <a:srgbClr val="00529B"/>
                </a:solidFill>
                <a:latin typeface="Arial Narrow" pitchFamily="34" charset="0"/>
              </a:rPr>
            </a:br>
            <a:endParaRPr lang="sl-SI" sz="2400" b="1" smtClean="0">
              <a:solidFill>
                <a:srgbClr val="00529B"/>
              </a:solidFill>
              <a:latin typeface="Arial Narrow" pitchFamily="34" charset="0"/>
            </a:endParaRPr>
          </a:p>
        </p:txBody>
      </p:sp>
      <p:sp>
        <p:nvSpPr>
          <p:cNvPr id="56327" name="Rectangle 12"/>
          <p:cNvSpPr>
            <a:spLocks noGrp="1" noChangeArrowheads="1"/>
          </p:cNvSpPr>
          <p:nvPr>
            <p:ph type="body" idx="1"/>
          </p:nvPr>
        </p:nvSpPr>
        <p:spPr>
          <a:xfrm>
            <a:off x="1785938" y="764704"/>
            <a:ext cx="5665787" cy="2016224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sl-SI" sz="2400" b="1" dirty="0" smtClean="0">
                <a:solidFill>
                  <a:srgbClr val="00529B"/>
                </a:solidFill>
                <a:latin typeface="Arial Narrow" pitchFamily="34" charset="0"/>
              </a:rPr>
              <a:t>HVALA ZA VAŠO POZORNOST.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sl-SI" sz="2400" b="1" dirty="0" smtClean="0">
              <a:solidFill>
                <a:srgbClr val="00529B"/>
              </a:solidFill>
              <a:latin typeface="Arial Narrow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sl-SI" sz="2400" b="1" dirty="0" err="1" smtClean="0">
                <a:solidFill>
                  <a:srgbClr val="00529B"/>
                </a:solidFill>
                <a:latin typeface="Arial Narrow" pitchFamily="34" charset="0"/>
                <a:hlinkClick r:id="rId2"/>
              </a:rPr>
              <a:t>ivan.arnic@ric.si</a:t>
            </a:r>
            <a:r>
              <a:rPr lang="sl-SI" sz="2400" b="1" dirty="0" smtClean="0">
                <a:solidFill>
                  <a:srgbClr val="00529B"/>
                </a:solidFill>
                <a:latin typeface="Arial Narrow" pitchFamily="34" charset="0"/>
              </a:rPr>
              <a:t>  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sl-SI" sz="2400" b="1" dirty="0" smtClean="0">
                <a:solidFill>
                  <a:srgbClr val="00529B"/>
                </a:solidFill>
                <a:latin typeface="Arial Narrow" pitchFamily="34" charset="0"/>
              </a:rPr>
              <a:t> </a:t>
            </a:r>
          </a:p>
          <a:p>
            <a:pPr eaLnBrk="1" hangingPunct="1">
              <a:lnSpc>
                <a:spcPct val="80000"/>
              </a:lnSpc>
            </a:pPr>
            <a:endParaRPr lang="sl-SI" sz="2400" dirty="0" smtClean="0">
              <a:latin typeface="Arial Narrow" pitchFamily="34" charset="0"/>
            </a:endParaRPr>
          </a:p>
        </p:txBody>
      </p:sp>
      <p:pic>
        <p:nvPicPr>
          <p:cNvPr id="56328" name="Picture 6" descr="ric_glava_1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0"/>
            <a:ext cx="1763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Rezultat iskanja slik za nepremičninski davek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420888"/>
            <a:ext cx="6696745" cy="4230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3391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sl-SI" sz="2400" b="1" i="0" u="none" strike="noStrike" cap="none" normalizeH="0" baseline="0" smtClean="0">
            <a:ln>
              <a:noFill/>
            </a:ln>
            <a:solidFill>
              <a:srgbClr val="00529B"/>
            </a:solidFill>
            <a:effectLst/>
            <a:latin typeface="Arial Narrow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sl-SI" sz="2400" b="1" i="0" u="none" strike="noStrike" cap="none" normalizeH="0" baseline="0" smtClean="0">
            <a:ln>
              <a:noFill/>
            </a:ln>
            <a:solidFill>
              <a:srgbClr val="00529B"/>
            </a:solidFill>
            <a:effectLst/>
            <a:latin typeface="Arial Narrow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ova t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4828</TotalTime>
  <Words>731</Words>
  <Application>Microsoft Office PowerPoint</Application>
  <PresentationFormat>Diaprojekcija na zaslonu (4:3)</PresentationFormat>
  <Paragraphs>141</Paragraphs>
  <Slides>22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Vdelani OLE strežniki</vt:lpstr>
      </vt:variant>
      <vt:variant>
        <vt:i4>1</vt:i4>
      </vt:variant>
      <vt:variant>
        <vt:lpstr>Naslovi diapozitivov</vt:lpstr>
      </vt:variant>
      <vt:variant>
        <vt:i4>22</vt:i4>
      </vt:variant>
    </vt:vector>
  </HeadingPairs>
  <TitlesOfParts>
    <vt:vector size="24" baseType="lpstr">
      <vt:lpstr>Default Design</vt:lpstr>
      <vt:lpstr>Dokument</vt:lpstr>
      <vt:lpstr>Register izvajalcev   Ugotovitve Državnega izpitnega centra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                                                                                         </vt:lpstr>
      <vt:lpstr>                                                                                         </vt:lpstr>
      <vt:lpstr>PowerPointova predstavitev</vt:lpstr>
      <vt:lpstr>PowerPointova predstavitev</vt:lpstr>
      <vt:lpstr>PowerPointova predstavitev</vt:lpstr>
      <vt:lpstr>PowerPointova predstavitev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NASLOV PREDAVANJA</dc:title>
  <dc:creator>pc</dc:creator>
  <cp:lastModifiedBy>Ivan Arnic</cp:lastModifiedBy>
  <cp:revision>367</cp:revision>
  <cp:lastPrinted>2017-11-02T08:21:36Z</cp:lastPrinted>
  <dcterms:created xsi:type="dcterms:W3CDTF">2008-10-10T10:46:51Z</dcterms:created>
  <dcterms:modified xsi:type="dcterms:W3CDTF">2019-11-05T10:00:47Z</dcterms:modified>
</cp:coreProperties>
</file>