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32"/>
  </p:notesMasterIdLst>
  <p:handoutMasterIdLst>
    <p:handoutMasterId r:id="rId33"/>
  </p:handoutMasterIdLst>
  <p:sldIdLst>
    <p:sldId id="352" r:id="rId2"/>
    <p:sldId id="354" r:id="rId3"/>
    <p:sldId id="353" r:id="rId4"/>
    <p:sldId id="356" r:id="rId5"/>
    <p:sldId id="355" r:id="rId6"/>
    <p:sldId id="357" r:id="rId7"/>
    <p:sldId id="358" r:id="rId8"/>
    <p:sldId id="360" r:id="rId9"/>
    <p:sldId id="359" r:id="rId10"/>
    <p:sldId id="361" r:id="rId11"/>
    <p:sldId id="362" r:id="rId12"/>
    <p:sldId id="363" r:id="rId13"/>
    <p:sldId id="364" r:id="rId14"/>
    <p:sldId id="365" r:id="rId15"/>
    <p:sldId id="366" r:id="rId16"/>
    <p:sldId id="367" r:id="rId17"/>
    <p:sldId id="370" r:id="rId18"/>
    <p:sldId id="371" r:id="rId19"/>
    <p:sldId id="372" r:id="rId20"/>
    <p:sldId id="373" r:id="rId21"/>
    <p:sldId id="369" r:id="rId22"/>
    <p:sldId id="374" r:id="rId23"/>
    <p:sldId id="368" r:id="rId24"/>
    <p:sldId id="375" r:id="rId25"/>
    <p:sldId id="376" r:id="rId26"/>
    <p:sldId id="377" r:id="rId27"/>
    <p:sldId id="378" r:id="rId28"/>
    <p:sldId id="379" r:id="rId29"/>
    <p:sldId id="380" r:id="rId30"/>
    <p:sldId id="381" r:id="rId31"/>
  </p:sldIdLst>
  <p:sldSz cx="9144000" cy="6858000" type="screen4x3"/>
  <p:notesSz cx="7099300" cy="102346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CC6600"/>
    <a:srgbClr val="0066CC"/>
    <a:srgbClr val="006699"/>
    <a:srgbClr val="1C25D8"/>
    <a:srgbClr val="7D8FC9"/>
    <a:srgbClr val="FF9933"/>
    <a:srgbClr val="025198"/>
    <a:srgbClr val="0C788E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575" autoAdjust="0"/>
    <p:restoredTop sz="86746" autoAdjust="0"/>
  </p:normalViewPr>
  <p:slideViewPr>
    <p:cSldViewPr>
      <p:cViewPr>
        <p:scale>
          <a:sx n="81" d="100"/>
          <a:sy n="81" d="100"/>
        </p:scale>
        <p:origin x="-2484" y="-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r>
              <a:rPr lang="en-GB" smtClean="0"/>
              <a:t>URSIKS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r>
              <a:rPr lang="en-GB" smtClean="0"/>
              <a:t>Prison Administration                                          of the Republic of Slovenia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5" y="9721106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6AE673D1-2929-4D35-9907-6C829BDC5B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378774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r>
              <a:rPr lang="en-GB" smtClean="0"/>
              <a:t>URSIKS</a:t>
            </a:r>
            <a:endParaRPr lang="en-GB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endParaRPr lang="en-GB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vert="horz" lIns="94768" tIns="47384" rIns="94768" bIns="47384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GB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721106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r>
              <a:rPr lang="en-GB" smtClean="0"/>
              <a:t>Prison Administration                                          of the Republic of Slovenia</a:t>
            </a:r>
            <a:endParaRPr lang="en-GB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4021295" y="9721106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A25DD7FC-2514-427E-9182-DEFB0062A8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6474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5f391192_00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3606f1c2d_30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ed75ccf_0141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3606f1c2d_30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5ed75ccf_0141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5ed75ccf_0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5ed75ccf_013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5ed75ccf_044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Google Shape;48;g35f391192_00:notes"/>
          <p:cNvSpPr txBox="1">
            <a:spLocks noGrp="1"/>
          </p:cNvSpPr>
          <p:nvPr>
            <p:ph type="body" idx="1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spcFirstLastPara="1" wrap="square" lIns="94753" tIns="94753" rIns="94753" bIns="94753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09600" y="4586167"/>
            <a:ext cx="39624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73149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ctrTitle"/>
          </p:nvPr>
        </p:nvSpPr>
        <p:spPr>
          <a:xfrm>
            <a:off x="533400" y="4143133"/>
            <a:ext cx="40386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533400" y="5615539"/>
            <a:ext cx="40386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78103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348459" y="2028000"/>
            <a:ext cx="5942400" cy="3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419100" rtl="0">
              <a:spcBef>
                <a:spcPts val="0"/>
              </a:spcBef>
              <a:spcAft>
                <a:spcPts val="0"/>
              </a:spcAft>
              <a:buSzPts val="3000"/>
              <a:buChar char="▫"/>
              <a:defRPr sz="3000"/>
            </a:lvl1pPr>
            <a:lvl2pPr marL="914400" lvl="1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2pPr>
            <a:lvl3pPr marL="1371600" lvl="2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3pPr>
            <a:lvl4pPr marL="1828800" lvl="3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4pPr>
            <a:lvl5pPr marL="2286000" lvl="4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5pPr>
            <a:lvl6pPr marL="2743200" lvl="5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6pPr>
            <a:lvl7pPr marL="3200400" lvl="6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7pPr>
            <a:lvl8pPr marL="3657600" lvl="7" indent="-419100" rtl="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8pPr>
            <a:lvl9pPr marL="4114800" lvl="8" indent="-419100">
              <a:spcBef>
                <a:spcPts val="0"/>
              </a:spcBef>
              <a:spcAft>
                <a:spcPts val="0"/>
              </a:spcAft>
              <a:buSzPts val="3000"/>
              <a:buChar char="▪"/>
              <a:defRPr sz="3000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  <p:sp>
        <p:nvSpPr>
          <p:cNvPr id="18" name="Google Shape;18;p4"/>
          <p:cNvSpPr/>
          <p:nvPr/>
        </p:nvSpPr>
        <p:spPr>
          <a:xfrm>
            <a:off x="457200" y="609600"/>
            <a:ext cx="819900" cy="1093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 txBox="1"/>
          <p:nvPr/>
        </p:nvSpPr>
        <p:spPr>
          <a:xfrm>
            <a:off x="457200" y="415600"/>
            <a:ext cx="8199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9600" b="1" kern="0">
                <a:solidFill>
                  <a:srgbClr val="101631"/>
                </a:solidFill>
                <a:latin typeface="Arial"/>
                <a:cs typeface="Arial"/>
                <a:sym typeface="Arial"/>
              </a:rPr>
              <a:t>“</a:t>
            </a:r>
            <a:endParaRPr sz="9600" b="1" kern="0">
              <a:solidFill>
                <a:srgbClr val="101631"/>
              </a:solidFill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184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457200" y="3530633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5979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457200" y="3429033"/>
            <a:ext cx="31212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2"/>
          </p:nvPr>
        </p:nvSpPr>
        <p:spPr>
          <a:xfrm>
            <a:off x="3766505" y="3429033"/>
            <a:ext cx="31212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6921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457200" y="3429033"/>
            <a:ext cx="26319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3223964" y="3429033"/>
            <a:ext cx="26319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3"/>
          </p:nvPr>
        </p:nvSpPr>
        <p:spPr>
          <a:xfrm>
            <a:off x="5990727" y="3429033"/>
            <a:ext cx="2631900" cy="31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Char char="▫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1661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5509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mall title">
  <p:cSld name="Small titl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304800" y="4656984"/>
            <a:ext cx="4114800" cy="187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20505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57200" y="5671879"/>
            <a:ext cx="8229600" cy="69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1999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3964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6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4225" y="5700"/>
            <a:ext cx="6859500" cy="6858000"/>
          </a:xfrm>
          <a:prstGeom prst="rect">
            <a:avLst/>
          </a:prstGeom>
          <a:gradFill>
            <a:gsLst>
              <a:gs pos="0">
                <a:srgbClr val="000208">
                  <a:alpha val="0"/>
                </a:srgbClr>
              </a:gs>
              <a:gs pos="100000">
                <a:srgbClr val="000208">
                  <a:alpha val="59607"/>
                </a:srgbClr>
              </a:gs>
            </a:gsLst>
            <a:lin ang="10800025" scaled="0"/>
          </a:gradFill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 Light"/>
              <a:buNone/>
            </a:pPr>
            <a:endParaRPr sz="2400" kern="0">
              <a:solidFill>
                <a:srgbClr val="FFFFFF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457200" y="579449"/>
            <a:ext cx="4114800" cy="284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01631"/>
              </a:buClr>
              <a:buSzPts val="4000"/>
              <a:buFont typeface="Zilla Slab Light"/>
              <a:buNone/>
              <a:defRPr sz="4000">
                <a:solidFill>
                  <a:srgbClr val="101631"/>
                </a:solidFill>
                <a:highlight>
                  <a:srgbClr val="FFFFFF"/>
                </a:highlight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457200" y="3530633"/>
            <a:ext cx="4114800" cy="28496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1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579950" y="6117700"/>
            <a:ext cx="525600" cy="7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1pPr>
            <a:lvl2pPr lvl="1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2pPr>
            <a:lvl3pPr lvl="2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3pPr>
            <a:lvl4pPr lvl="3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4pPr>
            <a:lvl5pPr lvl="4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5pPr>
            <a:lvl6pPr lvl="5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6pPr>
            <a:lvl7pPr lvl="6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7pPr>
            <a:lvl8pPr lvl="7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8pPr>
            <a:lvl9pPr lvl="8" algn="r">
              <a:buNone/>
              <a:defRPr sz="1800" b="1">
                <a:solidFill>
                  <a:srgbClr val="FFFFFF"/>
                </a:solidFill>
                <a:latin typeface="Zilla Slab Highlight"/>
                <a:ea typeface="Zilla Slab Highlight"/>
                <a:cs typeface="Zilla Slab Highlight"/>
                <a:sym typeface="Zilla Slab Highlight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/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‹#›</a:t>
            </a:fld>
            <a:endParaRPr kern="0"/>
          </a:p>
        </p:txBody>
      </p:sp>
    </p:spTree>
    <p:extLst>
      <p:ext uri="{BB962C8B-B14F-4D97-AF65-F5344CB8AC3E}">
        <p14:creationId xmlns:p14="http://schemas.microsoft.com/office/powerpoint/2010/main" val="28191022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4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.jp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.jp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4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1" y="53916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323528" y="263691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4000" b="1" dirty="0">
                <a:solidFill>
                  <a:schemeClr val="bg1"/>
                </a:solidFill>
              </a:rPr>
              <a:t>RAZVOJ DELOVNIH KOMPETENC ZAPRTIH OSEB</a:t>
            </a:r>
            <a:br>
              <a:rPr lang="sl-SI" sz="4000" b="1" dirty="0">
                <a:solidFill>
                  <a:schemeClr val="bg1"/>
                </a:solidFill>
              </a:rPr>
            </a:br>
            <a:r>
              <a:rPr lang="sl-SI" sz="4000" b="1" dirty="0">
                <a:solidFill>
                  <a:schemeClr val="bg1"/>
                </a:solidFill>
              </a:rPr>
              <a:t/>
            </a:r>
            <a:br>
              <a:rPr lang="sl-SI" sz="4000" b="1" dirty="0">
                <a:solidFill>
                  <a:schemeClr val="bg1"/>
                </a:solidFill>
              </a:rPr>
            </a:br>
            <a:r>
              <a:rPr lang="sl-SI" sz="4000" b="1" dirty="0">
                <a:solidFill>
                  <a:schemeClr val="bg1"/>
                </a:solidFill>
              </a:rPr>
              <a:t>IZVAJANJE NPK PROGRAMOV</a:t>
            </a:r>
            <a:endParaRPr lang="sl-SI" sz="4000" dirty="0">
              <a:solidFill>
                <a:schemeClr val="bg1"/>
              </a:solidFill>
            </a:endParaRPr>
          </a:p>
        </p:txBody>
      </p:sp>
      <p:pic>
        <p:nvPicPr>
          <p:cNvPr id="1026" name="Slika 8" descr="http://www.eu-skladi.si/2014-2020/dokumenti/2014-2020/Logo_EKP_socialni_sklad_SLO_slog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27" y="26133"/>
            <a:ext cx="23050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395536" y="6093296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sl-SI" b="1" dirty="0">
                <a:solidFill>
                  <a:schemeClr val="bg1"/>
                </a:solidFill>
              </a:rPr>
              <a:t>Uprava Republike Slovenije za izvrševanje kazenskih sankcij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63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17475"/>
            <a:ext cx="8650287" cy="662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04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ravokotnik 11"/>
          <p:cNvSpPr/>
          <p:nvPr/>
        </p:nvSpPr>
        <p:spPr>
          <a:xfrm>
            <a:off x="2843808" y="1781839"/>
            <a:ext cx="60420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b="1" dirty="0">
                <a:solidFill>
                  <a:schemeClr val="bg1"/>
                </a:solidFill>
              </a:rPr>
              <a:t>Zaporski sistem</a:t>
            </a:r>
            <a:endParaRPr lang="sl-SI" sz="6000" dirty="0"/>
          </a:p>
        </p:txBody>
      </p:sp>
      <p:sp>
        <p:nvSpPr>
          <p:cNvPr id="13" name="Pravokotnik 12"/>
          <p:cNvSpPr/>
          <p:nvPr/>
        </p:nvSpPr>
        <p:spPr>
          <a:xfrm>
            <a:off x="3936065" y="5877272"/>
            <a:ext cx="50577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spcBef>
                <a:spcPct val="20000"/>
              </a:spcBef>
            </a:pPr>
            <a:r>
              <a:rPr lang="sl-SI" sz="4000" b="1" kern="0" dirty="0">
                <a:solidFill>
                  <a:schemeClr val="bg1"/>
                </a:solidFill>
                <a:latin typeface="Arial"/>
                <a:cs typeface="Arial"/>
              </a:rPr>
              <a:t>Splošne informacije</a:t>
            </a:r>
            <a:endParaRPr lang="en-GB" sz="4000" b="1" kern="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5311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otnik 7"/>
          <p:cNvSpPr/>
          <p:nvPr/>
        </p:nvSpPr>
        <p:spPr>
          <a:xfrm>
            <a:off x="583976" y="1419743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Osnovno poslanstvo je izvrševanje različnih kazenskih sankcij in pripora.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Prizadevamo si,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da so zapori varni za družbo, zaposlene in zaprte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,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ter da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zagotavljamo možnost reintegracije 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oseb v družbo</a:t>
            </a: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285750" marR="0" lvl="0" indent="-28575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cs typeface="Arial"/>
              </a:rPr>
              <a:t>Cilj, da bodo po prestani kazni lahko živeli v skladu z veljavnimi pravnimi in moralnimi normami.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873859" y="3759621"/>
            <a:ext cx="3096344" cy="9655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sl-SI" dirty="0" smtClean="0">
                <a:solidFill>
                  <a:srgbClr val="FFFF00"/>
                </a:solidFill>
                <a:latin typeface="Calibri"/>
                <a:cs typeface="Arial"/>
              </a:rPr>
              <a:t>Vrednote:</a:t>
            </a:r>
            <a:endParaRPr lang="en-GB" dirty="0">
              <a:solidFill>
                <a:srgbClr val="FFFF00"/>
              </a:solidFill>
              <a:latin typeface="Calibri"/>
              <a:cs typeface="Arial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454" y="6093296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grada vsebine 2"/>
          <p:cNvSpPr txBox="1">
            <a:spLocks/>
          </p:cNvSpPr>
          <p:nvPr/>
        </p:nvSpPr>
        <p:spPr bwMode="auto">
          <a:xfrm>
            <a:off x="793431" y="692696"/>
            <a:ext cx="3312368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Poslanstvo:</a:t>
            </a:r>
            <a:endParaRPr kumimoji="0" lang="en-GB" sz="4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Pravokotnik 11"/>
          <p:cNvSpPr/>
          <p:nvPr/>
        </p:nvSpPr>
        <p:spPr>
          <a:xfrm>
            <a:off x="3536304" y="3674348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dirty="0">
                <a:solidFill>
                  <a:schemeClr val="bg1"/>
                </a:solidFill>
                <a:latin typeface="Arial"/>
                <a:cs typeface="Arial"/>
              </a:rPr>
              <a:t>- zakonitost, nepristranskost in strokovnost;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dirty="0">
                <a:solidFill>
                  <a:schemeClr val="bg1"/>
                </a:solidFill>
                <a:latin typeface="Arial"/>
                <a:cs typeface="Arial"/>
              </a:rPr>
              <a:t>- dostojanstvo, spoštovanje in zaupanje;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l-SI" dirty="0">
                <a:solidFill>
                  <a:schemeClr val="bg1"/>
                </a:solidFill>
                <a:latin typeface="Arial"/>
                <a:cs typeface="Arial"/>
              </a:rPr>
              <a:t>- odgovornost in sodelovanje.</a:t>
            </a:r>
          </a:p>
        </p:txBody>
      </p:sp>
    </p:spTree>
    <p:extLst>
      <p:ext uri="{BB962C8B-B14F-4D97-AF65-F5344CB8AC3E}">
        <p14:creationId xmlns:p14="http://schemas.microsoft.com/office/powerpoint/2010/main" val="735060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395288" y="188917"/>
            <a:ext cx="82296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Dolžina kazni</a:t>
            </a:r>
            <a:endParaRPr kumimoji="0" lang="sl-SI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57200" y="1844829"/>
            <a:ext cx="8229600" cy="453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Najmanj: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dni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Najdaljša izrečena: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30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let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Dosmrtni zapor 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</a:t>
            </a:r>
            <a:r>
              <a:rPr kumimoji="0" lang="sl-SI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genocid, zločin proti človeštvu, večkratni umor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)</a:t>
            </a:r>
            <a:endParaRPr kumimoji="0" lang="sl-SI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80 %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izrečenih kazni je do dveh let zapora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endParaRPr kumimoji="0" lang="sl-SI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obsojencev s </a:t>
            </a:r>
            <a:r>
              <a:rPr kumimoji="0" lang="sl-SI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30 letno kaznijo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Med KD prevladujejo premoženjski delikti.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Največ zaprtih oseb v starosti od 27- 39 let.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sl-SI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297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395288" y="188917"/>
            <a:ext cx="82296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V številkah</a:t>
            </a:r>
            <a:r>
              <a:rPr kumimoji="0" lang="en-GB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:</a:t>
            </a:r>
            <a:endParaRPr kumimoji="0" lang="sl-SI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13"/>
          <p:cNvCxnSpPr/>
          <p:nvPr/>
        </p:nvCxnSpPr>
        <p:spPr>
          <a:xfrm>
            <a:off x="1079147" y="2593699"/>
            <a:ext cx="1260613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6" name="Rectangle 9"/>
          <p:cNvSpPr/>
          <p:nvPr/>
        </p:nvSpPr>
        <p:spPr>
          <a:xfrm>
            <a:off x="1079147" y="3284985"/>
            <a:ext cx="1260613" cy="2592288"/>
          </a:xfrm>
          <a:prstGeom prst="rect">
            <a:avLst/>
          </a:prstGeom>
          <a:solidFill>
            <a:srgbClr val="3399FF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1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475</a:t>
            </a:r>
          </a:p>
          <a:p>
            <a:pPr marL="115888" indent="-115888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Pripor</a:t>
            </a:r>
            <a:r>
              <a:rPr lang="en-GB" sz="1400" kern="0" dirty="0">
                <a:solidFill>
                  <a:prstClr val="white"/>
                </a:solidFill>
                <a:latin typeface="Arial"/>
                <a:cs typeface="Arial"/>
              </a:rPr>
              <a:t>: </a:t>
            </a: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409</a:t>
            </a:r>
            <a:endParaRPr lang="en-GB" sz="1400" kern="0" dirty="0">
              <a:solidFill>
                <a:prstClr val="white"/>
              </a:solidFill>
              <a:latin typeface="Arial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6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7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 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100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,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000</a:t>
            </a: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Mladoletni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22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" name="TextBox 10"/>
          <p:cNvSpPr txBox="1"/>
          <p:nvPr/>
        </p:nvSpPr>
        <p:spPr>
          <a:xfrm>
            <a:off x="1079136" y="2714299"/>
            <a:ext cx="1260616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8" name="TextBox 14"/>
          <p:cNvSpPr txBox="1"/>
          <p:nvPr/>
        </p:nvSpPr>
        <p:spPr>
          <a:xfrm>
            <a:off x="899600" y="2013856"/>
            <a:ext cx="1549911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zaprtih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cxnSp>
        <p:nvCxnSpPr>
          <p:cNvPr id="9" name="Straight Connector 46"/>
          <p:cNvCxnSpPr/>
          <p:nvPr/>
        </p:nvCxnSpPr>
        <p:spPr>
          <a:xfrm>
            <a:off x="2932238" y="2593699"/>
            <a:ext cx="1110343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10" name="Rectangle 48"/>
          <p:cNvSpPr/>
          <p:nvPr/>
        </p:nvSpPr>
        <p:spPr>
          <a:xfrm>
            <a:off x="2932238" y="3284984"/>
            <a:ext cx="1351730" cy="2592288"/>
          </a:xfrm>
          <a:prstGeom prst="rect">
            <a:avLst/>
          </a:prstGeom>
          <a:solidFill>
            <a:srgbClr val="0066CC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l: </a:t>
            </a:r>
            <a:r>
              <a:rPr lang="sl-SI" sz="1600" kern="0" dirty="0" smtClean="0">
                <a:solidFill>
                  <a:prstClr val="white"/>
                </a:solidFill>
                <a:latin typeface="Arial"/>
                <a:cs typeface="Arial"/>
              </a:rPr>
              <a:t>905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Prav. policisti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575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Strokovno osebje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9</a:t>
            </a: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Ostali</a:t>
            </a:r>
            <a:r>
              <a: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2</a:t>
            </a:r>
            <a:r>
              <a:rPr kumimoji="0" lang="sl-SI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38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TextBox 51"/>
          <p:cNvSpPr txBox="1"/>
          <p:nvPr/>
        </p:nvSpPr>
        <p:spPr>
          <a:xfrm>
            <a:off x="2774388" y="2013856"/>
            <a:ext cx="150958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osebja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cxnSp>
        <p:nvCxnSpPr>
          <p:cNvPr id="13" name="Straight Connector 53"/>
          <p:cNvCxnSpPr/>
          <p:nvPr/>
        </p:nvCxnSpPr>
        <p:spPr>
          <a:xfrm>
            <a:off x="4901825" y="2593699"/>
            <a:ext cx="1110343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14" name="Rectangle 55"/>
          <p:cNvSpPr/>
          <p:nvPr/>
        </p:nvSpPr>
        <p:spPr>
          <a:xfrm>
            <a:off x="4788024" y="3299069"/>
            <a:ext cx="1368161" cy="2578203"/>
          </a:xfrm>
          <a:prstGeom prst="rect">
            <a:avLst/>
          </a:prstGeom>
          <a:solidFill>
            <a:srgbClr val="7D8FC9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429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49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držav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Največ iz Srbije</a:t>
            </a:r>
          </a:p>
          <a:p>
            <a:pPr marL="115888" marR="0" lvl="0" indent="-115888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6" name="TextBox 58"/>
          <p:cNvSpPr txBox="1"/>
          <p:nvPr/>
        </p:nvSpPr>
        <p:spPr>
          <a:xfrm>
            <a:off x="4691039" y="2013856"/>
            <a:ext cx="146514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tujcev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cxnSp>
        <p:nvCxnSpPr>
          <p:cNvPr id="17" name="Straight Connector 60"/>
          <p:cNvCxnSpPr/>
          <p:nvPr/>
        </p:nvCxnSpPr>
        <p:spPr>
          <a:xfrm>
            <a:off x="6588225" y="2593699"/>
            <a:ext cx="1410706" cy="0"/>
          </a:xfrm>
          <a:prstGeom prst="line">
            <a:avLst/>
          </a:prstGeom>
          <a:noFill/>
          <a:ln w="9525" cap="flat" cmpd="sng" algn="ctr">
            <a:solidFill>
              <a:srgbClr val="933416"/>
            </a:solidFill>
            <a:prstDash val="solid"/>
          </a:ln>
          <a:effectLst/>
        </p:spPr>
      </p:cxnSp>
      <p:sp>
        <p:nvSpPr>
          <p:cNvPr id="18" name="Rectangle 62"/>
          <p:cNvSpPr/>
          <p:nvPr/>
        </p:nvSpPr>
        <p:spPr>
          <a:xfrm>
            <a:off x="6588225" y="3350856"/>
            <a:ext cx="1410706" cy="2526416"/>
          </a:xfrm>
          <a:prstGeom prst="rect">
            <a:avLst/>
          </a:prstGeom>
          <a:solidFill>
            <a:srgbClr val="1C25D8"/>
          </a:solidFill>
          <a:ln w="25400" cap="flat" cmpd="sng" algn="ctr">
            <a:noFill/>
            <a:prstDash val="solid"/>
          </a:ln>
          <a:effectLst/>
        </p:spPr>
        <p:txBody>
          <a:bodyPr rtlCol="0" anchor="t"/>
          <a:lstStyle/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Skupaj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 smtClean="0">
                <a:solidFill>
                  <a:prstClr val="white"/>
                </a:solidFill>
                <a:latin typeface="Arial"/>
                <a:cs typeface="Arial"/>
              </a:rPr>
              <a:t>66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Pripor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1</a:t>
            </a: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8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115888" marR="0" lvl="0" indent="-115888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Mladoletnice</a:t>
            </a: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: </a:t>
            </a:r>
            <a:r>
              <a:rPr lang="sl-SI" sz="1400" kern="0" dirty="0">
                <a:solidFill>
                  <a:prstClr val="white"/>
                </a:solidFill>
                <a:latin typeface="Arial"/>
                <a:cs typeface="Arial"/>
              </a:rPr>
              <a:t>3</a:t>
            </a:r>
            <a:endParaRPr kumimoji="0" lang="en-GB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0" name="TextBox 65"/>
          <p:cNvSpPr txBox="1"/>
          <p:nvPr/>
        </p:nvSpPr>
        <p:spPr>
          <a:xfrm>
            <a:off x="6588224" y="2013856"/>
            <a:ext cx="14107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b="1" dirty="0" smtClean="0">
                <a:solidFill>
                  <a:schemeClr val="bg1"/>
                </a:solidFill>
                <a:latin typeface="Calibri"/>
                <a:cs typeface="Arial"/>
              </a:rPr>
              <a:t>Število žensk</a:t>
            </a:r>
            <a:endParaRPr lang="en-GB" b="1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sp>
        <p:nvSpPr>
          <p:cNvPr id="22" name="TextBox 10"/>
          <p:cNvSpPr txBox="1"/>
          <p:nvPr/>
        </p:nvSpPr>
        <p:spPr>
          <a:xfrm>
            <a:off x="2932238" y="2714299"/>
            <a:ext cx="1342506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23" name="TextBox 10"/>
          <p:cNvSpPr txBox="1"/>
          <p:nvPr/>
        </p:nvSpPr>
        <p:spPr>
          <a:xfrm>
            <a:off x="4783015" y="2766081"/>
            <a:ext cx="1373738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24" name="TextBox 10"/>
          <p:cNvSpPr txBox="1"/>
          <p:nvPr/>
        </p:nvSpPr>
        <p:spPr>
          <a:xfrm>
            <a:off x="6588224" y="2766081"/>
            <a:ext cx="1420942" cy="584775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4. nov.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sl-SI" sz="1600" dirty="0" smtClean="0">
                <a:solidFill>
                  <a:srgbClr val="000000"/>
                </a:solidFill>
                <a:latin typeface="Calibri"/>
                <a:cs typeface="Arial"/>
              </a:rPr>
              <a:t> 2019</a:t>
            </a:r>
            <a:endParaRPr lang="en-US" sz="1600" dirty="0">
              <a:solidFill>
                <a:srgbClr val="000000"/>
              </a:solidFill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36209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4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sng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Režimi prestajanja kazni zapora</a:t>
            </a:r>
            <a:endParaRPr kumimoji="0" lang="sl-SI" sz="3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630253" y="1556792"/>
            <a:ext cx="810733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1. ZAPRTI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2</a:t>
            </a:r>
            <a:r>
              <a:rPr lang="sl-SI" sz="2800" b="1" dirty="0">
                <a:solidFill>
                  <a:srgbClr val="FFFF00"/>
                </a:solidFill>
                <a:latin typeface="Calibri"/>
                <a:cs typeface="Arial"/>
              </a:rPr>
              <a:t>. </a:t>
            </a: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POLODPRTI</a:t>
            </a:r>
            <a:endParaRPr lang="sl-SI" sz="2800" b="1" dirty="0">
              <a:solidFill>
                <a:srgbClr val="FFFF00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800" b="1" dirty="0">
                <a:solidFill>
                  <a:srgbClr val="FFFF00"/>
                </a:solidFill>
                <a:latin typeface="Calibri"/>
                <a:cs typeface="Arial"/>
              </a:rPr>
              <a:t>3. </a:t>
            </a:r>
            <a:r>
              <a:rPr lang="sl-SI" sz="2800" b="1" dirty="0" smtClean="0">
                <a:solidFill>
                  <a:srgbClr val="FFFF00"/>
                </a:solidFill>
                <a:latin typeface="Calibri"/>
                <a:cs typeface="Arial"/>
              </a:rPr>
              <a:t>ODPRTI</a:t>
            </a:r>
            <a:endParaRPr lang="en-GB" sz="2800" b="1" dirty="0">
              <a:solidFill>
                <a:srgbClr val="FFFF00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Osnovani so na: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i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ndividualni varnostni oceni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o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sebnem načrtu posameznika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Odločitev sprejme: 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sodišče ob izreku kazni (redki primeri)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o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b zaključku sprejemnega obdobja v zaporu (običajno)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k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adarkoli kasneje: ob spremembi varnostne ocene </a:t>
            </a: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</a:rPr>
              <a:t>/ 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</a:rPr>
              <a:t>osebnega načrta </a:t>
            </a: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 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spremembe ( v svobodnejši ali bolj zaprt režim </a:t>
            </a:r>
            <a:r>
              <a:rPr lang="sl-SI" sz="2400" dirty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  </a:t>
            </a:r>
            <a:r>
              <a:rPr lang="sl-SI" sz="2400" dirty="0" smtClean="0">
                <a:solidFill>
                  <a:schemeClr val="bg1"/>
                </a:solidFill>
                <a:latin typeface="Calibri"/>
                <a:cs typeface="Arial"/>
                <a:sym typeface="Wingdings" pitchFamily="2" charset="2"/>
              </a:rPr>
              <a:t>‘‘živi‘‘ proces </a:t>
            </a:r>
            <a:endParaRPr lang="sl-SI" sz="2400" dirty="0">
              <a:solidFill>
                <a:schemeClr val="bg1"/>
              </a:solidFill>
              <a:latin typeface="Calibri"/>
              <a:cs typeface="Arial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694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kotnik 7"/>
          <p:cNvSpPr/>
          <p:nvPr/>
        </p:nvSpPr>
        <p:spPr>
          <a:xfrm>
            <a:off x="755576" y="1383852"/>
            <a:ext cx="62205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VIKEND ZAPOR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endParaRPr lang="sl-SI" altLang="sl-SI" sz="2000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HIŠNI ZAPOR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kazen do 9 mesecev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odločitev: sodišče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nadzor: policija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endParaRPr lang="sl-SI" altLang="sl-SI" sz="2000" dirty="0">
              <a:solidFill>
                <a:srgbClr val="231F2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DELO V SPLOŠNO KORIST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kazen do 2 let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- odločitev</a:t>
            </a: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: sodišče</a:t>
            </a: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- izvaja: </a:t>
            </a:r>
            <a:r>
              <a:rPr lang="sl-SI" altLang="sl-SI" sz="2000" dirty="0" err="1" smtClean="0">
                <a:solidFill>
                  <a:schemeClr val="bg1"/>
                </a:solidFill>
                <a:latin typeface="Arial"/>
                <a:cs typeface="Arial"/>
              </a:rPr>
              <a:t>Probacijska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 služba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endParaRPr lang="sl-SI" altLang="sl-SI" sz="2000" dirty="0">
              <a:solidFill>
                <a:srgbClr val="231F2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</a:pPr>
            <a:r>
              <a:rPr lang="sl-SI" altLang="sl-SI" sz="2000" b="1" u="sng" dirty="0" smtClean="0">
                <a:solidFill>
                  <a:srgbClr val="FFFF00"/>
                </a:solidFill>
                <a:latin typeface="Arial"/>
                <a:cs typeface="Arial"/>
              </a:rPr>
              <a:t>POGOJNA OBSODBA</a:t>
            </a:r>
            <a:endParaRPr lang="sl-SI" altLang="sl-SI" sz="2000" b="1" u="sng" dirty="0">
              <a:solidFill>
                <a:srgbClr val="FFFF00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kazen do 2 let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609600" indent="-60960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</a:rPr>
              <a:t>-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</a:rPr>
              <a:t>z ali brez nadzorstva( </a:t>
            </a:r>
            <a:r>
              <a:rPr lang="sl-SI" altLang="sl-SI" sz="2000" dirty="0">
                <a:solidFill>
                  <a:schemeClr val="bg1"/>
                </a:solidFill>
                <a:latin typeface="Arial"/>
                <a:cs typeface="Arial"/>
                <a:sym typeface="Wingdings" pitchFamily="2" charset="2"/>
              </a:rPr>
              <a:t> </a:t>
            </a:r>
            <a:r>
              <a:rPr lang="sl-SI" altLang="sl-SI" sz="2000" dirty="0" smtClean="0">
                <a:solidFill>
                  <a:schemeClr val="bg1"/>
                </a:solidFill>
                <a:latin typeface="Arial"/>
                <a:cs typeface="Arial"/>
                <a:sym typeface="Wingdings" pitchFamily="2" charset="2"/>
              </a:rPr>
              <a:t>Probacijska služba)</a:t>
            </a:r>
            <a:endParaRPr lang="sl-SI" altLang="sl-SI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Pravokotnik 9"/>
          <p:cNvSpPr/>
          <p:nvPr/>
        </p:nvSpPr>
        <p:spPr>
          <a:xfrm>
            <a:off x="2178265" y="332656"/>
            <a:ext cx="55611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Alternative zaporu</a:t>
            </a:r>
            <a:endParaRPr kumimoji="0" lang="sl-SI" sz="4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9708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 bwMode="auto">
          <a:xfrm>
            <a:off x="467544" y="54868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Obravnava zaprtih oseb</a:t>
            </a: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933416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933416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Ograda besedila 5"/>
          <p:cNvSpPr txBox="1">
            <a:spLocks/>
          </p:cNvSpPr>
          <p:nvPr/>
        </p:nvSpPr>
        <p:spPr bwMode="auto">
          <a:xfrm>
            <a:off x="1028624" y="1691680"/>
            <a:ext cx="7272809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just">
              <a:buSzPct val="95000"/>
              <a:buFontTx/>
              <a:buNone/>
            </a:pPr>
            <a:r>
              <a:rPr lang="sl-SI" sz="2800" kern="0" dirty="0" smtClean="0">
                <a:solidFill>
                  <a:srgbClr val="FFFF00"/>
                </a:solidFill>
                <a:cs typeface="Arial" pitchFamily="34" charset="0"/>
              </a:rPr>
              <a:t>Strokovna skupina</a:t>
            </a:r>
            <a:r>
              <a:rPr lang="en-US" sz="2800" kern="0" dirty="0" smtClean="0">
                <a:solidFill>
                  <a:srgbClr val="FFFF00"/>
                </a:solidFill>
                <a:cs typeface="Arial" pitchFamily="34" charset="0"/>
              </a:rPr>
              <a:t>:</a:t>
            </a:r>
            <a:endParaRPr lang="sl-SI" sz="2800" kern="0" dirty="0" smtClean="0">
              <a:solidFill>
                <a:srgbClr val="FFFF00"/>
              </a:solidFill>
              <a:cs typeface="Arial" pitchFamily="34" charset="0"/>
            </a:endParaRP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psihologi, </a:t>
            </a: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pedagogi, </a:t>
            </a: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socialni delavci, </a:t>
            </a: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inštruktorji, </a:t>
            </a: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delavni terapevti, </a:t>
            </a: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medicinsko osebje zaposleno v zaporu in </a:t>
            </a:r>
          </a:p>
          <a:p>
            <a:pPr algn="just">
              <a:buSzPct val="95000"/>
              <a:buFont typeface="Wingdings" panose="05000000000000000000" pitchFamily="2" charset="2"/>
              <a:buChar char="Ø"/>
            </a:pPr>
            <a:r>
              <a:rPr lang="sl-SI" sz="2800" kern="0" dirty="0" smtClean="0">
                <a:solidFill>
                  <a:schemeClr val="bg1"/>
                </a:solidFill>
                <a:cs typeface="Arial" pitchFamily="34" charset="0"/>
              </a:rPr>
              <a:t>predstavniki pravosodnih policistov</a:t>
            </a:r>
            <a:r>
              <a:rPr lang="sl-SI" kern="0" dirty="0" smtClean="0">
                <a:solidFill>
                  <a:schemeClr val="bg1"/>
                </a:solidFill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5997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Izobraževanje: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325438" y="2276873"/>
            <a:ext cx="8423026" cy="4160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8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8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18</a:t>
            </a: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%</a:t>
            </a: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zaprtih je vključenih v formalne programe za odrasle   </a:t>
            </a: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(96 % </a:t>
            </a: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mladoletnikov</a:t>
            </a:r>
            <a:r>
              <a:rPr kumimoji="0" lang="en-GB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)</a:t>
            </a:r>
            <a:endParaRPr kumimoji="0" lang="sl-SI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sl-SI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večina od njih obiskuje osnovnošolsko  izobraževanje, srednješolsko izobraževanje,…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561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grada besedila 5"/>
          <p:cNvSpPr txBox="1">
            <a:spLocks/>
          </p:cNvSpPr>
          <p:nvPr/>
        </p:nvSpPr>
        <p:spPr>
          <a:xfrm>
            <a:off x="251527" y="1844824"/>
            <a:ext cx="8824887" cy="374441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1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▫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Zilla Slab Light"/>
              <a:buChar char="▪"/>
              <a:defRPr sz="1800" b="0" i="0" u="none" strike="noStrike" cap="none">
                <a:solidFill>
                  <a:srgbClr val="FFFFFF"/>
                </a:solidFill>
                <a:latin typeface="Zilla Slab Light"/>
                <a:ea typeface="Zilla Slab Light"/>
                <a:cs typeface="Zilla Slab Light"/>
                <a:sym typeface="Zilla Slab Light"/>
              </a:defRPr>
            </a:lvl9pPr>
          </a:lstStyle>
          <a:p>
            <a:pPr marL="0" indent="0" fontAlgn="auto">
              <a:spcBef>
                <a:spcPts val="600"/>
              </a:spcBef>
              <a:buFont typeface="Zilla Slab Light"/>
              <a:buNone/>
            </a:pPr>
            <a:r>
              <a:rPr lang="sl-SI" sz="2400" u="sng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Če je sposoben za redno delo</a:t>
            </a:r>
          </a:p>
          <a:p>
            <a:pPr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razporeditev na delo z odločbo:</a:t>
            </a:r>
          </a:p>
          <a:p>
            <a:pPr marL="685800" lvl="1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zavodu (hišna dela)</a:t>
            </a:r>
          </a:p>
          <a:p>
            <a:pPr marL="685800" lvl="1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javni gospodarski zavod </a:t>
            </a:r>
          </a:p>
          <a:p>
            <a:pPr marL="685800" lvl="1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zunaj zavoda pri zunanjih fizičnih ali pravnih osebah</a:t>
            </a:r>
          </a:p>
          <a:p>
            <a:pPr lvl="2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pogodba delodajalec-zavod</a:t>
            </a:r>
          </a:p>
          <a:p>
            <a:pPr lvl="2"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rPr>
              <a:t>‘‘navadna‘‘ zaposlitev pri zunanjih 6 mesecev pred odpustom</a:t>
            </a:r>
          </a:p>
          <a:p>
            <a:pPr fontAlgn="auto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sl-SI" sz="2400" kern="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ohranitev zaposlitve s prostosti (t.i. vikend zapor)</a:t>
            </a:r>
          </a:p>
          <a:p>
            <a:pPr fontAlgn="auto"/>
            <a:endParaRPr lang="sl-SI" sz="2000" kern="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1200"/>
              </a:spcBef>
              <a:buFont typeface="Zilla Slab Light"/>
              <a:buNone/>
            </a:pPr>
            <a:endParaRPr lang="sl-SI" sz="2800" kern="0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3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Delo zaprtih oseb</a:t>
            </a:r>
            <a:endParaRPr kumimoji="0" lang="en-US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2848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ravokotnik 11"/>
          <p:cNvSpPr/>
          <p:nvPr/>
        </p:nvSpPr>
        <p:spPr>
          <a:xfrm>
            <a:off x="3275856" y="1781839"/>
            <a:ext cx="522931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6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Izvajanje NPK</a:t>
            </a:r>
            <a:endParaRPr lang="sl-SI" sz="6000" dirty="0">
              <a:solidFill>
                <a:srgbClr val="000000"/>
              </a:solidFill>
            </a:endParaRPr>
          </a:p>
        </p:txBody>
      </p:sp>
      <p:sp>
        <p:nvSpPr>
          <p:cNvPr id="13" name="Pravokotnik 12"/>
          <p:cNvSpPr/>
          <p:nvPr/>
        </p:nvSpPr>
        <p:spPr>
          <a:xfrm>
            <a:off x="3739144" y="5657671"/>
            <a:ext cx="54299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20000"/>
              </a:spcBef>
            </a:pPr>
            <a:r>
              <a:rPr lang="sl-SI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Razvoj delovnih kompetenc zaprtih oseb</a:t>
            </a:r>
            <a:endParaRPr lang="en-GB" sz="3600" b="1" kern="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5" name="Slika 8" descr="http://www.eu-skladi.si/2014-2020/dokumenti/2014-2020/Logo_EKP_socialni_sklad_SLO_slog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27" y="26133"/>
            <a:ext cx="23050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890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467544" y="54868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Osebna izkaznica projekta</a:t>
            </a: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en-GB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933416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</a:t>
            </a: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933416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Text Placeholder 11"/>
          <p:cNvSpPr txBox="1">
            <a:spLocks/>
          </p:cNvSpPr>
          <p:nvPr/>
        </p:nvSpPr>
        <p:spPr bwMode="auto">
          <a:xfrm>
            <a:off x="303784" y="1691680"/>
            <a:ext cx="8856984" cy="2940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Operativni program za izvajanje evropske kohezijske politike v obdobju 2014-2020, prednostna os 9 »Socialna vključenost in zmanjševanje tveganja revščine«, prednostna naložba 9.1 »Aktivno vključevanje, vključno s spodbujanjem enakih možnosti in dejavnega sodelovanja ter izboljšanje zaposljivosti« 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Vrednost projekta: 980.000 EUR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Trajanje projekta: 2016 do 2022</a:t>
            </a: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Ciljna skupina: obsojenci</a:t>
            </a:r>
            <a:endParaRPr kumimoji="0" lang="sl-SI" sz="2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145" y="5865868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Pravokotnik 7"/>
          <p:cNvSpPr/>
          <p:nvPr/>
        </p:nvSpPr>
        <p:spPr>
          <a:xfrm>
            <a:off x="539552" y="6511975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sl-SI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Naložbo sofinancirata Evropska unija iz Evropskega socialnega sklada (80%) in Republika Slovenija (20%)</a:t>
            </a:r>
          </a:p>
        </p:txBody>
      </p:sp>
    </p:spTree>
    <p:extLst>
      <p:ext uri="{BB962C8B-B14F-4D97-AF65-F5344CB8AC3E}">
        <p14:creationId xmlns:p14="http://schemas.microsoft.com/office/powerpoint/2010/main" val="2834004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Cilji / rezultati projekta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Ograda besedila 5"/>
          <p:cNvSpPr txBox="1">
            <a:spLocks/>
          </p:cNvSpPr>
          <p:nvPr/>
        </p:nvSpPr>
        <p:spPr bwMode="auto">
          <a:xfrm>
            <a:off x="471459" y="1916832"/>
            <a:ext cx="8424935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sl-SI" sz="2400" u="sng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Cilj projekta:</a:t>
            </a:r>
            <a:r>
              <a:rPr lang="sl-SI" sz="2400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4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zaprte osebe usposobiti za življenje na prostosti s pridobivanjem delovnih kompetenc;  odprava tveganj, ki pogojujejo ponavljanje kaznivih dejanj</a:t>
            </a:r>
          </a:p>
          <a:p>
            <a:pPr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sl-SI" sz="2400" u="sng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Pričakovani rezultat:</a:t>
            </a:r>
            <a:r>
              <a:rPr lang="sl-SI" sz="2400" kern="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l-SI" sz="24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čim večje število obsojencev pridobi znanja in kompetence - približale vstopu na trg dela</a:t>
            </a:r>
          </a:p>
          <a:p>
            <a:pPr marL="0" indent="0" algn="just">
              <a:buSzPct val="95000"/>
              <a:buFontTx/>
              <a:buNone/>
            </a:pPr>
            <a:endParaRPr lang="sl-SI" sz="2400" kern="0" dirty="0" smtClean="0">
              <a:cs typeface="Arial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7281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grada besedila 5"/>
          <p:cNvSpPr>
            <a:spLocks noGrp="1"/>
          </p:cNvSpPr>
          <p:nvPr>
            <p:ph type="body" sz="quarter" idx="4294967295"/>
          </p:nvPr>
        </p:nvSpPr>
        <p:spPr>
          <a:xfrm>
            <a:off x="471451" y="1844824"/>
            <a:ext cx="8424935" cy="3384376"/>
          </a:xfrm>
        </p:spPr>
        <p:txBody>
          <a:bodyPr/>
          <a:lstStyle/>
          <a:p>
            <a:pPr marL="571500" lvl="0" indent="-5715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4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sl-SI" sz="4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zobraževanja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sl-SI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srednješolski progra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mi</a:t>
            </a:r>
          </a:p>
          <a:p>
            <a:pPr marL="571500" lvl="0" indent="-5715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4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sl-SI" sz="4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sposabljanja za delo 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sl-SI" sz="4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NPK programi</a:t>
            </a:r>
            <a:endParaRPr lang="sl-SI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lvl="0" indent="-57150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sl-SI" sz="4000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sl-SI" sz="4000" u="sng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elovne </a:t>
            </a:r>
            <a:r>
              <a:rPr lang="sl-SI" sz="4000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terapije </a:t>
            </a:r>
            <a:r>
              <a:rPr lang="sl-SI" sz="4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obsojenci nesposobni </a:t>
            </a:r>
            <a:r>
              <a:rPr lang="sl-SI" sz="4000" dirty="0">
                <a:latin typeface="Arial" panose="020B0604020202020204" pitchFamily="34" charset="0"/>
                <a:cs typeface="Arial" panose="020B0604020202020204" pitchFamily="34" charset="0"/>
              </a:rPr>
              <a:t>za </a:t>
            </a:r>
            <a:r>
              <a:rPr lang="sl-SI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delo</a:t>
            </a:r>
            <a:endParaRPr lang="sl-SI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ct val="20000"/>
              </a:spcBef>
              <a:buSzPct val="95000"/>
              <a:buNone/>
            </a:pPr>
            <a:endParaRPr lang="sl-SI" sz="2400" dirty="0" smtClean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Aktivnosti</a:t>
            </a:r>
            <a:r>
              <a:rPr kumimoji="0" lang="sl-SI" sz="4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 projekta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21588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NPK programi</a:t>
            </a:r>
            <a:endParaRPr kumimoji="0" lang="en-GB" sz="4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3" name="Ograda besedila 5"/>
          <p:cNvSpPr txBox="1">
            <a:spLocks/>
          </p:cNvSpPr>
          <p:nvPr/>
        </p:nvSpPr>
        <p:spPr bwMode="auto">
          <a:xfrm>
            <a:off x="291431" y="1988840"/>
            <a:ext cx="878497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vse aktivnosti se odvijajo znotraj ZPKZ in PD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izbor NPK programov: potrebe na trgu dela; omejitve - zagotavljanje materialnih pogojev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vpis v register izvajalcev postopkov ugotavljanja in potrjevanja NPK na lokacijah 7 zaporov za 24 različnih NPK programov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sl-SI" sz="4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2252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00919"/>
            <a:ext cx="315277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272921" y="2445846"/>
            <a:ext cx="2444750" cy="1647825"/>
            <a:chOff x="6979" y="222"/>
            <a:chExt cx="3851" cy="2596"/>
          </a:xfrm>
        </p:grpSpPr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0" y="223"/>
              <a:ext cx="3860" cy="2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3" y="1841"/>
              <a:ext cx="360" cy="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" y="1702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Pravokotnik 8"/>
          <p:cNvSpPr/>
          <p:nvPr/>
        </p:nvSpPr>
        <p:spPr>
          <a:xfrm>
            <a:off x="179512" y="1838598"/>
            <a:ext cx="578288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sl-SI" sz="2800" u="sng" dirty="0" smtClean="0">
                <a:solidFill>
                  <a:schemeClr val="bg1"/>
                </a:solidFill>
              </a:rPr>
              <a:t>NPK programi </a:t>
            </a:r>
            <a:r>
              <a:rPr lang="sl-SI" sz="2800" dirty="0" smtClean="0">
                <a:solidFill>
                  <a:schemeClr val="bg1"/>
                </a:solidFill>
              </a:rPr>
              <a:t>– 12: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err="1" smtClean="0">
                <a:solidFill>
                  <a:schemeClr val="bg1"/>
                </a:solidFill>
              </a:rPr>
              <a:t>Viličarist</a:t>
            </a:r>
            <a:r>
              <a:rPr lang="sl-SI" sz="2400" dirty="0" smtClean="0">
                <a:solidFill>
                  <a:schemeClr val="bg1"/>
                </a:solidFill>
              </a:rPr>
              <a:t>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err="1" smtClean="0">
                <a:solidFill>
                  <a:schemeClr val="bg1"/>
                </a:solidFill>
              </a:rPr>
              <a:t>Upravljalec</a:t>
            </a:r>
            <a:r>
              <a:rPr lang="sl-SI" sz="2400" dirty="0" smtClean="0">
                <a:solidFill>
                  <a:schemeClr val="bg1"/>
                </a:solidFill>
              </a:rPr>
              <a:t> </a:t>
            </a:r>
            <a:r>
              <a:rPr lang="sl-SI" sz="2400" dirty="0">
                <a:solidFill>
                  <a:schemeClr val="bg1"/>
                </a:solidFill>
              </a:rPr>
              <a:t>strojev v </a:t>
            </a:r>
            <a:r>
              <a:rPr lang="sl-SI" sz="2400" dirty="0" smtClean="0">
                <a:solidFill>
                  <a:schemeClr val="bg1"/>
                </a:solidFill>
              </a:rPr>
              <a:t>proizvodnji;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Operater </a:t>
            </a:r>
            <a:r>
              <a:rPr lang="sl-SI" sz="2400" dirty="0">
                <a:solidFill>
                  <a:schemeClr val="bg1"/>
                </a:solidFill>
              </a:rPr>
              <a:t>na </a:t>
            </a:r>
            <a:r>
              <a:rPr lang="sl-SI" sz="2400" dirty="0" smtClean="0">
                <a:solidFill>
                  <a:schemeClr val="bg1"/>
                </a:solidFill>
              </a:rPr>
              <a:t>CNC-stroju;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Izvajalec visokih gradenj;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Dietni kuhar;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Čistilec prostorov;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400" dirty="0" smtClean="0">
                <a:solidFill>
                  <a:schemeClr val="bg1"/>
                </a:solidFill>
              </a:rPr>
              <a:t>Pomočnik kuharja.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l-SI" sz="2800" dirty="0" smtClean="0"/>
              <a:t>……….</a:t>
            </a:r>
            <a:endParaRPr lang="sl-SI" sz="2800" dirty="0"/>
          </a:p>
        </p:txBody>
      </p:sp>
      <p:sp>
        <p:nvSpPr>
          <p:cNvPr id="11" name="Pravokotnik 10"/>
          <p:cNvSpPr/>
          <p:nvPr/>
        </p:nvSpPr>
        <p:spPr>
          <a:xfrm>
            <a:off x="431799" y="116632"/>
            <a:ext cx="82858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ZPKZ Dob</a:t>
            </a: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 (moški) </a:t>
            </a:r>
            <a:b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449 oseb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79512" y="116632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600" b="1" dirty="0">
                <a:solidFill>
                  <a:schemeClr val="bg1"/>
                </a:solidFill>
              </a:rPr>
              <a:t>ZPKZ Ig</a:t>
            </a:r>
            <a:r>
              <a:rPr lang="sl-SI" sz="2400" b="1" dirty="0">
                <a:solidFill>
                  <a:schemeClr val="bg1"/>
                </a:solidFill>
              </a:rPr>
              <a:t/>
            </a:r>
            <a:br>
              <a:rPr lang="sl-SI" sz="2400" b="1" dirty="0">
                <a:solidFill>
                  <a:schemeClr val="bg1"/>
                </a:solidFill>
              </a:rPr>
            </a:br>
            <a:r>
              <a:rPr lang="sl-SI" altLang="sl-SI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obsojenke, pripornice in mladoletnice, obsojene na mladoletniški zapor </a:t>
            </a:r>
            <a:br>
              <a:rPr lang="sl-SI" altLang="sl-SI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lang="sl-SI" altLang="sl-SI" sz="2000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86 oseb</a:t>
            </a:r>
            <a:endParaRPr lang="sl-SI" sz="2000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79512" y="2181368"/>
            <a:ext cx="578288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8: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kuharja;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prostorov;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Dietni kuhar;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oskrbnika;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Maser; Vizažist; Pediker; Maniker.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721" y="4725144"/>
            <a:ext cx="315277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6356192" y="2343300"/>
            <a:ext cx="2444750" cy="1627188"/>
            <a:chOff x="6984" y="344"/>
            <a:chExt cx="3851" cy="2563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5" y="345"/>
              <a:ext cx="3860" cy="2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3" y="2084"/>
              <a:ext cx="160" cy="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8502" y="2334"/>
              <a:ext cx="67" cy="67"/>
            </a:xfrm>
            <a:custGeom>
              <a:avLst/>
              <a:gdLst>
                <a:gd name="T0" fmla="*/ 35 w 67"/>
                <a:gd name="T1" fmla="*/ 0 h 67"/>
                <a:gd name="T2" fmla="*/ 0 w 67"/>
                <a:gd name="T3" fmla="*/ 62 h 67"/>
                <a:gd name="T4" fmla="*/ 66 w 67"/>
                <a:gd name="T5" fmla="*/ 66 h 67"/>
                <a:gd name="T6" fmla="*/ 35 w 67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67">
                  <a:moveTo>
                    <a:pt x="35" y="0"/>
                  </a:moveTo>
                  <a:lnTo>
                    <a:pt x="0" y="62"/>
                  </a:lnTo>
                  <a:lnTo>
                    <a:pt x="66" y="66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7" y="1806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07504" y="116632"/>
            <a:ext cx="878497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solidFill>
                  <a:schemeClr val="bg1"/>
                </a:solidFill>
              </a:rPr>
              <a:t>ZPMZKZ Celje</a:t>
            </a:r>
            <a:r>
              <a:rPr lang="sl-SI" sz="2800" b="1" dirty="0">
                <a:solidFill>
                  <a:schemeClr val="bg1"/>
                </a:solidFill>
              </a:rPr>
              <a:t/>
            </a:r>
            <a:br>
              <a:rPr lang="sl-SI" sz="2800" b="1" dirty="0">
                <a:solidFill>
                  <a:schemeClr val="bg1"/>
                </a:solidFill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obsojenci, priporniki/</a:t>
            </a:r>
            <a:r>
              <a:rPr lang="sl-SI" altLang="sl-SI" dirty="0" err="1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ce</a:t>
            </a: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 in mladoletniki, obsojeni na mladoletniški zapor </a:t>
            </a:r>
            <a:b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98 oseb</a:t>
            </a:r>
            <a:endParaRPr lang="sl-SI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34906" y="1910045"/>
            <a:ext cx="578288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11: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Viličarist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Izvajalec visokih gradenj;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Polagalec talnih oblog;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MIG/MAG-varilec;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TIG 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natakarja;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prostorov.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338" y="4324556"/>
            <a:ext cx="3152775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6300192" y="1916837"/>
            <a:ext cx="2447925" cy="1628775"/>
            <a:chOff x="6980" y="520"/>
            <a:chExt cx="3856" cy="2566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0" y="521"/>
              <a:ext cx="3860" cy="2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1" y="1649"/>
              <a:ext cx="480" cy="2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3" y="1984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251520" y="116632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600" b="1" dirty="0">
                <a:solidFill>
                  <a:schemeClr val="bg1"/>
                </a:solidFill>
              </a:rPr>
              <a:t>ZPKZ Koper</a:t>
            </a:r>
            <a:r>
              <a:rPr lang="sl-SI" sz="2800" b="1" dirty="0">
                <a:solidFill>
                  <a:schemeClr val="bg1"/>
                </a:solidFill>
              </a:rPr>
              <a:t/>
            </a:r>
            <a:br>
              <a:rPr lang="sl-SI" sz="2800" b="1" dirty="0">
                <a:solidFill>
                  <a:schemeClr val="bg1"/>
                </a:solidFill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 in priporniki </a:t>
            </a:r>
            <a:b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lang="sl-SI" altLang="sl-SI" dirty="0">
                <a:solidFill>
                  <a:srgbClr val="FFFF00"/>
                </a:solidFill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110 oseb</a:t>
            </a:r>
            <a:endParaRPr lang="sl-SI" dirty="0">
              <a:solidFill>
                <a:srgbClr val="FFFF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64616" y="1999405"/>
            <a:ext cx="578288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sl-SI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4: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Knjigovodja; Računovodja za manjše družbe, samostojne podjetnike in zavode;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400" b="0" i="0" u="sng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851" y="4293096"/>
            <a:ext cx="31527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6146863" y="2132375"/>
            <a:ext cx="2444750" cy="1627188"/>
            <a:chOff x="6979" y="360"/>
            <a:chExt cx="3851" cy="2563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0" y="360"/>
              <a:ext cx="3860" cy="2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3" y="2597"/>
              <a:ext cx="520" cy="1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7376" y="2623"/>
              <a:ext cx="67" cy="65"/>
            </a:xfrm>
            <a:custGeom>
              <a:avLst/>
              <a:gdLst>
                <a:gd name="T0" fmla="*/ 1 w 67"/>
                <a:gd name="T1" fmla="*/ 0 h 65"/>
                <a:gd name="T2" fmla="*/ 0 w 67"/>
                <a:gd name="T3" fmla="*/ 64 h 65"/>
                <a:gd name="T4" fmla="*/ 66 w 67"/>
                <a:gd name="T5" fmla="*/ 34 h 65"/>
                <a:gd name="T6" fmla="*/ 1 w 67"/>
                <a:gd name="T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65">
                  <a:moveTo>
                    <a:pt x="1" y="0"/>
                  </a:moveTo>
                  <a:lnTo>
                    <a:pt x="0" y="64"/>
                  </a:lnTo>
                  <a:lnTo>
                    <a:pt x="66" y="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" y="1821"/>
              <a:ext cx="68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943490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30160" y="22556"/>
            <a:ext cx="893432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ZPKZ Maribor</a:t>
            </a: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/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obsojenci, priporniki </a:t>
            </a:r>
            <a:b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146 oseb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77613" y="1772816"/>
            <a:ext cx="5491505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12: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Viličarist</a:t>
            </a: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MIG/MAG-varilec;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TIG 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Izdelovalec spletnih strani; Skladiščnik v logistiki; Računovodja za manjše družbe, samostojne podjetnike in zavode; Knjigovodja; Hišnik; Dietni kuhar; Pomočnik kuharja; Čistilec prostorov; Pomočnik oskrbnika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119" y="4273580"/>
            <a:ext cx="3171825" cy="207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6081223" y="2292329"/>
            <a:ext cx="2438400" cy="1644651"/>
            <a:chOff x="6989" y="489"/>
            <a:chExt cx="3841" cy="2589"/>
          </a:xfrm>
        </p:grpSpPr>
        <p:pic>
          <p:nvPicPr>
            <p:cNvPr id="7" name="Picture 1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489"/>
              <a:ext cx="3840" cy="2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41" y="1088"/>
              <a:ext cx="70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13"/>
            <p:cNvSpPr>
              <a:spLocks/>
            </p:cNvSpPr>
            <p:nvPr/>
          </p:nvSpPr>
          <p:spPr bwMode="auto">
            <a:xfrm>
              <a:off x="10036" y="873"/>
              <a:ext cx="61" cy="73"/>
            </a:xfrm>
            <a:custGeom>
              <a:avLst/>
              <a:gdLst>
                <a:gd name="T0" fmla="*/ 57 w 61"/>
                <a:gd name="T1" fmla="*/ 0 h 73"/>
                <a:gd name="T2" fmla="*/ 0 w 61"/>
                <a:gd name="T3" fmla="*/ 30 h 73"/>
                <a:gd name="T4" fmla="*/ 60 w 61"/>
                <a:gd name="T5" fmla="*/ 72 h 73"/>
                <a:gd name="T6" fmla="*/ 57 w 61"/>
                <a:gd name="T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73">
                  <a:moveTo>
                    <a:pt x="57" y="0"/>
                  </a:moveTo>
                  <a:lnTo>
                    <a:pt x="0" y="30"/>
                  </a:lnTo>
                  <a:lnTo>
                    <a:pt x="60" y="72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10" name="Picture 1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9" y="1966"/>
              <a:ext cx="66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42239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35132" y="46002"/>
            <a:ext cx="8929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ZPKZ Ljubljana</a:t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obsojenci, priporniki </a:t>
            </a:r>
            <a:b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135 oseb</a:t>
            </a: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177614" y="2091738"/>
            <a:ext cx="5402498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8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4: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Dietni kuhar;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kuharja;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Čistilec prostorov; </a:t>
            </a:r>
          </a:p>
          <a:p>
            <a:pPr marL="457200" marR="0" lvl="0" indent="-4572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oskrbnika.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287" y="4368014"/>
            <a:ext cx="3124200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1"/>
          <p:cNvGrpSpPr>
            <a:grpSpLocks/>
          </p:cNvGrpSpPr>
          <p:nvPr/>
        </p:nvGrpSpPr>
        <p:grpSpPr bwMode="auto">
          <a:xfrm>
            <a:off x="6183187" y="2124618"/>
            <a:ext cx="2438400" cy="1644651"/>
            <a:chOff x="6989" y="483"/>
            <a:chExt cx="3841" cy="2589"/>
          </a:xfrm>
        </p:grpSpPr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483"/>
              <a:ext cx="3840" cy="2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5" y="1954"/>
              <a:ext cx="400" cy="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47" y="1941"/>
              <a:ext cx="460" cy="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12345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30232" y="13736"/>
            <a:ext cx="89342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PD Radeče</a:t>
            </a:r>
            <a:br>
              <a:rPr kumimoji="0" lang="sl-SI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Kategorije zaprtih oseb: mladoletniki/</a:t>
            </a:r>
            <a:r>
              <a:rPr kumimoji="0" lang="sl-SI" altLang="sl-SI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ce</a:t>
            </a:r>
            <a: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, ki jim je bil izrečen vzgojni ukrep oddaje v prevzgojni dom </a:t>
            </a:r>
            <a:b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</a:br>
            <a:r>
              <a:rPr kumimoji="0" lang="sl-SI" altLang="sl-SI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  <a:ea typeface="Times New Roman" pitchFamily="18" charset="0"/>
                <a:cs typeface="Franklin Gothic Book" pitchFamily="34" charset="0"/>
              </a:rPr>
              <a:t>Prostorska zmogljivost: 47 oseb</a:t>
            </a: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avokotnik 6"/>
          <p:cNvSpPr/>
          <p:nvPr/>
        </p:nvSpPr>
        <p:spPr>
          <a:xfrm>
            <a:off x="177614" y="1988840"/>
            <a:ext cx="540249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400" b="0" i="0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NPK programi </a:t>
            </a: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– 6: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MIG/MAG-varilec;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TIG varilec;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Izvajalec visokih gradenj;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Polagalec talnih oblog;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Oblikovalec in urejevalec okolja z rastlinami; </a:t>
            </a:r>
          </a:p>
          <a:p>
            <a:pPr marL="342900" marR="0" lvl="0" indent="-34290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sl-SI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Pomočnik kuharja.</a:t>
            </a:r>
          </a:p>
          <a:p>
            <a:pPr marL="171450" marR="0" lvl="0" indent="-1714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sl-SI" sz="2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817" y="4373118"/>
            <a:ext cx="316230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1"/>
          <p:cNvGrpSpPr>
            <a:grpSpLocks/>
          </p:cNvGrpSpPr>
          <p:nvPr/>
        </p:nvGrpSpPr>
        <p:grpSpPr bwMode="auto">
          <a:xfrm>
            <a:off x="6023910" y="2420888"/>
            <a:ext cx="2424113" cy="1633537"/>
            <a:chOff x="6989" y="497"/>
            <a:chExt cx="3817" cy="2573"/>
          </a:xfrm>
        </p:grpSpPr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" y="498"/>
              <a:ext cx="3820" cy="2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58" y="1856"/>
              <a:ext cx="70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Freeform 3"/>
            <p:cNvSpPr>
              <a:spLocks/>
            </p:cNvSpPr>
            <p:nvPr/>
          </p:nvSpPr>
          <p:spPr bwMode="auto">
            <a:xfrm>
              <a:off x="9356" y="1742"/>
              <a:ext cx="66" cy="67"/>
            </a:xfrm>
            <a:custGeom>
              <a:avLst/>
              <a:gdLst>
                <a:gd name="T0" fmla="*/ 64 w 66"/>
                <a:gd name="T1" fmla="*/ 0 h 67"/>
                <a:gd name="T2" fmla="*/ 0 w 66"/>
                <a:gd name="T3" fmla="*/ 35 h 67"/>
                <a:gd name="T4" fmla="*/ 65 w 66"/>
                <a:gd name="T5" fmla="*/ 66 h 67"/>
                <a:gd name="T6" fmla="*/ 64 w 66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67">
                  <a:moveTo>
                    <a:pt x="64" y="0"/>
                  </a:moveTo>
                  <a:lnTo>
                    <a:pt x="0" y="35"/>
                  </a:lnTo>
                  <a:lnTo>
                    <a:pt x="65" y="6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C74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sl-SI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2" y="1965"/>
              <a:ext cx="660" cy="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2026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Naslov 1"/>
          <p:cNvSpPr txBox="1">
            <a:spLocks/>
          </p:cNvSpPr>
          <p:nvPr/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sl-SI" sz="5400" b="1" dirty="0">
                <a:solidFill>
                  <a:schemeClr val="bg1"/>
                </a:solidFill>
              </a:rPr>
              <a:t>Doseženi rezultati</a:t>
            </a:r>
            <a:endParaRPr lang="en-GB" sz="4800" b="1" kern="0" dirty="0">
              <a:solidFill>
                <a:srgbClr val="FFFFFF"/>
              </a:solidFill>
              <a:cs typeface="Arial"/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0" y="1268760"/>
            <a:ext cx="88924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sl-SI" sz="2800" dirty="0">
                <a:solidFill>
                  <a:srgbClr val="FFFF00"/>
                </a:solidFill>
              </a:rPr>
              <a:t>Od </a:t>
            </a:r>
            <a:r>
              <a:rPr lang="sl-SI" sz="2800" dirty="0" smtClean="0">
                <a:solidFill>
                  <a:srgbClr val="FFFF00"/>
                </a:solidFill>
              </a:rPr>
              <a:t>leta 2016 </a:t>
            </a:r>
            <a:r>
              <a:rPr lang="sl-SI" sz="2800" dirty="0">
                <a:solidFill>
                  <a:srgbClr val="FFFF00"/>
                </a:solidFill>
              </a:rPr>
              <a:t>– 502 </a:t>
            </a:r>
            <a:r>
              <a:rPr lang="sl-SI" sz="2800" dirty="0" smtClean="0">
                <a:solidFill>
                  <a:srgbClr val="FFFF00"/>
                </a:solidFill>
              </a:rPr>
              <a:t>ZO vključenih </a:t>
            </a:r>
            <a:r>
              <a:rPr lang="sl-SI" sz="2800" dirty="0">
                <a:solidFill>
                  <a:srgbClr val="FFFF00"/>
                </a:solidFill>
              </a:rPr>
              <a:t>v NPK programe: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188 – </a:t>
            </a:r>
            <a:r>
              <a:rPr lang="sl-SI" sz="2000" dirty="0" err="1">
                <a:solidFill>
                  <a:schemeClr val="bg1"/>
                </a:solidFill>
              </a:rPr>
              <a:t>viličarist</a:t>
            </a:r>
            <a:endParaRPr lang="sl-SI" sz="2000" dirty="0">
              <a:solidFill>
                <a:schemeClr val="bg1"/>
              </a:solidFill>
            </a:endParaRPr>
          </a:p>
          <a:p>
            <a:pPr marL="914400" lvl="1" indent="-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l-SI" sz="2000" dirty="0">
                <a:solidFill>
                  <a:schemeClr val="bg1"/>
                </a:solidFill>
              </a:rPr>
              <a:t>143 – pomočnik kuharja</a:t>
            </a:r>
          </a:p>
          <a:p>
            <a:pPr marL="914400" lvl="1" indent="-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l-SI" sz="2000" dirty="0">
                <a:solidFill>
                  <a:schemeClr val="bg1"/>
                </a:solidFill>
              </a:rPr>
              <a:t>67 – čistilec prostorov</a:t>
            </a:r>
          </a:p>
          <a:p>
            <a:pPr marL="914400" lvl="1" indent="-4572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sl-SI" sz="2000" dirty="0">
                <a:solidFill>
                  <a:schemeClr val="bg1"/>
                </a:solidFill>
              </a:rPr>
              <a:t>27 - računovodja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19 - MIG/MAG varilec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16 – izvajalec del visokih gradenj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14 – operater na CNC stroju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11 – izdelovalec spletnih strani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7 – polagalec talnih oblog 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000" dirty="0">
                <a:solidFill>
                  <a:schemeClr val="bg1"/>
                </a:solidFill>
              </a:rPr>
              <a:t>5 – hišnik ; dietni kuhar</a:t>
            </a:r>
          </a:p>
        </p:txBody>
      </p:sp>
    </p:spTree>
    <p:extLst>
      <p:ext uri="{BB962C8B-B14F-4D97-AF65-F5344CB8AC3E}">
        <p14:creationId xmlns:p14="http://schemas.microsoft.com/office/powerpoint/2010/main" val="40884619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avokotnik 2"/>
          <p:cNvSpPr/>
          <p:nvPr/>
        </p:nvSpPr>
        <p:spPr>
          <a:xfrm>
            <a:off x="2784248" y="188640"/>
            <a:ext cx="304923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Varnost</a:t>
            </a:r>
            <a:endParaRPr kumimoji="0" lang="sl-SI" sz="6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Pravokotnik 12"/>
          <p:cNvSpPr/>
          <p:nvPr/>
        </p:nvSpPr>
        <p:spPr>
          <a:xfrm>
            <a:off x="522560" y="1988840"/>
            <a:ext cx="8024985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Vključeni samo varnostno nesporni obsojenci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Zagotovljena </a:t>
            </a:r>
            <a:r>
              <a:rPr lang="sl-SI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prisotnost strokovnih delavcev zavoda in pravosodnih policistov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Obvezna </a:t>
            </a:r>
            <a:r>
              <a:rPr lang="sl-SI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identifikacija in varnosti pregled ob vsakokratnem vstopu v zapor</a:t>
            </a:r>
          </a:p>
        </p:txBody>
      </p:sp>
    </p:spTree>
    <p:extLst>
      <p:ext uri="{BB962C8B-B14F-4D97-AF65-F5344CB8AC3E}">
        <p14:creationId xmlns:p14="http://schemas.microsoft.com/office/powerpoint/2010/main" val="18881785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2771800" y="332655"/>
            <a:ext cx="37128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sz="4800" b="1" dirty="0">
                <a:solidFill>
                  <a:schemeClr val="bg1"/>
                </a:solidFill>
              </a:rPr>
              <a:t>Prilagoditve</a:t>
            </a:r>
            <a:endParaRPr lang="sl-SI" sz="4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avokotnik 6"/>
          <p:cNvSpPr/>
          <p:nvPr/>
        </p:nvSpPr>
        <p:spPr>
          <a:xfrm>
            <a:off x="179512" y="1484784"/>
            <a:ext cx="8784976" cy="2597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Možnost prijave manjšega števila kandidatov za preverjanje in potrjevanje </a:t>
            </a:r>
            <a:r>
              <a:rPr lang="sl-SI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NPK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sl-SI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Čas </a:t>
            </a:r>
            <a:r>
              <a:rPr lang="sl-SI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izvedbe preverjanja in potrjevanja NPK prilagojen hišnemu redu zapora</a:t>
            </a:r>
          </a:p>
        </p:txBody>
      </p:sp>
      <p:pic>
        <p:nvPicPr>
          <p:cNvPr id="8" name="Slika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7" y="4230507"/>
            <a:ext cx="3147609" cy="1731887"/>
          </a:xfrm>
          <a:prstGeom prst="rect">
            <a:avLst/>
          </a:prstGeom>
          <a:noFill/>
        </p:spPr>
      </p:pic>
      <p:pic>
        <p:nvPicPr>
          <p:cNvPr id="9" name="Picture 2" descr="M:\Teksti\Projekti 2014-2020\Zaposlovanje zaprtih oseb\Analiza stanja\Slike\Zavod Rogoza 07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003" y="4221088"/>
            <a:ext cx="3147609" cy="174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36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M:\Teksti\Projekti 2014-2020\9 PO\Izvajanje\Promocija\RIC\2018\Pomoč\DSCN07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18" y="116632"/>
            <a:ext cx="528058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M:\Teksti\Projekti 2014-2020\9 PO\Izvajanje\Promocija\RIC\2018\Pomoč\IMG_65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2442"/>
            <a:ext cx="340237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0627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6092833"/>
            <a:ext cx="639762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M:\Teksti\Projekti 2014-2020\9 PO\Izvajanje\Promocija\RIC\2018\Pomoč\IMG_60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54" y="116632"/>
            <a:ext cx="451250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:\Teksti\Projekti 2014-2020\9 PO\Izvajanje\Promocija\RIC\2018\Pomoč\IMG_661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77765"/>
            <a:ext cx="3795886" cy="506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726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M:\Teksti\Projekti 2014-2020\9 PO\Izvajanje\Promocija\RIC\2018\Pomoč\IMG_38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54" y="3645024"/>
            <a:ext cx="4189325" cy="314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:\Teksti\Projekti 2014-2020\9 PO\Izvajanje\Promocija\RIC\2018\Pomoč\IMG_38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3136"/>
            <a:ext cx="4128211" cy="309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M:\Teksti\Projekti 2014-2020\9 PO\Izvajanje\Promocija\RIC\2018\Pomoč\IMG_417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188640"/>
            <a:ext cx="41402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594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iks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1" y="53916"/>
            <a:ext cx="2211387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Slika 8" descr="http://www.eu-skladi.si/2014-2020/dokumenti/2014-2020/Logo_EKP_socialni_sklad_SLO_sloga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127" y="26133"/>
            <a:ext cx="230505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avokotnik 1"/>
          <p:cNvSpPr/>
          <p:nvPr/>
        </p:nvSpPr>
        <p:spPr>
          <a:xfrm>
            <a:off x="2257357" y="2454770"/>
            <a:ext cx="47772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sl-SI" sz="4000" b="1" kern="0" dirty="0">
                <a:solidFill>
                  <a:schemeClr val="bg1"/>
                </a:solidFill>
                <a:latin typeface="Arial"/>
                <a:cs typeface="Arial"/>
              </a:rPr>
              <a:t>Hvala </a:t>
            </a:r>
            <a:r>
              <a:rPr lang="sl-SI" sz="4000" kern="0" dirty="0">
                <a:solidFill>
                  <a:schemeClr val="bg1"/>
                </a:solidFill>
                <a:latin typeface="Arial"/>
                <a:cs typeface="Arial"/>
              </a:rPr>
              <a:t>za pozornost!</a:t>
            </a:r>
          </a:p>
        </p:txBody>
      </p:sp>
      <p:sp>
        <p:nvSpPr>
          <p:cNvPr id="8" name="Text Placeholder 6"/>
          <p:cNvSpPr txBox="1">
            <a:spLocks/>
          </p:cNvSpPr>
          <p:nvPr/>
        </p:nvSpPr>
        <p:spPr bwMode="auto">
          <a:xfrm>
            <a:off x="1691680" y="5041651"/>
            <a:ext cx="4496086" cy="953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Sonja.Rems-Majerle@gov.si</a:t>
            </a:r>
            <a:endParaRPr kumimoji="0" lang="en-US" sz="1400" b="0" i="0" u="sng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Freeform 299"/>
          <p:cNvSpPr/>
          <p:nvPr/>
        </p:nvSpPr>
        <p:spPr>
          <a:xfrm>
            <a:off x="1159974" y="5040070"/>
            <a:ext cx="297485" cy="432488"/>
          </a:xfrm>
          <a:custGeom>
            <a:avLst/>
            <a:gdLst>
              <a:gd name="connsiteX0" fmla="*/ 73103 w 297485"/>
              <a:gd name="connsiteY0" fmla="*/ 148745 h 324532"/>
              <a:gd name="connsiteX1" fmla="*/ 81977 w 297485"/>
              <a:gd name="connsiteY1" fmla="*/ 153288 h 324532"/>
              <a:gd name="connsiteX2" fmla="*/ 97718 w 297485"/>
              <a:gd name="connsiteY2" fmla="*/ 163429 h 324532"/>
              <a:gd name="connsiteX3" fmla="*/ 120536 w 297485"/>
              <a:gd name="connsiteY3" fmla="*/ 173571 h 324532"/>
              <a:gd name="connsiteX4" fmla="*/ 148743 w 297485"/>
              <a:gd name="connsiteY4" fmla="*/ 178114 h 324532"/>
              <a:gd name="connsiteX5" fmla="*/ 176949 w 297485"/>
              <a:gd name="connsiteY5" fmla="*/ 173571 h 324532"/>
              <a:gd name="connsiteX6" fmla="*/ 199768 w 297485"/>
              <a:gd name="connsiteY6" fmla="*/ 163429 h 324532"/>
              <a:gd name="connsiteX7" fmla="*/ 215508 w 297485"/>
              <a:gd name="connsiteY7" fmla="*/ 153288 h 324532"/>
              <a:gd name="connsiteX8" fmla="*/ 224382 w 297485"/>
              <a:gd name="connsiteY8" fmla="*/ 148745 h 324532"/>
              <a:gd name="connsiteX9" fmla="*/ 247940 w 297485"/>
              <a:gd name="connsiteY9" fmla="*/ 152971 h 324532"/>
              <a:gd name="connsiteX10" fmla="*/ 266005 w 297485"/>
              <a:gd name="connsiteY10" fmla="*/ 164275 h 324532"/>
              <a:gd name="connsiteX11" fmla="*/ 279104 w 297485"/>
              <a:gd name="connsiteY11" fmla="*/ 181388 h 324532"/>
              <a:gd name="connsiteX12" fmla="*/ 288189 w 297485"/>
              <a:gd name="connsiteY12" fmla="*/ 201988 h 324532"/>
              <a:gd name="connsiteX13" fmla="*/ 293788 w 297485"/>
              <a:gd name="connsiteY13" fmla="*/ 224913 h 324532"/>
              <a:gd name="connsiteX14" fmla="*/ 296746 w 297485"/>
              <a:gd name="connsiteY14" fmla="*/ 247942 h 324532"/>
              <a:gd name="connsiteX15" fmla="*/ 297485 w 297485"/>
              <a:gd name="connsiteY15" fmla="*/ 269810 h 324532"/>
              <a:gd name="connsiteX16" fmla="*/ 282061 w 297485"/>
              <a:gd name="connsiteY16" fmla="*/ 309848 h 324532"/>
              <a:gd name="connsiteX17" fmla="*/ 241073 w 297485"/>
              <a:gd name="connsiteY17" fmla="*/ 324532 h 324532"/>
              <a:gd name="connsiteX18" fmla="*/ 56412 w 297485"/>
              <a:gd name="connsiteY18" fmla="*/ 324532 h 324532"/>
              <a:gd name="connsiteX19" fmla="*/ 15423 w 297485"/>
              <a:gd name="connsiteY19" fmla="*/ 309848 h 324532"/>
              <a:gd name="connsiteX20" fmla="*/ 0 w 297485"/>
              <a:gd name="connsiteY20" fmla="*/ 269810 h 324532"/>
              <a:gd name="connsiteX21" fmla="*/ 740 w 297485"/>
              <a:gd name="connsiteY21" fmla="*/ 247942 h 324532"/>
              <a:gd name="connsiteX22" fmla="*/ 3698 w 297485"/>
              <a:gd name="connsiteY22" fmla="*/ 224913 h 324532"/>
              <a:gd name="connsiteX23" fmla="*/ 9296 w 297485"/>
              <a:gd name="connsiteY23" fmla="*/ 201988 h 324532"/>
              <a:gd name="connsiteX24" fmla="*/ 18382 w 297485"/>
              <a:gd name="connsiteY24" fmla="*/ 181388 h 324532"/>
              <a:gd name="connsiteX25" fmla="*/ 31481 w 297485"/>
              <a:gd name="connsiteY25" fmla="*/ 164275 h 324532"/>
              <a:gd name="connsiteX26" fmla="*/ 49546 w 297485"/>
              <a:gd name="connsiteY26" fmla="*/ 152971 h 324532"/>
              <a:gd name="connsiteX27" fmla="*/ 73103 w 297485"/>
              <a:gd name="connsiteY27" fmla="*/ 148745 h 324532"/>
              <a:gd name="connsiteX28" fmla="*/ 148743 w 297485"/>
              <a:gd name="connsiteY28" fmla="*/ 0 h 324532"/>
              <a:gd name="connsiteX29" fmla="*/ 206106 w 297485"/>
              <a:gd name="connsiteY29" fmla="*/ 23770 h 324532"/>
              <a:gd name="connsiteX30" fmla="*/ 229875 w 297485"/>
              <a:gd name="connsiteY30" fmla="*/ 81133 h 324532"/>
              <a:gd name="connsiteX31" fmla="*/ 206106 w 297485"/>
              <a:gd name="connsiteY31" fmla="*/ 138496 h 324532"/>
              <a:gd name="connsiteX32" fmla="*/ 148743 w 297485"/>
              <a:gd name="connsiteY32" fmla="*/ 162266 h 324532"/>
              <a:gd name="connsiteX33" fmla="*/ 91379 w 297485"/>
              <a:gd name="connsiteY33" fmla="*/ 138496 h 324532"/>
              <a:gd name="connsiteX34" fmla="*/ 67610 w 297485"/>
              <a:gd name="connsiteY34" fmla="*/ 81133 h 324532"/>
              <a:gd name="connsiteX35" fmla="*/ 91379 w 297485"/>
              <a:gd name="connsiteY35" fmla="*/ 23770 h 324532"/>
              <a:gd name="connsiteX36" fmla="*/ 148743 w 297485"/>
              <a:gd name="connsiteY36" fmla="*/ 0 h 32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97485" h="324532">
                <a:moveTo>
                  <a:pt x="73103" y="148745"/>
                </a:moveTo>
                <a:cubicBezTo>
                  <a:pt x="74372" y="148745"/>
                  <a:pt x="77330" y="150259"/>
                  <a:pt x="81977" y="153288"/>
                </a:cubicBezTo>
                <a:cubicBezTo>
                  <a:pt x="86626" y="156316"/>
                  <a:pt x="91872" y="159697"/>
                  <a:pt x="97718" y="163429"/>
                </a:cubicBezTo>
                <a:cubicBezTo>
                  <a:pt x="103564" y="167162"/>
                  <a:pt x="111170" y="170542"/>
                  <a:pt x="120536" y="173571"/>
                </a:cubicBezTo>
                <a:cubicBezTo>
                  <a:pt x="129903" y="176599"/>
                  <a:pt x="139306" y="178114"/>
                  <a:pt x="148743" y="178114"/>
                </a:cubicBezTo>
                <a:cubicBezTo>
                  <a:pt x="158180" y="178114"/>
                  <a:pt x="167582" y="176599"/>
                  <a:pt x="176949" y="173571"/>
                </a:cubicBezTo>
                <a:cubicBezTo>
                  <a:pt x="186315" y="170542"/>
                  <a:pt x="193922" y="167162"/>
                  <a:pt x="199768" y="163429"/>
                </a:cubicBezTo>
                <a:cubicBezTo>
                  <a:pt x="205613" y="159697"/>
                  <a:pt x="210860" y="156316"/>
                  <a:pt x="215508" y="153288"/>
                </a:cubicBezTo>
                <a:cubicBezTo>
                  <a:pt x="220157" y="150259"/>
                  <a:pt x="223115" y="148745"/>
                  <a:pt x="224382" y="148745"/>
                </a:cubicBezTo>
                <a:cubicBezTo>
                  <a:pt x="232974" y="148745"/>
                  <a:pt x="240827" y="150154"/>
                  <a:pt x="247940" y="152971"/>
                </a:cubicBezTo>
                <a:cubicBezTo>
                  <a:pt x="255053" y="155788"/>
                  <a:pt x="261074" y="159556"/>
                  <a:pt x="266005" y="164275"/>
                </a:cubicBezTo>
                <a:cubicBezTo>
                  <a:pt x="270935" y="168993"/>
                  <a:pt x="275301" y="174697"/>
                  <a:pt x="279104" y="181388"/>
                </a:cubicBezTo>
                <a:cubicBezTo>
                  <a:pt x="282907" y="188079"/>
                  <a:pt x="285935" y="194946"/>
                  <a:pt x="288189" y="201988"/>
                </a:cubicBezTo>
                <a:cubicBezTo>
                  <a:pt x="290443" y="209031"/>
                  <a:pt x="292309" y="216673"/>
                  <a:pt x="293788" y="224913"/>
                </a:cubicBezTo>
                <a:cubicBezTo>
                  <a:pt x="295267" y="233152"/>
                  <a:pt x="296253" y="240829"/>
                  <a:pt x="296746" y="247942"/>
                </a:cubicBezTo>
                <a:cubicBezTo>
                  <a:pt x="297238" y="255056"/>
                  <a:pt x="297485" y="262344"/>
                  <a:pt x="297485" y="269810"/>
                </a:cubicBezTo>
                <a:cubicBezTo>
                  <a:pt x="297485" y="286713"/>
                  <a:pt x="292344" y="300059"/>
                  <a:pt x="282061" y="309848"/>
                </a:cubicBezTo>
                <a:cubicBezTo>
                  <a:pt x="271779" y="319638"/>
                  <a:pt x="258116" y="324532"/>
                  <a:pt x="241073" y="324532"/>
                </a:cubicBezTo>
                <a:lnTo>
                  <a:pt x="56412" y="324532"/>
                </a:lnTo>
                <a:cubicBezTo>
                  <a:pt x="39368" y="324532"/>
                  <a:pt x="25706" y="319638"/>
                  <a:pt x="15423" y="309848"/>
                </a:cubicBezTo>
                <a:cubicBezTo>
                  <a:pt x="5141" y="300059"/>
                  <a:pt x="0" y="286713"/>
                  <a:pt x="0" y="269810"/>
                </a:cubicBezTo>
                <a:cubicBezTo>
                  <a:pt x="0" y="262344"/>
                  <a:pt x="246" y="255056"/>
                  <a:pt x="740" y="247942"/>
                </a:cubicBezTo>
                <a:cubicBezTo>
                  <a:pt x="1232" y="240829"/>
                  <a:pt x="2219" y="233152"/>
                  <a:pt x="3698" y="224913"/>
                </a:cubicBezTo>
                <a:cubicBezTo>
                  <a:pt x="5177" y="216673"/>
                  <a:pt x="7043" y="209031"/>
                  <a:pt x="9296" y="201988"/>
                </a:cubicBezTo>
                <a:cubicBezTo>
                  <a:pt x="11550" y="194946"/>
                  <a:pt x="14579" y="188079"/>
                  <a:pt x="18382" y="181388"/>
                </a:cubicBezTo>
                <a:cubicBezTo>
                  <a:pt x="22184" y="174697"/>
                  <a:pt x="26551" y="168993"/>
                  <a:pt x="31481" y="164275"/>
                </a:cubicBezTo>
                <a:cubicBezTo>
                  <a:pt x="36411" y="159556"/>
                  <a:pt x="42432" y="155788"/>
                  <a:pt x="49546" y="152971"/>
                </a:cubicBezTo>
                <a:cubicBezTo>
                  <a:pt x="56659" y="150154"/>
                  <a:pt x="64511" y="148745"/>
                  <a:pt x="73103" y="148745"/>
                </a:cubicBezTo>
                <a:close/>
                <a:moveTo>
                  <a:pt x="148743" y="0"/>
                </a:moveTo>
                <a:cubicBezTo>
                  <a:pt x="171139" y="0"/>
                  <a:pt x="190259" y="7923"/>
                  <a:pt x="206106" y="23770"/>
                </a:cubicBezTo>
                <a:cubicBezTo>
                  <a:pt x="221952" y="39616"/>
                  <a:pt x="229875" y="58736"/>
                  <a:pt x="229875" y="81133"/>
                </a:cubicBezTo>
                <a:cubicBezTo>
                  <a:pt x="229875" y="103529"/>
                  <a:pt x="221952" y="122650"/>
                  <a:pt x="206106" y="138496"/>
                </a:cubicBezTo>
                <a:cubicBezTo>
                  <a:pt x="190259" y="154342"/>
                  <a:pt x="171139" y="162266"/>
                  <a:pt x="148743" y="162266"/>
                </a:cubicBezTo>
                <a:cubicBezTo>
                  <a:pt x="126347" y="162266"/>
                  <a:pt x="107226" y="154342"/>
                  <a:pt x="91379" y="138496"/>
                </a:cubicBezTo>
                <a:cubicBezTo>
                  <a:pt x="75533" y="122650"/>
                  <a:pt x="67610" y="103529"/>
                  <a:pt x="67610" y="81133"/>
                </a:cubicBezTo>
                <a:cubicBezTo>
                  <a:pt x="67610" y="58736"/>
                  <a:pt x="75533" y="39616"/>
                  <a:pt x="91379" y="23770"/>
                </a:cubicBezTo>
                <a:cubicBezTo>
                  <a:pt x="107226" y="7923"/>
                  <a:pt x="126347" y="0"/>
                  <a:pt x="148743" y="0"/>
                </a:cubicBezTo>
                <a:close/>
              </a:path>
            </a:pathLst>
          </a:custGeom>
          <a:solidFill>
            <a:srgbClr val="BBE0E3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55474372"/>
      </p:ext>
    </p:extLst>
  </p:cSld>
  <p:clrMapOvr>
    <a:masterClrMapping/>
  </p:clrMapOvr>
</p:sld>
</file>

<file path=ppt/theme/theme1.xml><?xml version="1.0" encoding="utf-8"?>
<a:theme xmlns:a="http://schemas.openxmlformats.org/drawingml/2006/main" name="Palamon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6847</TotalTime>
  <Words>966</Words>
  <Application>Microsoft Office PowerPoint</Application>
  <PresentationFormat>Diaprojekcija na zaslonu (4:3)</PresentationFormat>
  <Paragraphs>191</Paragraphs>
  <Slides>30</Slides>
  <Notes>30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30</vt:i4>
      </vt:variant>
    </vt:vector>
  </HeadingPairs>
  <TitlesOfParts>
    <vt:vector size="31" baseType="lpstr">
      <vt:lpstr>Palamon template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Ivan Arnic</cp:lastModifiedBy>
  <cp:revision>754</cp:revision>
  <cp:lastPrinted>2019-11-13T08:29:49Z</cp:lastPrinted>
  <dcterms:created xsi:type="dcterms:W3CDTF">2010-05-23T14:28:12Z</dcterms:created>
  <dcterms:modified xsi:type="dcterms:W3CDTF">2019-11-13T08:29:58Z</dcterms:modified>
</cp:coreProperties>
</file>