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5" r:id="rId3"/>
    <p:sldId id="274" r:id="rId4"/>
    <p:sldId id="272" r:id="rId5"/>
    <p:sldId id="278" r:id="rId6"/>
    <p:sldId id="280" r:id="rId7"/>
    <p:sldId id="282" r:id="rId8"/>
    <p:sldId id="283" r:id="rId9"/>
    <p:sldId id="281" r:id="rId10"/>
    <p:sldId id="284" r:id="rId11"/>
    <p:sldId id="258" r:id="rId12"/>
    <p:sldId id="259" r:id="rId13"/>
    <p:sldId id="260" r:id="rId14"/>
    <p:sldId id="268" r:id="rId15"/>
    <p:sldId id="290" r:id="rId16"/>
    <p:sldId id="294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log 2 – poudarek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717" autoAdjust="0"/>
  </p:normalViewPr>
  <p:slideViewPr>
    <p:cSldViewPr snapToGrid="0">
      <p:cViewPr>
        <p:scale>
          <a:sx n="118" d="100"/>
          <a:sy n="118" d="100"/>
        </p:scale>
        <p:origin x="-312" y="-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l-SI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l-SI" sz="1600" dirty="0" smtClean="0"/>
              <a:t>Število</a:t>
            </a:r>
            <a:r>
              <a:rPr lang="sl-SI" sz="1600" baseline="0" dirty="0" smtClean="0"/>
              <a:t> izdanih certifikatov po letih 2008 – oktober 2019</a:t>
            </a:r>
            <a:endParaRPr lang="en-US" sz="1600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List1!$C$1</c:f>
              <c:strCache>
                <c:ptCount val="1"/>
                <c:pt idx="0">
                  <c:v>Nizi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List1!$A$2:$A$13</c:f>
              <c:numCache>
                <c:formatCode>General</c:formatCode>
                <c:ptCount val="12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</c:numCache>
            </c:numRef>
          </c:cat>
          <c:val>
            <c:numRef>
              <c:f>List1!$C$2:$C$13</c:f>
              <c:numCache>
                <c:formatCode>General</c:formatCode>
                <c:ptCount val="12"/>
                <c:pt idx="0">
                  <c:v>230</c:v>
                </c:pt>
                <c:pt idx="1">
                  <c:v>155</c:v>
                </c:pt>
                <c:pt idx="2">
                  <c:v>393</c:v>
                </c:pt>
                <c:pt idx="3">
                  <c:v>452</c:v>
                </c:pt>
                <c:pt idx="4">
                  <c:v>576</c:v>
                </c:pt>
                <c:pt idx="5">
                  <c:v>553</c:v>
                </c:pt>
                <c:pt idx="6">
                  <c:v>908</c:v>
                </c:pt>
                <c:pt idx="7">
                  <c:v>773</c:v>
                </c:pt>
                <c:pt idx="8">
                  <c:v>626</c:v>
                </c:pt>
                <c:pt idx="9">
                  <c:v>357</c:v>
                </c:pt>
                <c:pt idx="10">
                  <c:v>518</c:v>
                </c:pt>
                <c:pt idx="11">
                  <c:v>545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647-4C0C-B34C-A4B845DCA28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4824192"/>
        <c:axId val="34825728"/>
      </c:barChart>
      <c:catAx>
        <c:axId val="348241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l-SI"/>
          </a:p>
        </c:txPr>
        <c:crossAx val="34825728"/>
        <c:crosses val="autoZero"/>
        <c:auto val="1"/>
        <c:lblAlgn val="ctr"/>
        <c:lblOffset val="100"/>
        <c:noMultiLvlLbl val="0"/>
      </c:catAx>
      <c:valAx>
        <c:axId val="348257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l-SI"/>
          </a:p>
        </c:txPr>
        <c:crossAx val="348241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l-SI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l-SI" smtClean="0"/>
              <a:t>Kliknite, da uredite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11/13/2019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l-SI" smtClean="0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slov in na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z na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ica z ime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kartice z ime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snično ali neresnič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radni-list.si/1/objava.jsp?sop=2006-01-2130" TargetMode="External"/><Relationship Id="rId2" Type="http://schemas.openxmlformats.org/officeDocument/2006/relationships/hyperlink" Target="http://www.uradni-list.si/1/objava.jsp?sop=1994-01-1398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uradni-list.si/1/objava.jsp?sop=2012-01-3133" TargetMode="External"/><Relationship Id="rId4" Type="http://schemas.openxmlformats.org/officeDocument/2006/relationships/hyperlink" Target="http://www.uradni-list.si/1/objava.jsp?sop=2011-01-3173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mailto:sebastijan.bajc@siol.ne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sl-SI" dirty="0" smtClean="0"/>
              <a:t>Izvajalec postopkov preverjanja in potrjevanja NPK </a:t>
            </a:r>
            <a:br>
              <a:rPr lang="sl-SI" dirty="0" smtClean="0"/>
            </a:br>
            <a:endParaRPr lang="sl-SI" dirty="0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sl-SI" sz="2800" dirty="0"/>
              <a:t>Srednja gozdarska in lesarska šola Postojna</a:t>
            </a:r>
          </a:p>
        </p:txBody>
      </p:sp>
    </p:spTree>
    <p:extLst>
      <p:ext uri="{BB962C8B-B14F-4D97-AF65-F5344CB8AC3E}">
        <p14:creationId xmlns:p14="http://schemas.microsoft.com/office/powerpoint/2010/main" val="3919019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72655"/>
          </a:xfrm>
        </p:spPr>
        <p:txBody>
          <a:bodyPr>
            <a:normAutofit fontScale="90000"/>
          </a:bodyPr>
          <a:lstStyle/>
          <a:p>
            <a:r>
              <a:rPr lang="sl-SI" sz="2700" dirty="0" smtClean="0"/>
              <a:t>Izvajalec je v register vpisan za naslednje kataloge:</a:t>
            </a:r>
            <a:r>
              <a:rPr lang="sl-SI" dirty="0"/>
              <a:t/>
            </a:r>
            <a:br>
              <a:rPr lang="sl-SI" dirty="0"/>
            </a:b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677334" y="1182255"/>
            <a:ext cx="8596668" cy="4859107"/>
          </a:xfrm>
        </p:spPr>
        <p:txBody>
          <a:bodyPr/>
          <a:lstStyle/>
          <a:p>
            <a:r>
              <a:rPr lang="sl-SI" dirty="0"/>
              <a:t>Gozdarski gojitelj/gozdarska </a:t>
            </a:r>
            <a:r>
              <a:rPr lang="sl-SI" dirty="0" smtClean="0"/>
              <a:t>gojiteljica</a:t>
            </a:r>
          </a:p>
          <a:p>
            <a:r>
              <a:rPr lang="sl-SI" dirty="0"/>
              <a:t>Gozdarski sekač/gozdarska sekačica </a:t>
            </a:r>
            <a:endParaRPr lang="sl-SI" dirty="0" smtClean="0"/>
          </a:p>
          <a:p>
            <a:r>
              <a:rPr lang="sl-SI" dirty="0"/>
              <a:t>Gozdarski traktorist/gozdarska </a:t>
            </a:r>
            <a:r>
              <a:rPr lang="sl-SI" dirty="0" smtClean="0"/>
              <a:t>traktoristka</a:t>
            </a:r>
          </a:p>
          <a:p>
            <a:r>
              <a:rPr lang="sl-SI" dirty="0" smtClean="0"/>
              <a:t>Gozdarski </a:t>
            </a:r>
            <a:r>
              <a:rPr lang="sl-SI" dirty="0"/>
              <a:t>žičničar/gozdarska </a:t>
            </a:r>
            <a:r>
              <a:rPr lang="sl-SI" dirty="0" smtClean="0"/>
              <a:t>žičničarka</a:t>
            </a:r>
          </a:p>
          <a:p>
            <a:r>
              <a:rPr lang="sl-SI" dirty="0" smtClean="0"/>
              <a:t>Odkupovalec odpremnik/odkupovalka odpremnica lesa</a:t>
            </a:r>
          </a:p>
          <a:p>
            <a:r>
              <a:rPr lang="sl-SI" dirty="0"/>
              <a:t>Upravljalec/</a:t>
            </a:r>
            <a:r>
              <a:rPr lang="sl-SI" dirty="0" err="1"/>
              <a:t>upravljalka</a:t>
            </a:r>
            <a:r>
              <a:rPr lang="sl-SI" dirty="0"/>
              <a:t> strojev za strojno sečnjo in izvoz lesa z zgibnim </a:t>
            </a:r>
            <a:r>
              <a:rPr lang="sl-SI" dirty="0" smtClean="0"/>
              <a:t>polprikoličarjem</a:t>
            </a:r>
          </a:p>
          <a:p>
            <a:r>
              <a:rPr lang="sl-SI" dirty="0" smtClean="0"/>
              <a:t>Lovec (ukinjen)</a:t>
            </a:r>
          </a:p>
          <a:p>
            <a:r>
              <a:rPr lang="sl-SI" dirty="0" smtClean="0"/>
              <a:t>Revirni lovec </a:t>
            </a:r>
          </a:p>
          <a:p>
            <a:pPr marL="0" indent="0">
              <a:buNone/>
            </a:pPr>
            <a:endParaRPr lang="sl-SI" dirty="0"/>
          </a:p>
          <a:p>
            <a:r>
              <a:rPr lang="sl-SI" dirty="0"/>
              <a:t>Socialni oskrbovalec / socialna oskrbovalka na domu</a:t>
            </a:r>
            <a:endParaRPr lang="sl-SI" dirty="0" smtClean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506674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77334" y="674255"/>
            <a:ext cx="3854528" cy="443345"/>
          </a:xfrm>
        </p:spPr>
        <p:txBody>
          <a:bodyPr/>
          <a:lstStyle/>
          <a:p>
            <a:r>
              <a:rPr lang="sl-SI" dirty="0" smtClean="0"/>
              <a:t>Osnovni podatki:</a:t>
            </a:r>
            <a:endParaRPr lang="sl-SI" dirty="0"/>
          </a:p>
        </p:txBody>
      </p:sp>
      <p:sp>
        <p:nvSpPr>
          <p:cNvPr id="4" name="Označba mesta besedila 3"/>
          <p:cNvSpPr>
            <a:spLocks noGrp="1"/>
          </p:cNvSpPr>
          <p:nvPr>
            <p:ph type="body" sz="half" idx="2"/>
          </p:nvPr>
        </p:nvSpPr>
        <p:spPr>
          <a:xfrm>
            <a:off x="677334" y="1256146"/>
            <a:ext cx="2075102" cy="3103418"/>
          </a:xfrm>
        </p:spPr>
        <p:txBody>
          <a:bodyPr/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sl-SI" dirty="0" smtClean="0"/>
              <a:t>Pričetek leta 2008.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sl-SI" dirty="0" smtClean="0"/>
              <a:t>Razpisanih 453 preverjanj.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sl-SI" dirty="0" smtClean="0"/>
              <a:t>8383 kandidatov.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sl-SI" dirty="0" smtClean="0"/>
              <a:t>2334 uspešno potrjenih.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sl-SI" dirty="0" smtClean="0"/>
              <a:t>3440 uspešno preverjenih.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sl-SI" dirty="0" smtClean="0"/>
              <a:t>Izdanih 5774 certifikatov.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sl-SI" dirty="0"/>
          </a:p>
        </p:txBody>
      </p:sp>
      <p:graphicFrame>
        <p:nvGraphicFramePr>
          <p:cNvPr id="5" name="Označba mesta vsebine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9441973"/>
              </p:ext>
            </p:extLst>
          </p:nvPr>
        </p:nvGraphicFramePr>
        <p:xfrm>
          <a:off x="2752436" y="514350"/>
          <a:ext cx="6918037" cy="55276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13865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smtClean="0"/>
              <a:t>Razlogi za pridobitev certifikata NPK – področje GOZDARSTVA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l-SI" b="1" dirty="0" smtClean="0"/>
              <a:t>S certifikatom kandidati dokazujejo strokovno usposobljenost za izvajanje del v gozdu.</a:t>
            </a:r>
          </a:p>
          <a:p>
            <a:r>
              <a:rPr lang="sl-SI" b="1" dirty="0" smtClean="0"/>
              <a:t>Pravilnik </a:t>
            </a:r>
            <a:r>
              <a:rPr lang="sl-SI" b="1" dirty="0"/>
              <a:t>o minimalnih pogojih, ki jih morajo izpolnjevati izvajalci del v gozdovih (Uradni list RS, št. </a:t>
            </a:r>
            <a:r>
              <a:rPr lang="sl-SI" b="1" u="sng" dirty="0">
                <a:hlinkClick r:id="rId2" tooltip="Pravilnik o minimalnih pogojih, ki jih morajo izpolnjevati izvajalci del v gozdovih"/>
              </a:rPr>
              <a:t>35/94</a:t>
            </a:r>
            <a:r>
              <a:rPr lang="sl-SI" b="1" dirty="0"/>
              <a:t>, </a:t>
            </a:r>
            <a:r>
              <a:rPr lang="sl-SI" b="1" u="sng" dirty="0">
                <a:hlinkClick r:id="rId3" tooltip="Pravilnik o spremembah in dopolnitvah Pravilnika o minimalnih pogojih, ki jih morajo izpolnjevati izvajalci del v gozdovih"/>
              </a:rPr>
              <a:t>50/06</a:t>
            </a:r>
            <a:r>
              <a:rPr lang="sl-SI" b="1" dirty="0" smtClean="0"/>
              <a:t>, </a:t>
            </a:r>
            <a:r>
              <a:rPr lang="sl-SI" b="1" u="sng" dirty="0">
                <a:hlinkClick r:id="rId4" tooltip="Pravilnik o spremembah in dopolnitvah Pravilnika o minimalnih pogojih, ki jih morajo izpolnjevati izvajalci del v gozdovih"/>
              </a:rPr>
              <a:t>74/11</a:t>
            </a:r>
            <a:r>
              <a:rPr lang="sl-SI" b="1" dirty="0"/>
              <a:t> in </a:t>
            </a:r>
            <a:r>
              <a:rPr lang="sl-SI" b="1" u="sng" dirty="0">
                <a:hlinkClick r:id="rId5" tooltip="Pravilnik o spremembah in dopolnitvah Pravilnika o minimalnih pogojih, ki jih morajo izpolnjevati izvajalci del v gozdovih"/>
              </a:rPr>
              <a:t>80/12</a:t>
            </a:r>
            <a:r>
              <a:rPr lang="sl-SI" b="1" dirty="0"/>
              <a:t>) </a:t>
            </a:r>
            <a:endParaRPr lang="sl-SI" b="1" dirty="0" smtClean="0"/>
          </a:p>
          <a:p>
            <a:r>
              <a:rPr lang="sl-SI" dirty="0" smtClean="0"/>
              <a:t>Delo </a:t>
            </a:r>
            <a:r>
              <a:rPr lang="sl-SI" dirty="0"/>
              <a:t>v </a:t>
            </a:r>
            <a:r>
              <a:rPr lang="sl-SI" b="1" dirty="0"/>
              <a:t>svojem</a:t>
            </a:r>
            <a:r>
              <a:rPr lang="sl-SI" dirty="0"/>
              <a:t> gozdu lahko opravlja lastnik sam, pri tem pa mu lahko pomagajo njegovi zakoniti dediči ter njihovi zakonci in druge fizične osebe v obliki medsosedske pomoči</a:t>
            </a:r>
            <a:r>
              <a:rPr lang="sl-SI" dirty="0" smtClean="0"/>
              <a:t>.</a:t>
            </a:r>
          </a:p>
          <a:p>
            <a:r>
              <a:rPr lang="sl-SI" dirty="0" smtClean="0"/>
              <a:t>Delo v gozdu lahko poteka tudi v okviru strojnega krožka. </a:t>
            </a:r>
          </a:p>
          <a:p>
            <a:endParaRPr lang="sl-SI" dirty="0"/>
          </a:p>
          <a:p>
            <a:pPr lvl="1"/>
            <a:endParaRPr lang="sl-SI" b="1" dirty="0" smtClean="0"/>
          </a:p>
          <a:p>
            <a:endParaRPr lang="sl-SI" b="1" dirty="0" smtClean="0"/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5559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48145"/>
          </a:xfrm>
        </p:spPr>
        <p:txBody>
          <a:bodyPr/>
          <a:lstStyle/>
          <a:p>
            <a:r>
              <a:rPr lang="sl-SI" dirty="0" smtClean="0"/>
              <a:t>Gozdarski gojitelj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677334" y="1357745"/>
            <a:ext cx="8596668" cy="4683617"/>
          </a:xfrm>
        </p:spPr>
        <p:txBody>
          <a:bodyPr>
            <a:normAutofit/>
          </a:bodyPr>
          <a:lstStyle/>
          <a:p>
            <a:r>
              <a:rPr lang="sl-SI" sz="2400" dirty="0" smtClean="0"/>
              <a:t>Število kandidatov = 991</a:t>
            </a:r>
          </a:p>
          <a:p>
            <a:r>
              <a:rPr lang="sl-SI" sz="2400" dirty="0" smtClean="0"/>
              <a:t>Potrjevanje = 619 </a:t>
            </a:r>
            <a:r>
              <a:rPr lang="sl-SI" sz="2400" b="1" dirty="0" smtClean="0"/>
              <a:t>(72 %)</a:t>
            </a:r>
          </a:p>
          <a:p>
            <a:r>
              <a:rPr lang="sl-SI" sz="2400" dirty="0" smtClean="0"/>
              <a:t>Preverjanje na terenu = 242 </a:t>
            </a:r>
            <a:r>
              <a:rPr lang="sl-SI" sz="2400" b="1" dirty="0" smtClean="0"/>
              <a:t>(28 %)</a:t>
            </a:r>
          </a:p>
          <a:p>
            <a:r>
              <a:rPr lang="sl-SI" sz="2400" dirty="0" smtClean="0"/>
              <a:t>Število izdanih certifikatov = 861</a:t>
            </a:r>
          </a:p>
          <a:p>
            <a:r>
              <a:rPr lang="sl-SI" sz="2400" b="1" dirty="0" smtClean="0"/>
              <a:t>Uspešnost = 87 %</a:t>
            </a:r>
          </a:p>
          <a:p>
            <a:r>
              <a:rPr lang="sl-SI" sz="2400" dirty="0" smtClean="0"/>
              <a:t>Razlogi, da kandidat ni opravil storitve z zagovorom=</a:t>
            </a:r>
          </a:p>
          <a:p>
            <a:pPr lvl="1"/>
            <a:r>
              <a:rPr lang="sl-SI" sz="2400" dirty="0" smtClean="0"/>
              <a:t>Ne prepozna osnovnih drevesnih in grmovnih vrst.</a:t>
            </a:r>
            <a:endParaRPr lang="sl-SI" sz="2400" dirty="0"/>
          </a:p>
        </p:txBody>
      </p:sp>
    </p:spTree>
    <p:extLst>
      <p:ext uri="{BB962C8B-B14F-4D97-AF65-F5344CB8AC3E}">
        <p14:creationId xmlns:p14="http://schemas.microsoft.com/office/powerpoint/2010/main" val="3843325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48145"/>
          </a:xfrm>
        </p:spPr>
        <p:txBody>
          <a:bodyPr/>
          <a:lstStyle/>
          <a:p>
            <a:r>
              <a:rPr lang="sl-SI" dirty="0" smtClean="0"/>
              <a:t>Gozdarski sekač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677334" y="1357745"/>
            <a:ext cx="8596668" cy="5403273"/>
          </a:xfrm>
        </p:spPr>
        <p:txBody>
          <a:bodyPr>
            <a:normAutofit lnSpcReduction="10000"/>
          </a:bodyPr>
          <a:lstStyle/>
          <a:p>
            <a:r>
              <a:rPr lang="sl-SI" sz="2400" dirty="0" smtClean="0"/>
              <a:t>Število kandidatov = 4537</a:t>
            </a:r>
          </a:p>
          <a:p>
            <a:r>
              <a:rPr lang="sl-SI" sz="2400" dirty="0" smtClean="0"/>
              <a:t>Potrjevanje = 782 </a:t>
            </a:r>
            <a:r>
              <a:rPr lang="sl-SI" sz="2400" b="1" dirty="0" smtClean="0"/>
              <a:t>(30 %)</a:t>
            </a:r>
          </a:p>
          <a:p>
            <a:r>
              <a:rPr lang="sl-SI" sz="2400" dirty="0" smtClean="0"/>
              <a:t>Preverjanje na terenu = 1817 </a:t>
            </a:r>
            <a:r>
              <a:rPr lang="sl-SI" sz="2400" b="1" dirty="0" smtClean="0"/>
              <a:t>(70 %)</a:t>
            </a:r>
          </a:p>
          <a:p>
            <a:r>
              <a:rPr lang="sl-SI" sz="2400" dirty="0" smtClean="0"/>
              <a:t>Število izdanih certifikatov =2599 </a:t>
            </a:r>
          </a:p>
          <a:p>
            <a:r>
              <a:rPr lang="sl-SI" sz="2400" b="1" dirty="0" smtClean="0"/>
              <a:t>Uspešnost = 57 %</a:t>
            </a:r>
          </a:p>
          <a:p>
            <a:r>
              <a:rPr lang="sl-SI" sz="2400" dirty="0" smtClean="0"/>
              <a:t>Razlogi, da kandidat ni opravil storitve z zagovorom=</a:t>
            </a:r>
          </a:p>
          <a:p>
            <a:pPr lvl="1"/>
            <a:r>
              <a:rPr lang="sl-SI" sz="2400" dirty="0" smtClean="0"/>
              <a:t>Smer umika – premalo v varno smer / prehod nevarne cone.</a:t>
            </a:r>
          </a:p>
          <a:p>
            <a:pPr lvl="1"/>
            <a:r>
              <a:rPr lang="sl-SI" sz="2400" dirty="0" smtClean="0"/>
              <a:t>Prežagana ščetina.</a:t>
            </a:r>
          </a:p>
          <a:p>
            <a:pPr lvl="1"/>
            <a:r>
              <a:rPr lang="sl-SI" sz="2400" dirty="0" smtClean="0"/>
              <a:t>Ni pustil pete.</a:t>
            </a:r>
          </a:p>
          <a:p>
            <a:r>
              <a:rPr lang="sl-SI" sz="2600" dirty="0" smtClean="0"/>
              <a:t>V letu 2018 je 71 % kandidatov, ki niso opravili storitve z zagovorom naredilo vsaj 1 izločilno napako.</a:t>
            </a:r>
            <a:endParaRPr lang="sl-SI" sz="2600" dirty="0"/>
          </a:p>
        </p:txBody>
      </p:sp>
    </p:spTree>
    <p:extLst>
      <p:ext uri="{BB962C8B-B14F-4D97-AF65-F5344CB8AC3E}">
        <p14:creationId xmlns:p14="http://schemas.microsoft.com/office/powerpoint/2010/main" val="972237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48145"/>
          </a:xfrm>
        </p:spPr>
        <p:txBody>
          <a:bodyPr/>
          <a:lstStyle/>
          <a:p>
            <a:r>
              <a:rPr lang="sl-SI" dirty="0" smtClean="0"/>
              <a:t>Gozdarski traktorist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677334" y="1357745"/>
            <a:ext cx="8596668" cy="5403273"/>
          </a:xfrm>
        </p:spPr>
        <p:txBody>
          <a:bodyPr>
            <a:normAutofit/>
          </a:bodyPr>
          <a:lstStyle/>
          <a:p>
            <a:r>
              <a:rPr lang="sl-SI" sz="2400" dirty="0" smtClean="0"/>
              <a:t>Število kandidatov = 2074</a:t>
            </a:r>
          </a:p>
          <a:p>
            <a:r>
              <a:rPr lang="sl-SI" sz="2400" dirty="0" smtClean="0"/>
              <a:t>Potrjevanje = 393 </a:t>
            </a:r>
            <a:r>
              <a:rPr lang="sl-SI" sz="2400" b="1" dirty="0" smtClean="0"/>
              <a:t>(24 %)</a:t>
            </a:r>
          </a:p>
          <a:p>
            <a:r>
              <a:rPr lang="sl-SI" sz="2400" dirty="0" smtClean="0"/>
              <a:t>Preverjanje na terenu = 1231 </a:t>
            </a:r>
            <a:r>
              <a:rPr lang="sl-SI" sz="2400" b="1" dirty="0" smtClean="0"/>
              <a:t>(76 %)</a:t>
            </a:r>
          </a:p>
          <a:p>
            <a:r>
              <a:rPr lang="sl-SI" sz="2400" dirty="0" smtClean="0"/>
              <a:t>Število izdanih certifikatov =1624 </a:t>
            </a:r>
          </a:p>
          <a:p>
            <a:r>
              <a:rPr lang="sl-SI" sz="2400" b="1" dirty="0" smtClean="0"/>
              <a:t>Uspešnost = 78 %</a:t>
            </a:r>
          </a:p>
          <a:p>
            <a:r>
              <a:rPr lang="sl-SI" sz="2400" dirty="0" smtClean="0"/>
              <a:t>Razlogi, da kandidat ni opravil storitve z zagovorom=</a:t>
            </a:r>
          </a:p>
          <a:p>
            <a:pPr lvl="1"/>
            <a:r>
              <a:rPr lang="sl-SI" sz="2400" dirty="0" smtClean="0"/>
              <a:t>Napačno stojišče pri privlačevanju lesa.</a:t>
            </a:r>
          </a:p>
          <a:p>
            <a:r>
              <a:rPr lang="sl-SI" sz="2600" dirty="0" smtClean="0"/>
              <a:t>V letu 2018 je 34 % kandidatov, ki niso opravili storitve z zagovorom naredilo vsaj 1 izločilno napako.</a:t>
            </a:r>
            <a:endParaRPr lang="sl-SI" sz="2600" dirty="0"/>
          </a:p>
        </p:txBody>
      </p:sp>
    </p:spTree>
    <p:extLst>
      <p:ext uri="{BB962C8B-B14F-4D97-AF65-F5344CB8AC3E}">
        <p14:creationId xmlns:p14="http://schemas.microsoft.com/office/powerpoint/2010/main" val="1885895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48145"/>
          </a:xfrm>
        </p:spPr>
        <p:txBody>
          <a:bodyPr/>
          <a:lstStyle/>
          <a:p>
            <a:r>
              <a:rPr lang="sl-SI" dirty="0" smtClean="0"/>
              <a:t>Gozdarski žičničar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677334" y="1357745"/>
            <a:ext cx="8596668" cy="5403273"/>
          </a:xfrm>
        </p:spPr>
        <p:txBody>
          <a:bodyPr>
            <a:normAutofit/>
          </a:bodyPr>
          <a:lstStyle/>
          <a:p>
            <a:r>
              <a:rPr lang="sl-SI" sz="2400" dirty="0" smtClean="0"/>
              <a:t>Število kandidatov = 193</a:t>
            </a:r>
          </a:p>
          <a:p>
            <a:r>
              <a:rPr lang="sl-SI" sz="2400" dirty="0" smtClean="0"/>
              <a:t>Potrjevanje = 122</a:t>
            </a:r>
            <a:r>
              <a:rPr lang="sl-SI" sz="2400" b="1" dirty="0" smtClean="0"/>
              <a:t>(70 %)</a:t>
            </a:r>
          </a:p>
          <a:p>
            <a:r>
              <a:rPr lang="sl-SI" sz="2400" dirty="0" smtClean="0"/>
              <a:t>Preverjanje na terenu = 52 </a:t>
            </a:r>
            <a:r>
              <a:rPr lang="sl-SI" sz="2400" b="1" dirty="0" smtClean="0"/>
              <a:t>(30 %)</a:t>
            </a:r>
          </a:p>
          <a:p>
            <a:r>
              <a:rPr lang="sl-SI" sz="2400" dirty="0" smtClean="0"/>
              <a:t>Število izdanih certifikatov =174 </a:t>
            </a:r>
          </a:p>
          <a:p>
            <a:r>
              <a:rPr lang="sl-SI" sz="2400" b="1" dirty="0" smtClean="0"/>
              <a:t>Uspešnost = 90 %</a:t>
            </a:r>
          </a:p>
          <a:p>
            <a:r>
              <a:rPr lang="sl-SI" sz="2400" dirty="0" smtClean="0"/>
              <a:t>Razlogi, da kandidat ni opravil storitve z zagovorom=</a:t>
            </a:r>
          </a:p>
          <a:p>
            <a:pPr lvl="1"/>
            <a:r>
              <a:rPr lang="sl-SI" sz="2400" dirty="0" smtClean="0"/>
              <a:t>Kandidati se preverjanja znanja niso udeležili.</a:t>
            </a:r>
          </a:p>
        </p:txBody>
      </p:sp>
    </p:spTree>
    <p:extLst>
      <p:ext uri="{BB962C8B-B14F-4D97-AF65-F5344CB8AC3E}">
        <p14:creationId xmlns:p14="http://schemas.microsoft.com/office/powerpoint/2010/main" val="381292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48145"/>
          </a:xfrm>
        </p:spPr>
        <p:txBody>
          <a:bodyPr/>
          <a:lstStyle/>
          <a:p>
            <a:r>
              <a:rPr lang="sl-SI" dirty="0" smtClean="0"/>
              <a:t>Odkupovalec odpremnik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677334" y="1357745"/>
            <a:ext cx="8596668" cy="4683617"/>
          </a:xfrm>
        </p:spPr>
        <p:txBody>
          <a:bodyPr>
            <a:normAutofit/>
          </a:bodyPr>
          <a:lstStyle/>
          <a:p>
            <a:r>
              <a:rPr lang="sl-SI" sz="2400" dirty="0" smtClean="0"/>
              <a:t>Število kandidatov = 351</a:t>
            </a:r>
          </a:p>
          <a:p>
            <a:r>
              <a:rPr lang="sl-SI" sz="2400" dirty="0" smtClean="0"/>
              <a:t>Potrjevanje = 224 </a:t>
            </a:r>
            <a:r>
              <a:rPr lang="sl-SI" sz="2400" b="1" dirty="0" smtClean="0"/>
              <a:t>(72 %)</a:t>
            </a:r>
          </a:p>
          <a:p>
            <a:r>
              <a:rPr lang="sl-SI" sz="2400" dirty="0" smtClean="0"/>
              <a:t>Preverjanje na terenu = 86 (</a:t>
            </a:r>
            <a:r>
              <a:rPr lang="sl-SI" sz="2400" b="1" dirty="0" smtClean="0"/>
              <a:t>28 %)</a:t>
            </a:r>
          </a:p>
          <a:p>
            <a:r>
              <a:rPr lang="sl-SI" sz="2400" dirty="0" smtClean="0"/>
              <a:t>Število izdanih certifikatov = 310</a:t>
            </a:r>
          </a:p>
          <a:p>
            <a:r>
              <a:rPr lang="sl-SI" sz="2400" dirty="0" smtClean="0"/>
              <a:t>Uspešnost = 87 %</a:t>
            </a:r>
          </a:p>
          <a:p>
            <a:r>
              <a:rPr lang="sl-SI" sz="2400" dirty="0" smtClean="0"/>
              <a:t>Razlogi, da kandidat ni opravil storitve z zagovorom=</a:t>
            </a:r>
          </a:p>
          <a:p>
            <a:pPr lvl="1"/>
            <a:r>
              <a:rPr lang="sl-SI" sz="2400" dirty="0" smtClean="0"/>
              <a:t>Ne prepozna osnovnih drevesnih vrst po lubju in lesu.</a:t>
            </a:r>
            <a:endParaRPr lang="sl-SI" sz="2400" dirty="0"/>
          </a:p>
        </p:txBody>
      </p:sp>
    </p:spTree>
    <p:extLst>
      <p:ext uri="{BB962C8B-B14F-4D97-AF65-F5344CB8AC3E}">
        <p14:creationId xmlns:p14="http://schemas.microsoft.com/office/powerpoint/2010/main" val="1283088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48145"/>
          </a:xfrm>
        </p:spPr>
        <p:txBody>
          <a:bodyPr>
            <a:normAutofit fontScale="90000"/>
          </a:bodyPr>
          <a:lstStyle/>
          <a:p>
            <a:r>
              <a:rPr lang="sl-SI" dirty="0"/>
              <a:t>Upravljalec/</a:t>
            </a:r>
            <a:r>
              <a:rPr lang="sl-SI" dirty="0" err="1"/>
              <a:t>upravljalka</a:t>
            </a:r>
            <a:r>
              <a:rPr lang="sl-SI" dirty="0"/>
              <a:t> strojev za strojno sečnjo in izvoz lesa z zgibnim polprikoličarjem</a:t>
            </a:r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677334" y="2179782"/>
            <a:ext cx="8596668" cy="3861580"/>
          </a:xfrm>
        </p:spPr>
        <p:txBody>
          <a:bodyPr>
            <a:normAutofit/>
          </a:bodyPr>
          <a:lstStyle/>
          <a:p>
            <a:r>
              <a:rPr lang="sl-SI" sz="2400" dirty="0" smtClean="0"/>
              <a:t>Število kandidatov = 181</a:t>
            </a:r>
          </a:p>
          <a:p>
            <a:r>
              <a:rPr lang="sl-SI" sz="2400" dirty="0" smtClean="0"/>
              <a:t>Potrjevanje = 176 </a:t>
            </a:r>
            <a:r>
              <a:rPr lang="sl-SI" sz="2400" b="1" dirty="0" smtClean="0"/>
              <a:t>(99 %)</a:t>
            </a:r>
          </a:p>
          <a:p>
            <a:r>
              <a:rPr lang="sl-SI" sz="2400" dirty="0" smtClean="0"/>
              <a:t>Preverjanje na terenu = 2 (1 %)</a:t>
            </a:r>
          </a:p>
          <a:p>
            <a:r>
              <a:rPr lang="sl-SI" sz="2400" dirty="0" smtClean="0"/>
              <a:t>Število izdanih certifikatov = 178</a:t>
            </a:r>
          </a:p>
          <a:p>
            <a:r>
              <a:rPr lang="sl-SI" sz="2400" dirty="0" smtClean="0"/>
              <a:t>Uspešnost = 98 %</a:t>
            </a:r>
          </a:p>
          <a:p>
            <a:r>
              <a:rPr lang="sl-SI" sz="2400" dirty="0" smtClean="0"/>
              <a:t>Razlogi, da kandidat ni opravil storitve z zagovorom=</a:t>
            </a:r>
          </a:p>
          <a:p>
            <a:pPr lvl="1"/>
            <a:r>
              <a:rPr lang="sl-SI" sz="2400" dirty="0"/>
              <a:t>Kandidati se preverjanja znanja niso udeležili.</a:t>
            </a:r>
          </a:p>
        </p:txBody>
      </p:sp>
    </p:spTree>
    <p:extLst>
      <p:ext uri="{BB962C8B-B14F-4D97-AF65-F5344CB8AC3E}">
        <p14:creationId xmlns:p14="http://schemas.microsoft.com/office/powerpoint/2010/main" val="382512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32873"/>
          </a:xfrm>
        </p:spPr>
        <p:txBody>
          <a:bodyPr/>
          <a:lstStyle/>
          <a:p>
            <a:r>
              <a:rPr lang="sl-SI" dirty="0" smtClean="0"/>
              <a:t>Pregled portfolija in preverjanje znanja. 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677334" y="1625601"/>
            <a:ext cx="8596668" cy="4415762"/>
          </a:xfrm>
        </p:spPr>
        <p:txBody>
          <a:bodyPr>
            <a:normAutofit/>
          </a:bodyPr>
          <a:lstStyle/>
          <a:p>
            <a:r>
              <a:rPr lang="sl-SI" sz="2800" dirty="0" smtClean="0"/>
              <a:t>Pregled portfolija; Srednja gozdarska in lesarska šola Postojna, Tržaška 36. 6230 Postojna</a:t>
            </a:r>
          </a:p>
          <a:p>
            <a:r>
              <a:rPr lang="sl-SI" sz="2800" dirty="0" smtClean="0"/>
              <a:t>Preverjanje znanja: </a:t>
            </a:r>
          </a:p>
          <a:p>
            <a:pPr lvl="1"/>
            <a:r>
              <a:rPr lang="sl-SI" sz="2800" dirty="0" smtClean="0"/>
              <a:t>delovišča v gozdu Srednje gozdarske </a:t>
            </a:r>
            <a:r>
              <a:rPr lang="sl-SI" sz="2800" dirty="0"/>
              <a:t>in </a:t>
            </a:r>
            <a:r>
              <a:rPr lang="sl-SI" sz="2800" dirty="0" smtClean="0"/>
              <a:t>lesarske šole </a:t>
            </a:r>
            <a:r>
              <a:rPr lang="sl-SI" sz="2800" dirty="0"/>
              <a:t>Postojna, Tržaška 36. 6230 </a:t>
            </a:r>
            <a:r>
              <a:rPr lang="sl-SI" sz="2800" dirty="0" smtClean="0"/>
              <a:t>Postojna</a:t>
            </a:r>
          </a:p>
          <a:p>
            <a:pPr lvl="1"/>
            <a:r>
              <a:rPr lang="sl-SI" sz="2800" dirty="0"/>
              <a:t>d</a:t>
            </a:r>
            <a:r>
              <a:rPr lang="sl-SI" sz="2800" dirty="0" smtClean="0"/>
              <a:t>elovišča podjetja iz Koroške – </a:t>
            </a:r>
            <a:r>
              <a:rPr lang="sl-SI" sz="2000" dirty="0" smtClean="0"/>
              <a:t>od oktober 2019 naprej.</a:t>
            </a:r>
          </a:p>
          <a:p>
            <a:r>
              <a:rPr lang="sl-SI" sz="2800" dirty="0" smtClean="0"/>
              <a:t>Omejitev; vsaka komisija ima lahko največ 20 kandidatov (preverjanje znanja v gozdu).</a:t>
            </a:r>
          </a:p>
        </p:txBody>
      </p:sp>
    </p:spTree>
    <p:extLst>
      <p:ext uri="{BB962C8B-B14F-4D97-AF65-F5344CB8AC3E}">
        <p14:creationId xmlns:p14="http://schemas.microsoft.com/office/powerpoint/2010/main" val="3646378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86691"/>
          </a:xfrm>
        </p:spPr>
        <p:txBody>
          <a:bodyPr/>
          <a:lstStyle/>
          <a:p>
            <a:r>
              <a:rPr lang="sl-SI" dirty="0" smtClean="0"/>
              <a:t>Obveščanje kandidatov;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677334" y="1302327"/>
            <a:ext cx="8863830" cy="5246255"/>
          </a:xfrm>
        </p:spPr>
        <p:txBody>
          <a:bodyPr>
            <a:normAutofit lnSpcReduction="10000"/>
          </a:bodyPr>
          <a:lstStyle/>
          <a:p>
            <a:r>
              <a:rPr lang="sl-SI" sz="2800" dirty="0" smtClean="0"/>
              <a:t>Obvestila komisij posredujemo; </a:t>
            </a:r>
          </a:p>
          <a:p>
            <a:pPr lvl="1"/>
            <a:r>
              <a:rPr lang="sl-SI" sz="2800" dirty="0" smtClean="0"/>
              <a:t>priporočeno s povratnico na stalen naslov,</a:t>
            </a:r>
          </a:p>
          <a:p>
            <a:pPr lvl="1"/>
            <a:r>
              <a:rPr lang="sl-SI" sz="2800" dirty="0"/>
              <a:t>p</a:t>
            </a:r>
            <a:r>
              <a:rPr lang="sl-SI" sz="2800" dirty="0" smtClean="0"/>
              <a:t>reko e pošte.</a:t>
            </a:r>
          </a:p>
          <a:p>
            <a:pPr marL="57150" indent="0">
              <a:buNone/>
            </a:pPr>
            <a:r>
              <a:rPr lang="sl-SI" sz="2800" dirty="0" smtClean="0"/>
              <a:t>Vsi kandidati dobijo tudi na dan pregleda in potrjevanja map po odločitvi komisije sms s sledečo vsebino:</a:t>
            </a:r>
          </a:p>
          <a:p>
            <a:pPr marL="57150" indent="0">
              <a:buNone/>
            </a:pPr>
            <a:r>
              <a:rPr lang="sl-SI" sz="2800" dirty="0" smtClean="0"/>
              <a:t>Npr. za NPK SEKAČ;</a:t>
            </a:r>
          </a:p>
          <a:p>
            <a:pPr marL="57150" indent="0">
              <a:buNone/>
            </a:pPr>
            <a:r>
              <a:rPr lang="sl-SI" sz="2800" dirty="0" smtClean="0"/>
              <a:t>„Obveščamo vas, da imate preverjanje znanja za NPK SEKAČ v četrtek, 14.11.2019, obvestilo komisije s podrobnejšimi navodili boste prejeli na vaš stalen naslov priporočeno s povratnico/e-pošto.“ </a:t>
            </a:r>
          </a:p>
          <a:p>
            <a:pPr marL="400050">
              <a:buFont typeface="Wingdings" panose="05000000000000000000" pitchFamily="2" charset="2"/>
              <a:buChar char="Ø"/>
            </a:pPr>
            <a:endParaRPr lang="sl-SI" sz="2400" dirty="0" smtClean="0"/>
          </a:p>
        </p:txBody>
      </p:sp>
    </p:spTree>
    <p:extLst>
      <p:ext uri="{BB962C8B-B14F-4D97-AF65-F5344CB8AC3E}">
        <p14:creationId xmlns:p14="http://schemas.microsoft.com/office/powerpoint/2010/main" val="1456831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79055"/>
          </a:xfrm>
        </p:spPr>
        <p:txBody>
          <a:bodyPr>
            <a:normAutofit fontScale="90000"/>
          </a:bodyPr>
          <a:lstStyle/>
          <a:p>
            <a:r>
              <a:rPr lang="sl-SI" dirty="0" smtClean="0"/>
              <a:t>Vsa preverjanja znanja potekajo v gozdu ali skladišču lesa; 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677334" y="1699491"/>
            <a:ext cx="8596668" cy="4341871"/>
          </a:xfrm>
        </p:spPr>
        <p:txBody>
          <a:bodyPr>
            <a:normAutofit/>
          </a:bodyPr>
          <a:lstStyle/>
          <a:p>
            <a:r>
              <a:rPr lang="sl-SI" sz="2800" dirty="0" smtClean="0"/>
              <a:t>Predpriprava delovišča – izbira primernega odkazanega drevja za preverjanje znanja ter številčenje dreves (sekači). </a:t>
            </a:r>
          </a:p>
          <a:p>
            <a:r>
              <a:rPr lang="sl-SI" sz="2800" dirty="0" smtClean="0"/>
              <a:t>Izpeljavo preverjanja v gozdu onemogoča dež in sneg (vsa preverjanja) in veter (sekači);</a:t>
            </a:r>
          </a:p>
          <a:p>
            <a:r>
              <a:rPr lang="sl-SI" sz="2800" dirty="0" smtClean="0"/>
              <a:t>O odpovedi preverjanja se izvajalec in komisija vskladi dan pred preverjanjem in izvajalec o odločitvi obvesti kandidate (klic, sms).  </a:t>
            </a:r>
          </a:p>
          <a:p>
            <a:pPr lvl="1"/>
            <a:r>
              <a:rPr lang="sl-SI" sz="2800" dirty="0" smtClean="0"/>
              <a:t>Veliko dodatnega dela za izvajalca. </a:t>
            </a:r>
          </a:p>
        </p:txBody>
      </p:sp>
    </p:spTree>
    <p:extLst>
      <p:ext uri="{BB962C8B-B14F-4D97-AF65-F5344CB8AC3E}">
        <p14:creationId xmlns:p14="http://schemas.microsoft.com/office/powerpoint/2010/main" val="2787789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77334" y="166255"/>
            <a:ext cx="8596668" cy="1080653"/>
          </a:xfrm>
        </p:spPr>
        <p:txBody>
          <a:bodyPr>
            <a:normAutofit/>
          </a:bodyPr>
          <a:lstStyle/>
          <a:p>
            <a:r>
              <a:rPr lang="sl-SI" sz="2800" dirty="0" smtClean="0"/>
              <a:t>Pri preverjanju </a:t>
            </a:r>
            <a:r>
              <a:rPr lang="sl-SI" sz="2800" dirty="0"/>
              <a:t>znanja na </a:t>
            </a:r>
            <a:r>
              <a:rPr lang="sl-SI" sz="2800" dirty="0" smtClean="0"/>
              <a:t>terenu komisija uporablja zapisnik – (sekač – 10 strani);</a:t>
            </a:r>
            <a:endParaRPr lang="sl-SI" sz="2800" dirty="0"/>
          </a:p>
        </p:txBody>
      </p:sp>
      <p:sp>
        <p:nvSpPr>
          <p:cNvPr id="3" name="Označba mesta besedil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6" name="Označba mesta vsebine 5"/>
          <p:cNvSpPr>
            <a:spLocks noGrp="1"/>
          </p:cNvSpPr>
          <p:nvPr>
            <p:ph sz="quarter" idx="4"/>
          </p:nvPr>
        </p:nvSpPr>
        <p:spPr>
          <a:xfrm>
            <a:off x="4861368" y="1154546"/>
            <a:ext cx="4185617" cy="6118930"/>
          </a:xfrm>
        </p:spPr>
        <p:txBody>
          <a:bodyPr>
            <a:normAutofit/>
          </a:bodyPr>
          <a:lstStyle/>
          <a:p>
            <a:r>
              <a:rPr lang="sl-SI" dirty="0" smtClean="0"/>
              <a:t>Celoten postopek podiranja in izdelave drevesa je pri NPK SEKAČ razdeljen na faze in </a:t>
            </a:r>
            <a:r>
              <a:rPr lang="sl-SI" dirty="0" err="1" smtClean="0"/>
              <a:t>podfaze</a:t>
            </a:r>
            <a:r>
              <a:rPr lang="sl-SI" dirty="0" smtClean="0"/>
              <a:t>, zajema 55 elementov – postopkov, ki jih ocenjuje komisija. </a:t>
            </a:r>
          </a:p>
          <a:p>
            <a:r>
              <a:rPr lang="sl-SI" dirty="0" smtClean="0"/>
              <a:t>Ti elementi – postopki so v primeru napačne izvedbe kot napake različno </a:t>
            </a:r>
            <a:r>
              <a:rPr lang="sl-SI" dirty="0"/>
              <a:t>v</a:t>
            </a:r>
            <a:r>
              <a:rPr lang="sl-SI" dirty="0" smtClean="0"/>
              <a:t>rednoteni in sicer; 11 kot izločilne napake, 15 kot težje napake in 27 lažje napake.</a:t>
            </a:r>
          </a:p>
          <a:p>
            <a:r>
              <a:rPr lang="sl-SI" dirty="0" smtClean="0"/>
              <a:t>Vrednotenje;</a:t>
            </a:r>
          </a:p>
          <a:p>
            <a:pPr lvl="1"/>
            <a:r>
              <a:rPr lang="sl-SI" dirty="0" smtClean="0"/>
              <a:t>Izločilna napaka (kriterij) = kandidat preverjanja na opravi, postopek preverjanja se prekine.</a:t>
            </a:r>
          </a:p>
          <a:p>
            <a:pPr lvl="1"/>
            <a:r>
              <a:rPr lang="sl-SI" dirty="0" smtClean="0"/>
              <a:t>Težja napak = 35 točk</a:t>
            </a:r>
          </a:p>
          <a:p>
            <a:pPr lvl="1"/>
            <a:r>
              <a:rPr lang="sl-SI" dirty="0" smtClean="0"/>
              <a:t>Lažja napaka = 25 točk</a:t>
            </a:r>
          </a:p>
          <a:p>
            <a:r>
              <a:rPr lang="sl-SI" dirty="0" smtClean="0"/>
              <a:t>Kandidat ne sme preseči skupaj v celotnem </a:t>
            </a:r>
            <a:r>
              <a:rPr lang="sl-SI" dirty="0" err="1" smtClean="0"/>
              <a:t>prevrjanju</a:t>
            </a:r>
            <a:r>
              <a:rPr lang="sl-SI" dirty="0" smtClean="0"/>
              <a:t> 100 točk.</a:t>
            </a:r>
            <a:endParaRPr lang="sl-SI" dirty="0"/>
          </a:p>
        </p:txBody>
      </p:sp>
      <p:pic>
        <p:nvPicPr>
          <p:cNvPr id="8" name="Označba mesta vsebine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7971" y="2183788"/>
            <a:ext cx="5467927" cy="3880497"/>
          </a:xfrm>
        </p:spPr>
      </p:pic>
      <p:pic>
        <p:nvPicPr>
          <p:cNvPr id="10" name="Označba mesta vsebine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488" y="2126673"/>
            <a:ext cx="5370948" cy="3897745"/>
          </a:xfrm>
        </p:spPr>
      </p:pic>
    </p:spTree>
    <p:extLst>
      <p:ext uri="{BB962C8B-B14F-4D97-AF65-F5344CB8AC3E}">
        <p14:creationId xmlns:p14="http://schemas.microsoft.com/office/powerpoint/2010/main" val="673431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značba mesta vsebine 2"/>
          <p:cNvSpPr>
            <a:spLocks noGrp="1"/>
          </p:cNvSpPr>
          <p:nvPr>
            <p:ph sz="half" idx="1"/>
          </p:nvPr>
        </p:nvSpPr>
        <p:spPr>
          <a:xfrm>
            <a:off x="655782" y="645824"/>
            <a:ext cx="8655168" cy="4027776"/>
          </a:xfrm>
        </p:spPr>
        <p:txBody>
          <a:bodyPr>
            <a:normAutofit lnSpcReduction="10000"/>
          </a:bodyPr>
          <a:lstStyle/>
          <a:p>
            <a:r>
              <a:rPr lang="sl-SI" sz="2400" dirty="0"/>
              <a:t>Prednosti tovrstnih zapisnikov</a:t>
            </a:r>
            <a:r>
              <a:rPr lang="sl-SI" sz="2400" dirty="0" smtClean="0"/>
              <a:t>;</a:t>
            </a:r>
          </a:p>
          <a:p>
            <a:pPr lvl="1"/>
            <a:r>
              <a:rPr lang="sl-SI" sz="2400" dirty="0"/>
              <a:t>Poenotenje </a:t>
            </a:r>
            <a:r>
              <a:rPr lang="sl-SI" sz="2400" dirty="0" smtClean="0"/>
              <a:t>kriterijev preverjanja kandidatovega znanja  </a:t>
            </a:r>
            <a:r>
              <a:rPr lang="sl-SI" sz="2400" dirty="0"/>
              <a:t>za vse člane komisij. </a:t>
            </a:r>
          </a:p>
          <a:p>
            <a:pPr lvl="1"/>
            <a:r>
              <a:rPr lang="sl-SI" sz="2400" dirty="0"/>
              <a:t>Zapisnik je komisiji v pomoč pri obrazložitvi vzrokov za neuspeh kandidata pri preverjanju znanja.</a:t>
            </a:r>
          </a:p>
          <a:p>
            <a:pPr lvl="1"/>
            <a:r>
              <a:rPr lang="sl-SI" sz="2400" dirty="0"/>
              <a:t>Poenostavljena priprava odločbe za </a:t>
            </a:r>
            <a:r>
              <a:rPr lang="sl-SI" sz="2400" dirty="0" smtClean="0"/>
              <a:t>izvajalca</a:t>
            </a:r>
            <a:r>
              <a:rPr lang="sl-SI" sz="2400" dirty="0"/>
              <a:t> </a:t>
            </a:r>
            <a:r>
              <a:rPr lang="sl-SI" sz="2400" dirty="0" smtClean="0"/>
              <a:t>in predsednika komisije.</a:t>
            </a:r>
          </a:p>
          <a:p>
            <a:r>
              <a:rPr lang="sl-SI" sz="2600" dirty="0" smtClean="0"/>
              <a:t>Pri pripravi zapisnika je potrebno težiti k kriterijem za preverjanje znanja, ki se jih da vrednotiti – v našem primeru meriti. </a:t>
            </a:r>
          </a:p>
          <a:p>
            <a:endParaRPr lang="sl-SI" dirty="0"/>
          </a:p>
        </p:txBody>
      </p:sp>
      <p:sp>
        <p:nvSpPr>
          <p:cNvPr id="4" name="Označba mesta vsebine 3"/>
          <p:cNvSpPr>
            <a:spLocks noGrp="1"/>
          </p:cNvSpPr>
          <p:nvPr>
            <p:ph sz="half" idx="2"/>
          </p:nvPr>
        </p:nvSpPr>
        <p:spPr>
          <a:xfrm>
            <a:off x="655782" y="4895272"/>
            <a:ext cx="8655168" cy="1413163"/>
          </a:xfrm>
        </p:spPr>
        <p:txBody>
          <a:bodyPr>
            <a:normAutofit lnSpcReduction="10000"/>
          </a:bodyPr>
          <a:lstStyle/>
          <a:p>
            <a:r>
              <a:rPr lang="sl-SI" sz="2800" dirty="0" smtClean="0"/>
              <a:t>Zagovor; Kot pomoč kandidatom pri zagovoru storite so za vse kataloge pripravljena vprašanja in odgovori s točkovnikom.</a:t>
            </a:r>
            <a:endParaRPr lang="sl-SI" sz="2800" dirty="0"/>
          </a:p>
        </p:txBody>
      </p:sp>
    </p:spTree>
    <p:extLst>
      <p:ext uri="{BB962C8B-B14F-4D97-AF65-F5344CB8AC3E}">
        <p14:creationId xmlns:p14="http://schemas.microsoft.com/office/powerpoint/2010/main" val="9627237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l-SI" dirty="0" smtClean="0"/>
              <a:t/>
            </a:r>
            <a:br>
              <a:rPr lang="sl-SI" dirty="0" smtClean="0"/>
            </a:br>
            <a:r>
              <a:rPr lang="sl-SI" dirty="0" smtClean="0"/>
              <a:t>Hvala za pozornost.</a:t>
            </a:r>
            <a:endParaRPr lang="sl-SI" dirty="0"/>
          </a:p>
        </p:txBody>
      </p:sp>
      <p:sp>
        <p:nvSpPr>
          <p:cNvPr id="3" name="Označba mesta vsebine 2"/>
          <p:cNvSpPr>
            <a:spLocks noGrp="1"/>
          </p:cNvSpPr>
          <p:nvPr>
            <p:ph idx="1"/>
          </p:nvPr>
        </p:nvSpPr>
        <p:spPr>
          <a:xfrm>
            <a:off x="677334" y="3149600"/>
            <a:ext cx="8596668" cy="1976582"/>
          </a:xfrm>
        </p:spPr>
        <p:txBody>
          <a:bodyPr>
            <a:noAutofit/>
          </a:bodyPr>
          <a:lstStyle/>
          <a:p>
            <a:r>
              <a:rPr lang="sl-SI" sz="2000" dirty="0" smtClean="0"/>
              <a:t>Kontakt:</a:t>
            </a:r>
          </a:p>
          <a:p>
            <a:pPr marL="0" indent="0">
              <a:buNone/>
            </a:pPr>
            <a:r>
              <a:rPr lang="sl-SI" sz="2000" dirty="0" smtClean="0"/>
              <a:t>SGLŠ Postojna</a:t>
            </a:r>
          </a:p>
          <a:p>
            <a:pPr marL="0" indent="0">
              <a:buNone/>
            </a:pPr>
            <a:r>
              <a:rPr lang="sl-SI" sz="2000" dirty="0" smtClean="0"/>
              <a:t>Sebastijan Bajc</a:t>
            </a:r>
          </a:p>
          <a:p>
            <a:pPr marL="0" indent="0">
              <a:buNone/>
            </a:pPr>
            <a:r>
              <a:rPr lang="sl-SI" sz="2000" dirty="0" smtClean="0"/>
              <a:t>Tržaška 36</a:t>
            </a:r>
          </a:p>
          <a:p>
            <a:pPr marL="0" indent="0">
              <a:buNone/>
            </a:pPr>
            <a:r>
              <a:rPr lang="sl-SI" sz="2000" dirty="0" smtClean="0"/>
              <a:t>6230 Postojna</a:t>
            </a:r>
          </a:p>
          <a:p>
            <a:pPr marL="0" indent="0">
              <a:buNone/>
            </a:pPr>
            <a:r>
              <a:rPr lang="sl-SI" sz="2000" dirty="0" smtClean="0"/>
              <a:t>E-pošta; </a:t>
            </a:r>
            <a:r>
              <a:rPr lang="sl-SI" sz="2000" dirty="0" smtClean="0">
                <a:hlinkClick r:id="rId2"/>
              </a:rPr>
              <a:t>sebastijan.bajc@siol.net</a:t>
            </a:r>
            <a:endParaRPr lang="sl-SI" sz="2000" dirty="0" smtClean="0"/>
          </a:p>
          <a:p>
            <a:pPr marL="0" indent="0">
              <a:buNone/>
            </a:pPr>
            <a:r>
              <a:rPr lang="sl-SI" sz="2000" dirty="0" smtClean="0"/>
              <a:t>Mob; 041/380-762</a:t>
            </a:r>
            <a:endParaRPr lang="sl-SI" sz="2000" dirty="0"/>
          </a:p>
        </p:txBody>
      </p:sp>
    </p:spTree>
    <p:extLst>
      <p:ext uri="{BB962C8B-B14F-4D97-AF65-F5344CB8AC3E}">
        <p14:creationId xmlns:p14="http://schemas.microsoft.com/office/powerpoint/2010/main" val="96196466"/>
      </p:ext>
    </p:extLst>
  </p:cSld>
  <p:clrMapOvr>
    <a:masterClrMapping/>
  </p:clrMapOvr>
</p:sld>
</file>

<file path=ppt/theme/theme1.xml><?xml version="1.0" encoding="utf-8"?>
<a:theme xmlns:a="http://schemas.openxmlformats.org/drawingml/2006/main" name="Gladko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426</TotalTime>
  <Words>938</Words>
  <Application>Microsoft Office PowerPoint</Application>
  <PresentationFormat>Po meri</PresentationFormat>
  <Paragraphs>120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diapozitivov</vt:lpstr>
      </vt:variant>
      <vt:variant>
        <vt:i4>16</vt:i4>
      </vt:variant>
    </vt:vector>
  </HeadingPairs>
  <TitlesOfParts>
    <vt:vector size="17" baseType="lpstr">
      <vt:lpstr>Gladko</vt:lpstr>
      <vt:lpstr>Izvajalec postopkov preverjanja in potrjevanja NPK  </vt:lpstr>
      <vt:lpstr>Izvajalec je v register vpisan za naslednje kataloge: </vt:lpstr>
      <vt:lpstr>Osnovni podatki:</vt:lpstr>
      <vt:lpstr>Razlogi za pridobitev certifikata NPK – področje GOZDARSTVA</vt:lpstr>
      <vt:lpstr>Gozdarski gojitelj</vt:lpstr>
      <vt:lpstr>Gozdarski sekač</vt:lpstr>
      <vt:lpstr>Gozdarski traktorist</vt:lpstr>
      <vt:lpstr>Gozdarski žičničar</vt:lpstr>
      <vt:lpstr>Odkupovalec odpremnik</vt:lpstr>
      <vt:lpstr>Upravljalec/upravljalka strojev za strojno sečnjo in izvoz lesa z zgibnim polprikoličarjem</vt:lpstr>
      <vt:lpstr>Pregled portfolija in preverjanje znanja. </vt:lpstr>
      <vt:lpstr>Obveščanje kandidatov;</vt:lpstr>
      <vt:lpstr>Vsa preverjanja znanja potekajo v gozdu ali skladišču lesa; </vt:lpstr>
      <vt:lpstr>Pri preverjanju znanja na terenu komisija uporablja zapisnik – (sekač – 10 strani);</vt:lpstr>
      <vt:lpstr>PowerPointova predstavitev</vt:lpstr>
      <vt:lpstr> Hvala za pozornost.</vt:lpstr>
    </vt:vector>
  </TitlesOfParts>
  <Company>MIZS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Izvajalec postopkov preverjanja in potrjevanja NPK</dc:title>
  <dc:creator>Bajc</dc:creator>
  <cp:lastModifiedBy>Ivan Arnic</cp:lastModifiedBy>
  <cp:revision>55</cp:revision>
  <dcterms:created xsi:type="dcterms:W3CDTF">2019-11-10T05:54:13Z</dcterms:created>
  <dcterms:modified xsi:type="dcterms:W3CDTF">2019-11-13T07:53:07Z</dcterms:modified>
</cp:coreProperties>
</file>