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56" r:id="rId2"/>
    <p:sldId id="531" r:id="rId3"/>
    <p:sldId id="361" r:id="rId4"/>
    <p:sldId id="533" r:id="rId5"/>
    <p:sldId id="535" r:id="rId6"/>
    <p:sldId id="534" r:id="rId7"/>
    <p:sldId id="553" r:id="rId8"/>
    <p:sldId id="552" r:id="rId9"/>
    <p:sldId id="539" r:id="rId10"/>
    <p:sldId id="538" r:id="rId11"/>
    <p:sldId id="522" r:id="rId12"/>
    <p:sldId id="526" r:id="rId13"/>
    <p:sldId id="527" r:id="rId14"/>
    <p:sldId id="528" r:id="rId15"/>
    <p:sldId id="551" r:id="rId16"/>
    <p:sldId id="543" r:id="rId17"/>
    <p:sldId id="545" r:id="rId18"/>
    <p:sldId id="549" r:id="rId19"/>
    <p:sldId id="462" r:id="rId20"/>
  </p:sldIdLst>
  <p:sldSz cx="9144000" cy="6858000" type="screen4x3"/>
  <p:notesSz cx="67945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E6FF"/>
    <a:srgbClr val="00529B"/>
    <a:srgbClr val="66FF33"/>
    <a:srgbClr val="AC75D5"/>
    <a:srgbClr val="FFFF00"/>
    <a:srgbClr val="F68B1F"/>
    <a:srgbClr val="D8EEC0"/>
    <a:srgbClr val="FF00FF"/>
    <a:srgbClr val="798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 autoAdjust="0"/>
    <p:restoredTop sz="94670" autoAdjust="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4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843009212968108"/>
          <c:y val="3.1888205232098392E-2"/>
          <c:w val="0.57162488632950248"/>
          <c:h val="0.5550826027622137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izvedli preverjanje</c:v>
                </c:pt>
              </c:strCache>
            </c:strRef>
          </c:tx>
          <c:invertIfNegative val="0"/>
          <c:dLbls>
            <c:dLbl>
              <c:idx val="5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List1!$A$2:$A$7</c:f>
              <c:strCache>
                <c:ptCount val="6"/>
                <c:pt idx="0">
                  <c:v>živinorejec</c:v>
                </c:pt>
                <c:pt idx="1">
                  <c:v>izdelovalec kruha</c:v>
                </c:pt>
                <c:pt idx="2">
                  <c:v>zeliščar</c:v>
                </c:pt>
                <c:pt idx="3">
                  <c:v>čebelar</c:v>
                </c:pt>
                <c:pt idx="4">
                  <c:v>gozdarstvo</c:v>
                </c:pt>
                <c:pt idx="5">
                  <c:v>računalništvo</c:v>
                </c:pt>
              </c:strCache>
            </c:strRef>
          </c:cat>
          <c:val>
            <c:numRef>
              <c:f>List1!$B$2:$B$7</c:f>
              <c:numCache>
                <c:formatCode>General</c:formatCode>
                <c:ptCount val="6"/>
                <c:pt idx="0">
                  <c:v>1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  <c:pt idx="4">
                  <c:v>3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niso izvedli preverjanja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2660980055713973E-3"/>
                  <c:y val="-0.1322769692256416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9.33719782769234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660980055713973E-3"/>
                  <c:y val="-7.26226497709404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330490027856987E-3"/>
                  <c:y val="-0.158213629858120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-1.6330490027856987E-3"/>
                  <c:y val="-0.280115934830770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List1!$A$2:$A$7</c:f>
              <c:strCache>
                <c:ptCount val="6"/>
                <c:pt idx="0">
                  <c:v>živinorejec</c:v>
                </c:pt>
                <c:pt idx="1">
                  <c:v>izdelovalec kruha</c:v>
                </c:pt>
                <c:pt idx="2">
                  <c:v>zeliščar</c:v>
                </c:pt>
                <c:pt idx="3">
                  <c:v>čebelar</c:v>
                </c:pt>
                <c:pt idx="4">
                  <c:v>gozdarstvo</c:v>
                </c:pt>
                <c:pt idx="5">
                  <c:v>računalništvo</c:v>
                </c:pt>
              </c:strCache>
            </c:strRef>
          </c:cat>
          <c:val>
            <c:numRef>
              <c:f>List1!$C$2:$C$7</c:f>
              <c:numCache>
                <c:formatCode>General</c:formatCode>
                <c:ptCount val="6"/>
                <c:pt idx="0">
                  <c:v>4</c:v>
                </c:pt>
                <c:pt idx="1">
                  <c:v>4</c:v>
                </c:pt>
                <c:pt idx="2">
                  <c:v>3</c:v>
                </c:pt>
                <c:pt idx="3">
                  <c:v>6</c:v>
                </c:pt>
                <c:pt idx="4">
                  <c:v>0</c:v>
                </c:pt>
                <c:pt idx="5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608448"/>
        <c:axId val="33609984"/>
      </c:barChart>
      <c:catAx>
        <c:axId val="33608448"/>
        <c:scaling>
          <c:orientation val="minMax"/>
        </c:scaling>
        <c:delete val="0"/>
        <c:axPos val="b"/>
        <c:majorTickMark val="out"/>
        <c:minorTickMark val="none"/>
        <c:tickLblPos val="nextTo"/>
        <c:crossAx val="33609984"/>
        <c:crosses val="autoZero"/>
        <c:auto val="1"/>
        <c:lblAlgn val="ctr"/>
        <c:lblOffset val="100"/>
        <c:noMultiLvlLbl val="0"/>
      </c:catAx>
      <c:valAx>
        <c:axId val="33609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60844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0410926563715148"/>
          <c:y val="0.2843848610519229"/>
          <c:w val="0.2860924403461344"/>
          <c:h val="0.3127732905299079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5389447468799771E-2"/>
          <c:y val="3.2381056576369562E-2"/>
          <c:w val="0.68793745139428952"/>
          <c:h val="0.75311584620679006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Trije ali manj kandidati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1.1757952820057031E-2"/>
                  <c:y val="-1.07542251402960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0576417435099803E-2"/>
                  <c:y val="-1.07542251402960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List1!$A$2:$A$6</c:f>
              <c:strCache>
                <c:ptCount val="5"/>
                <c:pt idx="0">
                  <c:v>Živinorejec</c:v>
                </c:pt>
                <c:pt idx="1">
                  <c:v>Izdelovalec kruha</c:v>
                </c:pt>
                <c:pt idx="2">
                  <c:v>Zeliščar</c:v>
                </c:pt>
                <c:pt idx="3">
                  <c:v>Čebelar</c:v>
                </c:pt>
                <c:pt idx="4">
                  <c:v>Gozdarstvo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0</c:v>
                </c:pt>
                <c:pt idx="3">
                  <c:v>0</c:v>
                </c:pt>
                <c:pt idx="4">
                  <c:v>14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Sklepi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1.469744102507128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1757952820057031E-2"/>
                  <c:y val="-1.72067602244737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List1!$A$2:$A$6</c:f>
              <c:strCache>
                <c:ptCount val="5"/>
                <c:pt idx="0">
                  <c:v>Živinorejec</c:v>
                </c:pt>
                <c:pt idx="1">
                  <c:v>Izdelovalec kruha</c:v>
                </c:pt>
                <c:pt idx="2">
                  <c:v>Zeliščar</c:v>
                </c:pt>
                <c:pt idx="3">
                  <c:v>Čebelar</c:v>
                </c:pt>
                <c:pt idx="4">
                  <c:v>Gozdarstvo</c:v>
                </c:pt>
              </c:strCache>
            </c:strRef>
          </c:cat>
          <c:val>
            <c:numRef>
              <c:f>List1!$C$2:$C$6</c:f>
              <c:numCache>
                <c:formatCode>General</c:formatCode>
                <c:ptCount val="5"/>
                <c:pt idx="0">
                  <c:v>6</c:v>
                </c:pt>
                <c:pt idx="1">
                  <c:v>10</c:v>
                </c:pt>
                <c:pt idx="2">
                  <c:v>5</c:v>
                </c:pt>
                <c:pt idx="3">
                  <c:v>1</c:v>
                </c:pt>
                <c:pt idx="4">
                  <c:v>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4514048"/>
        <c:axId val="34515584"/>
        <c:axId val="34521536"/>
      </c:bar3DChart>
      <c:catAx>
        <c:axId val="345140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l-SI"/>
          </a:p>
        </c:txPr>
        <c:crossAx val="34515584"/>
        <c:crosses val="autoZero"/>
        <c:auto val="1"/>
        <c:lblAlgn val="ctr"/>
        <c:lblOffset val="100"/>
        <c:noMultiLvlLbl val="0"/>
      </c:catAx>
      <c:valAx>
        <c:axId val="345155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514048"/>
        <c:crosses val="autoZero"/>
        <c:crossBetween val="between"/>
      </c:valAx>
      <c:serAx>
        <c:axId val="345215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l-SI"/>
          </a:p>
        </c:txPr>
        <c:crossAx val="34515584"/>
        <c:crosses val="autoZero"/>
      </c:serAx>
    </c:plotArea>
    <c:legend>
      <c:legendPos val="r"/>
      <c:layout>
        <c:manualLayout>
          <c:xMode val="edge"/>
          <c:yMode val="edge"/>
          <c:x val="0.74841776839610419"/>
          <c:y val="0.30446904950940412"/>
          <c:w val="0.2427637669888531"/>
          <c:h val="0.208240073596158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70277117622185"/>
          <c:y val="2.7709339485155245E-2"/>
          <c:w val="0.69812308569147241"/>
          <c:h val="0.77775147379457843"/>
        </c:manualLayout>
      </c:layout>
      <c:bubbleChart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Y–vrednosti</c:v>
                </c:pt>
              </c:strCache>
            </c:strRef>
          </c:tx>
          <c:invertIfNegative val="0"/>
          <c:dPt>
            <c:idx val="0"/>
            <c:invertIfNegative val="0"/>
            <c:bubble3D val="1"/>
            <c:spPr>
              <a:solidFill>
                <a:srgbClr val="66FF33"/>
              </a:solidFill>
            </c:spPr>
          </c:dPt>
          <c:dPt>
            <c:idx val="1"/>
            <c:invertIfNegative val="0"/>
            <c:bubble3D val="1"/>
            <c:spPr>
              <a:solidFill>
                <a:srgbClr val="FF0000"/>
              </a:solidFill>
            </c:spPr>
          </c:dPt>
          <c:dPt>
            <c:idx val="2"/>
            <c:invertIfNegative val="0"/>
            <c:bubble3D val="1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1"/>
            <c:spPr>
              <a:solidFill>
                <a:srgbClr val="0070C0"/>
              </a:solidFill>
            </c:spPr>
          </c:dPt>
          <c:dPt>
            <c:idx val="4"/>
            <c:invertIfNegative val="0"/>
            <c:bubble3D val="1"/>
            <c:spPr>
              <a:solidFill>
                <a:srgbClr val="FF00FF"/>
              </a:solidFill>
            </c:spPr>
          </c:dPt>
          <c:dLbls>
            <c:dLbl>
              <c:idx val="0"/>
              <c:layout>
                <c:manualLayout>
                  <c:x val="-0.20417550721185362"/>
                  <c:y val="-3.633562774070854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0886023444294871"/>
                  <c:y val="-0.12581220550657765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3587779458173833E-2"/>
                  <c:y val="-5.916867080128351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327722496242495E-3"/>
                  <c:y val="-4.13577983122210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11686231277895025"/>
                  <c:y val="-0.157038311102687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xVal>
            <c:numRef>
              <c:f>List1!$A$2:$A$6</c:f>
              <c:numCache>
                <c:formatCode>General</c:formatCode>
                <c:ptCount val="5"/>
                <c:pt idx="0">
                  <c:v>469</c:v>
                </c:pt>
                <c:pt idx="1">
                  <c:v>247</c:v>
                </c:pt>
                <c:pt idx="2">
                  <c:v>518</c:v>
                </c:pt>
                <c:pt idx="3">
                  <c:v>360</c:v>
                </c:pt>
                <c:pt idx="4">
                  <c:v>699</c:v>
                </c:pt>
              </c:numCache>
            </c:numRef>
          </c:xVal>
          <c:yVal>
            <c:numRef>
              <c:f>List1!$B$2:$B$6</c:f>
              <c:numCache>
                <c:formatCode>General</c:formatCode>
                <c:ptCount val="5"/>
                <c:pt idx="0">
                  <c:v>52</c:v>
                </c:pt>
                <c:pt idx="1">
                  <c:v>26</c:v>
                </c:pt>
                <c:pt idx="2">
                  <c:v>59</c:v>
                </c:pt>
                <c:pt idx="3">
                  <c:v>33</c:v>
                </c:pt>
                <c:pt idx="4">
                  <c:v>29</c:v>
                </c:pt>
              </c:numCache>
            </c:numRef>
          </c:yVal>
          <c:bubbleSize>
            <c:numRef>
              <c:f>List1!$C$2:$C$6</c:f>
              <c:numCache>
                <c:formatCode>General</c:formatCode>
                <c:ptCount val="5"/>
                <c:pt idx="0">
                  <c:v>6.5</c:v>
                </c:pt>
                <c:pt idx="1">
                  <c:v>8</c:v>
                </c:pt>
                <c:pt idx="2">
                  <c:v>9</c:v>
                </c:pt>
                <c:pt idx="3">
                  <c:v>10</c:v>
                </c:pt>
                <c:pt idx="4">
                  <c:v>11.5</c:v>
                </c:pt>
              </c:numCache>
            </c:numRef>
          </c:bubbleSize>
          <c:bubble3D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42594304"/>
        <c:axId val="42595840"/>
      </c:bubbleChart>
      <c:valAx>
        <c:axId val="42594304"/>
        <c:scaling>
          <c:orientation val="minMax"/>
          <c:min val="200"/>
        </c:scaling>
        <c:delete val="0"/>
        <c:axPos val="b"/>
        <c:numFmt formatCode="General" sourceLinked="1"/>
        <c:majorTickMark val="out"/>
        <c:minorTickMark val="none"/>
        <c:tickLblPos val="nextTo"/>
        <c:crossAx val="42595840"/>
        <c:crosses val="autoZero"/>
        <c:crossBetween val="midCat"/>
      </c:valAx>
      <c:valAx>
        <c:axId val="425958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2594304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297019531427547"/>
          <c:y val="3.7813744972644225E-2"/>
          <c:w val="0.80037873534618487"/>
          <c:h val="0.5292666468367608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Nizi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00FF"/>
              </a:solidFill>
            </c:spPr>
          </c:dPt>
          <c:dPt>
            <c:idx val="1"/>
            <c:invertIfNegative val="0"/>
            <c:bubble3D val="0"/>
            <c:spPr>
              <a:solidFill>
                <a:srgbClr val="66FF33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chemeClr val="tx1"/>
              </a:solidFill>
            </c:spPr>
          </c:dPt>
          <c:dPt>
            <c:idx val="6"/>
            <c:invertIfNegative val="0"/>
            <c:bubble3D val="0"/>
            <c:spPr>
              <a:solidFill>
                <a:srgbClr val="000000"/>
              </a:solidFill>
            </c:spPr>
          </c:dPt>
          <c:dLbls>
            <c:dLbl>
              <c:idx val="0"/>
              <c:layout>
                <c:manualLayout>
                  <c:x val="1.2950686029883935E-2"/>
                  <c:y val="-0.270114960714636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4800950524035229E-2"/>
                  <c:y val="-0.149642349717265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800950524035229E-2"/>
                  <c:y val="-0.16860647710120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7.4001839047238343E-3"/>
                  <c:y val="-0.192011171725929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4004752620176143E-3"/>
                  <c:y val="-0.180086924603111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2950831708530825E-2"/>
                  <c:y val="-0.194453256270944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2950831708530825E-2"/>
                  <c:y val="-0.2032312866326664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List1!$A$2:$A$7</c:f>
              <c:strCache>
                <c:ptCount val="6"/>
                <c:pt idx="0">
                  <c:v>Živinorejec</c:v>
                </c:pt>
                <c:pt idx="1">
                  <c:v>Izdelovalec kruha..</c:v>
                </c:pt>
                <c:pt idx="2">
                  <c:v>Zeliščar prid.</c:v>
                </c:pt>
                <c:pt idx="3">
                  <c:v>Čebelar</c:v>
                </c:pt>
                <c:pt idx="4">
                  <c:v>Gozdarstvo</c:v>
                </c:pt>
                <c:pt idx="5">
                  <c:v>Povprečje</c:v>
                </c:pt>
              </c:strCache>
            </c:strRef>
          </c:cat>
          <c:val>
            <c:numRef>
              <c:f>List1!$B$2:$B$7</c:f>
              <c:numCache>
                <c:formatCode>General</c:formatCode>
                <c:ptCount val="6"/>
                <c:pt idx="0">
                  <c:v>18.8</c:v>
                </c:pt>
                <c:pt idx="1">
                  <c:v>6.8</c:v>
                </c:pt>
                <c:pt idx="2">
                  <c:v>10.199999999999999</c:v>
                </c:pt>
                <c:pt idx="3">
                  <c:v>12</c:v>
                </c:pt>
                <c:pt idx="4">
                  <c:v>11</c:v>
                </c:pt>
                <c:pt idx="5">
                  <c:v>11.7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2654336"/>
        <c:axId val="42656128"/>
        <c:axId val="0"/>
      </c:bar3DChart>
      <c:catAx>
        <c:axId val="42654336"/>
        <c:scaling>
          <c:orientation val="minMax"/>
        </c:scaling>
        <c:delete val="0"/>
        <c:axPos val="b"/>
        <c:majorTickMark val="out"/>
        <c:minorTickMark val="none"/>
        <c:tickLblPos val="nextTo"/>
        <c:crossAx val="42656128"/>
        <c:crosses val="autoZero"/>
        <c:auto val="1"/>
        <c:lblAlgn val="ctr"/>
        <c:lblOffset val="100"/>
        <c:noMultiLvlLbl val="0"/>
      </c:catAx>
      <c:valAx>
        <c:axId val="42656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26543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1.8285714285714287E-2"/>
                  <c:y val="0.1049445005045408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30</c:v>
                </c:pt>
                <c:pt idx="1">
                  <c:v>190</c:v>
                </c:pt>
                <c:pt idx="2">
                  <c:v>165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B0F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-0.32457142857142857"/>
                  <c:y val="-0.238143289606458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6.0836690299157434E-2"/>
                  <c:y val="2.9326809630895283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rPr>
                      <a:t>0; 0%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1408008849496833"/>
                  <c:y val="4.2066224487765216E-2"/>
                </c:manualLayout>
              </c:layout>
              <c:spPr/>
              <c:txPr>
                <a:bodyPr/>
                <a:lstStyle/>
                <a:p>
                  <a:pPr>
                    <a:defRPr sz="1600">
                      <a:solidFill>
                        <a:srgbClr val="00B0F0"/>
                      </a:solidFill>
                    </a:defRPr>
                  </a:pPr>
                  <a:endParaRPr lang="sl-SI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113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-4.5714285714285714E-2"/>
                  <c:y val="-0.15477305242728129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23</c:v>
                </c:pt>
                <c:pt idx="1">
                  <c:v>44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76469212611493098"/>
          <c:y val="0.40920424941446415"/>
          <c:w val="0.22159351978723901"/>
          <c:h val="0.26437708735310583"/>
        </c:manualLayout>
      </c:layout>
      <c:overlay val="0"/>
      <c:txPr>
        <a:bodyPr/>
        <a:lstStyle/>
        <a:p>
          <a:pPr>
            <a:defRPr sz="16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365858267716536"/>
          <c:y val="0.10689941759298251"/>
          <c:w val="0.47035734533183354"/>
          <c:h val="0.8306007611813407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-7.4227805385214674E-2"/>
                  <c:y val="0.2555554327423277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4.3428571428571427E-2"/>
                  <c:y val="-9.68718466195761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771428571428575E-2"/>
                  <c:y val="6.861755802219979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26</c:v>
                </c:pt>
                <c:pt idx="1">
                  <c:v>23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8"/>
          <c:dPt>
            <c:idx val="0"/>
            <c:bubble3D val="0"/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3.6571428571428574E-2"/>
                  <c:y val="4.843592330978807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0571428571428574"/>
                  <c:y val="-0.1735620585267406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1714285714285715E-2"/>
                  <c:y val="8.879919273461152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861</c:v>
                </c:pt>
                <c:pt idx="1">
                  <c:v>3667</c:v>
                </c:pt>
                <c:pt idx="2">
                  <c:v>696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0.06667</cdr:x>
      <cdr:y>0.90244</cdr:y>
    </cdr:from>
    <cdr:to>
      <cdr:x>0.95</cdr:x>
      <cdr:y>0.96341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576093" y="5328598"/>
          <a:ext cx="7632819" cy="36000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2000" dirty="0" smtClean="0"/>
            <a:t>Na 16 (ali 18.1%) od 68 preverjanj  so bili trije ali manj kandidatov.</a:t>
          </a:r>
          <a:endParaRPr lang="sl-SI" sz="20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0.82114</cdr:x>
      <cdr:y>0.28861</cdr:y>
    </cdr:from>
    <cdr:to>
      <cdr:x>0.99057</cdr:x>
      <cdr:y>0.72152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7272808" y="1413192"/>
          <a:ext cx="1500655" cy="21197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l-SI" sz="1600" dirty="0" smtClean="0">
              <a:solidFill>
                <a:srgbClr val="FF00FF"/>
              </a:solidFill>
            </a:rPr>
            <a:t>Prometni center </a:t>
          </a:r>
        </a:p>
        <a:p xmlns:a="http://schemas.openxmlformats.org/drawingml/2006/main">
          <a:r>
            <a:rPr lang="sl-SI" sz="1600" dirty="0" smtClean="0">
              <a:solidFill>
                <a:srgbClr val="FF00FF"/>
              </a:solidFill>
            </a:rPr>
            <a:t>Blisk</a:t>
          </a:r>
          <a:endParaRPr lang="sl-SI" sz="1600" dirty="0" smtClean="0">
            <a:solidFill>
              <a:srgbClr val="66FF33"/>
            </a:solidFill>
          </a:endParaRPr>
        </a:p>
        <a:p xmlns:a="http://schemas.openxmlformats.org/drawingml/2006/main">
          <a:r>
            <a:rPr lang="sl-SI" sz="1600" dirty="0" smtClean="0">
              <a:solidFill>
                <a:srgbClr val="FFC000"/>
              </a:solidFill>
            </a:rPr>
            <a:t>SGLŠ Postojna</a:t>
          </a:r>
        </a:p>
        <a:p xmlns:a="http://schemas.openxmlformats.org/drawingml/2006/main">
          <a:r>
            <a:rPr lang="sl-SI" sz="1600" dirty="0" smtClean="0">
              <a:solidFill>
                <a:srgbClr val="66FF33"/>
              </a:solidFill>
            </a:rPr>
            <a:t>GZS CPU</a:t>
          </a:r>
          <a:endParaRPr lang="sl-SI" sz="1600" dirty="0" smtClean="0">
            <a:solidFill>
              <a:srgbClr val="0070C0"/>
            </a:solidFill>
          </a:endParaRPr>
        </a:p>
        <a:p xmlns:a="http://schemas.openxmlformats.org/drawingml/2006/main">
          <a:r>
            <a:rPr lang="sl-SI" sz="1600" dirty="0" smtClean="0">
              <a:solidFill>
                <a:srgbClr val="0070C0"/>
              </a:solidFill>
            </a:rPr>
            <a:t>ZRSZV</a:t>
          </a:r>
        </a:p>
        <a:p xmlns:a="http://schemas.openxmlformats.org/drawingml/2006/main">
          <a:r>
            <a:rPr lang="sl-SI" sz="1600" dirty="0" smtClean="0">
              <a:solidFill>
                <a:srgbClr val="FF0000"/>
              </a:solidFill>
            </a:rPr>
            <a:t>KGZS</a:t>
          </a:r>
          <a:endParaRPr lang="sl-SI" sz="1600" dirty="0" smtClean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0.27273</cdr:x>
      <cdr:y>0.98361</cdr:y>
    </cdr:from>
    <cdr:to>
      <cdr:x>0.50909</cdr:x>
      <cdr:y>1</cdr:y>
    </cdr:to>
    <cdr:sp macro="" textlink="">
      <cdr:nvSpPr>
        <cdr:cNvPr id="3" name="PoljeZBesedilom 2"/>
        <cdr:cNvSpPr txBox="1"/>
      </cdr:nvSpPr>
      <cdr:spPr>
        <a:xfrm xmlns:a="http://schemas.openxmlformats.org/drawingml/2006/main">
          <a:off x="2160240" y="4320480"/>
          <a:ext cx="1872208" cy="72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sl-SI" sz="1100" dirty="0"/>
        </a:p>
      </cdr:txBody>
    </cdr:sp>
  </cdr:relSizeAnchor>
  <cdr:relSizeAnchor xmlns:cdr="http://schemas.openxmlformats.org/drawingml/2006/chartDrawing">
    <cdr:from>
      <cdr:x>0.32727</cdr:x>
      <cdr:y>0.875</cdr:y>
    </cdr:from>
    <cdr:to>
      <cdr:x>0.6</cdr:x>
      <cdr:y>0.96721</cdr:y>
    </cdr:to>
    <cdr:sp macro="" textlink="">
      <cdr:nvSpPr>
        <cdr:cNvPr id="4" name="PoljeZBesedilom 3"/>
        <cdr:cNvSpPr txBox="1"/>
      </cdr:nvSpPr>
      <cdr:spPr>
        <a:xfrm xmlns:a="http://schemas.openxmlformats.org/drawingml/2006/main">
          <a:off x="2592288" y="4032448"/>
          <a:ext cx="2160240" cy="4249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 smtClean="0"/>
            <a:t>Število certifikatov</a:t>
          </a:r>
          <a:endParaRPr lang="sl-SI" sz="1800" dirty="0"/>
        </a:p>
      </cdr:txBody>
    </cdr:sp>
  </cdr:relSizeAnchor>
  <cdr:relSizeAnchor xmlns:cdr="http://schemas.openxmlformats.org/drawingml/2006/chartDrawing">
    <cdr:from>
      <cdr:x>0.01734</cdr:x>
      <cdr:y>0.25</cdr:y>
    </cdr:from>
    <cdr:to>
      <cdr:x>0.04335</cdr:x>
      <cdr:y>0.63235</cdr:y>
    </cdr:to>
    <cdr:sp macro="" textlink="">
      <cdr:nvSpPr>
        <cdr:cNvPr id="5" name="PoljeZBesedilom 4"/>
        <cdr:cNvSpPr txBox="1"/>
      </cdr:nvSpPr>
      <cdr:spPr>
        <a:xfrm xmlns:a="http://schemas.openxmlformats.org/drawingml/2006/main">
          <a:off x="144016" y="1224136"/>
          <a:ext cx="216024" cy="18722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/>
            <a:t>S</a:t>
          </a:r>
          <a:r>
            <a:rPr lang="sl-SI" sz="1800" dirty="0" smtClean="0"/>
            <a:t>klepi</a:t>
          </a:r>
          <a:endParaRPr lang="sl-SI" sz="18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496" y="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0970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496" y="940970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46D3313-F0CC-48D7-907C-8C9B7908D51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37770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l-SI" smtClean="0"/>
              <a:t>Kliknite, če želite urediti slog podnaslova matrice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75E91-CE7E-49A2-AD6C-8251AC06366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E197F-6743-4830-A40C-9449D6D7850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073BC-B241-419D-BFA0-7AD95508AAD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32D72-32BC-4A8E-B010-2FE187A7F5D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919A0-4B03-4BE3-AACC-35DB2679FB0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559E0-15A1-44BC-AF5D-A627339C1AD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8FF4C-5958-4FCB-90CF-229DE658B33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859B3-38C1-4180-84E5-7D2D217F1A9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C86F2-C802-4751-A0BC-5EC11F92F63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C9F93-4653-41F5-BF4C-19DC46BAEEEB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DB7E8-926D-4910-8A25-78B489ED9E1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slov, besedilo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09843-2B26-4917-A1EF-0ABA57C2798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text styles</a:t>
            </a:r>
          </a:p>
          <a:p>
            <a:pPr lvl="1"/>
            <a:r>
              <a:rPr lang="sl-SI" smtClean="0"/>
              <a:t>Second level</a:t>
            </a:r>
          </a:p>
          <a:p>
            <a:pPr lvl="2"/>
            <a:r>
              <a:rPr lang="sl-SI" smtClean="0"/>
              <a:t>Third level</a:t>
            </a:r>
          </a:p>
          <a:p>
            <a:pPr lvl="3"/>
            <a:r>
              <a:rPr lang="sl-SI" smtClean="0"/>
              <a:t>Fourth level</a:t>
            </a:r>
          </a:p>
          <a:p>
            <a:pPr lvl="4"/>
            <a:r>
              <a:rPr lang="sl-SI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09D49DAC-33E7-43FB-B25C-C4D69CAAE37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Word_Document1.docx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van.arnic@ric.s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1556793"/>
            <a:ext cx="7848600" cy="1944216"/>
          </a:xfrm>
        </p:spPr>
        <p:txBody>
          <a:bodyPr/>
          <a:lstStyle/>
          <a:p>
            <a:pPr algn="l" eaLnBrk="1" hangingPunct="1"/>
            <a:r>
              <a:rPr lang="sl-SI" sz="2800" b="1" dirty="0" smtClean="0">
                <a:solidFill>
                  <a:schemeClr val="accent2"/>
                </a:solidFill>
                <a:latin typeface="Arial Narrow" pitchFamily="34" charset="0"/>
              </a:rPr>
              <a:t>Register izvajalcev </a:t>
            </a:r>
            <a: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  <a:t/>
            </a:r>
            <a:b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</a:br>
            <a: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  <a:t>Ugotovitve Državnega izpitnega centra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3452589"/>
            <a:ext cx="5329237" cy="2952750"/>
          </a:xfrm>
        </p:spPr>
        <p:txBody>
          <a:bodyPr/>
          <a:lstStyle/>
          <a:p>
            <a:pPr algn="r" eaLnBrk="1" hangingPunct="1"/>
            <a:r>
              <a:rPr lang="sl-SI" sz="2400" b="1" dirty="0" smtClean="0">
                <a:solidFill>
                  <a:schemeClr val="accent2"/>
                </a:solidFill>
                <a:latin typeface="Arial Narrow" pitchFamily="34" charset="0"/>
              </a:rPr>
              <a:t>		</a:t>
            </a: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		Ljubljana, 2019</a:t>
            </a: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Ivan Arnič</a:t>
            </a: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            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5372100"/>
            <a:ext cx="12446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" name="PoljeZBesedilom 3"/>
          <p:cNvSpPr txBox="1"/>
          <p:nvPr/>
        </p:nvSpPr>
        <p:spPr>
          <a:xfrm>
            <a:off x="1115616" y="1196752"/>
            <a:ext cx="80283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REGISTER IZVAJALCEV</a:t>
            </a:r>
          </a:p>
          <a:p>
            <a:endParaRPr lang="sl-SI" b="0" dirty="0" smtClean="0"/>
          </a:p>
          <a:p>
            <a:r>
              <a:rPr lang="sl-SI" b="0" dirty="0" smtClean="0"/>
              <a:t>V register izvajalcev  za preverjanje in potrjevanje NPK je vpisanih </a:t>
            </a:r>
          </a:p>
          <a:p>
            <a:r>
              <a:rPr lang="sl-SI" b="0" dirty="0" smtClean="0"/>
              <a:t>112 izvajalcev.</a:t>
            </a:r>
          </a:p>
          <a:p>
            <a:endParaRPr lang="sl-SI" b="0" dirty="0" smtClean="0"/>
          </a:p>
          <a:p>
            <a:pPr marL="342900" indent="-342900">
              <a:buFontTx/>
              <a:buChar char="-"/>
            </a:pPr>
            <a:r>
              <a:rPr lang="sl-SI" b="0" dirty="0" smtClean="0"/>
              <a:t>65 izvajalcev je izvedlo preverjanje in potrjevanje NPK v letu 2018</a:t>
            </a:r>
          </a:p>
          <a:p>
            <a:pPr marL="342900" indent="-342900">
              <a:buFontTx/>
              <a:buChar char="-"/>
            </a:pPr>
            <a:r>
              <a:rPr lang="sl-SI" b="0" dirty="0" smtClean="0"/>
              <a:t>95 različna NPK v letu 2018</a:t>
            </a:r>
          </a:p>
          <a:p>
            <a:endParaRPr lang="sl-SI" b="0" dirty="0" smtClean="0"/>
          </a:p>
          <a:p>
            <a:r>
              <a:rPr lang="sl-SI" b="0" dirty="0" smtClean="0"/>
              <a:t>Vpis v register se opravi na podlagi predloga za vpis (javni poziv) ali na podlagi izbora na javnem razpisu.</a:t>
            </a:r>
          </a:p>
          <a:p>
            <a:endParaRPr lang="sl-SI" b="0" dirty="0" smtClean="0"/>
          </a:p>
          <a:p>
            <a:r>
              <a:rPr lang="sl-SI" b="0" dirty="0" smtClean="0">
                <a:hlinkClick r:id="rId3"/>
              </a:rPr>
              <a:t>http://www.ric.si/kvalifikacije/izvajalci/javni_razpis/</a:t>
            </a:r>
            <a:r>
              <a:rPr lang="sl-SI" b="0" dirty="0" smtClean="0"/>
              <a:t> </a:t>
            </a:r>
          </a:p>
          <a:p>
            <a:endParaRPr lang="sl-SI" b="0" dirty="0"/>
          </a:p>
          <a:p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95721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71550" y="2359093"/>
            <a:ext cx="6840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en-US" sz="1800" b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Zaobljeni pravokotnik 4"/>
          <p:cNvSpPr/>
          <p:nvPr/>
        </p:nvSpPr>
        <p:spPr bwMode="auto">
          <a:xfrm>
            <a:off x="2195736" y="1196752"/>
            <a:ext cx="1080120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6" name="Zaobljeni pravokotnik 5"/>
          <p:cNvSpPr/>
          <p:nvPr/>
        </p:nvSpPr>
        <p:spPr bwMode="auto">
          <a:xfrm>
            <a:off x="2627784" y="1700808"/>
            <a:ext cx="914400" cy="914400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8" name="Trosmerna puščica 7"/>
          <p:cNvSpPr/>
          <p:nvPr/>
        </p:nvSpPr>
        <p:spPr bwMode="auto">
          <a:xfrm>
            <a:off x="4932040" y="1988840"/>
            <a:ext cx="1216152" cy="850392"/>
          </a:xfrm>
          <a:prstGeom prst="leftRightUp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10" name="Puščica dol 9"/>
          <p:cNvSpPr/>
          <p:nvPr/>
        </p:nvSpPr>
        <p:spPr bwMode="auto">
          <a:xfrm>
            <a:off x="4483496" y="2013836"/>
            <a:ext cx="180181" cy="528613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11" name="Puščica dol 10"/>
          <p:cNvSpPr/>
          <p:nvPr/>
        </p:nvSpPr>
        <p:spPr bwMode="auto">
          <a:xfrm>
            <a:off x="4572000" y="1893106"/>
            <a:ext cx="484632" cy="978408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59" name="Puščica dol 58"/>
          <p:cNvSpPr/>
          <p:nvPr/>
        </p:nvSpPr>
        <p:spPr bwMode="auto">
          <a:xfrm>
            <a:off x="4752020" y="1700808"/>
            <a:ext cx="62296" cy="45719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graphicFrame>
        <p:nvGraphicFramePr>
          <p:cNvPr id="60" name="Predmet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126296"/>
              </p:ext>
            </p:extLst>
          </p:nvPr>
        </p:nvGraphicFramePr>
        <p:xfrm>
          <a:off x="251520" y="188640"/>
          <a:ext cx="8784976" cy="6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" name="Dokument" r:id="rId4" imgW="10165292" imgH="7196606" progId="Word.Document.12">
                  <p:embed/>
                </p:oleObj>
              </mc:Choice>
              <mc:Fallback>
                <p:oleObj name="Dokument" r:id="rId4" imgW="10165292" imgH="71966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1520" y="188640"/>
                        <a:ext cx="8784976" cy="6552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38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PoljeZBesedilom 1"/>
          <p:cNvSpPr txBox="1"/>
          <p:nvPr/>
        </p:nvSpPr>
        <p:spPr>
          <a:xfrm>
            <a:off x="1187624" y="7647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IZBRIS IZ REGISTRA IZVAJALCEV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187624" y="1700808"/>
            <a:ext cx="7632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sl-SI" b="0" dirty="0" smtClean="0"/>
              <a:t>na zahtevo izvajalca,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preneha obstajati,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n</a:t>
            </a:r>
            <a:r>
              <a:rPr lang="sl-SI" b="0" dirty="0" smtClean="0"/>
              <a:t>a podlagi odločbe inšpektorja,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razpiše oziroma izvede roka za preverjanje in potrjevanje NPK,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predloži letnih poročil,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posreduje dokazil o izpolnjevanju spremenjenih materialnih pogojev, ko se spremeni katalog.</a:t>
            </a:r>
          </a:p>
          <a:p>
            <a:pPr marL="342900" indent="-342900">
              <a:buFontTx/>
              <a:buChar char="-"/>
            </a:pP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148667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PoljeZBesedilom 1"/>
          <p:cNvSpPr txBox="1"/>
          <p:nvPr/>
        </p:nvSpPr>
        <p:spPr>
          <a:xfrm>
            <a:off x="1187624" y="7647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LETNA POROČILA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187624" y="1700808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Izvajalci oddajo Državnemu izpitnemu centru letno poročilo o izvedbi postopkov preverjanja in potrjevanja nacionalnih poklicnih kvalifikacij za preteklo leto v </a:t>
            </a:r>
            <a:r>
              <a:rPr lang="sl-SI" b="0" i="1" u="sng" dirty="0" smtClean="0"/>
              <a:t>elektronski obliki </a:t>
            </a:r>
            <a:r>
              <a:rPr lang="sl-SI" b="0" dirty="0" smtClean="0"/>
              <a:t>preko nacionalnega informacijskega središča do zadnjega delovnega dne v januarju tekočega leta.</a:t>
            </a: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309772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295148515"/>
              </p:ext>
            </p:extLst>
          </p:nvPr>
        </p:nvGraphicFramePr>
        <p:xfrm>
          <a:off x="827584" y="1484784"/>
          <a:ext cx="806489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PoljeZBesedilom 1"/>
          <p:cNvSpPr txBox="1"/>
          <p:nvPr/>
        </p:nvSpPr>
        <p:spPr>
          <a:xfrm>
            <a:off x="1331640" y="764704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Število izvajalcev v letu 2018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9140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2957333798"/>
              </p:ext>
            </p:extLst>
          </p:nvPr>
        </p:nvGraphicFramePr>
        <p:xfrm>
          <a:off x="179512" y="764704"/>
          <a:ext cx="8640960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2386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jeZBesedilom 1"/>
          <p:cNvSpPr txBox="1"/>
          <p:nvPr/>
        </p:nvSpPr>
        <p:spPr>
          <a:xfrm>
            <a:off x="1056903" y="764704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Izvajalci z največjim številom sklepov in podeljenih certifikatov v letu 2018</a:t>
            </a:r>
            <a:endParaRPr lang="sl-SI" dirty="0"/>
          </a:p>
        </p:txBody>
      </p:sp>
      <p:graphicFrame>
        <p:nvGraphicFramePr>
          <p:cNvPr id="4" name="Grafikon 3"/>
          <p:cNvGraphicFramePr/>
          <p:nvPr>
            <p:extLst>
              <p:ext uri="{D42A27DB-BD31-4B8C-83A1-F6EECF244321}">
                <p14:modId xmlns:p14="http://schemas.microsoft.com/office/powerpoint/2010/main" val="180624961"/>
              </p:ext>
            </p:extLst>
          </p:nvPr>
        </p:nvGraphicFramePr>
        <p:xfrm>
          <a:off x="179512" y="1772816"/>
          <a:ext cx="885698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4244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jeZBesedilom 1"/>
          <p:cNvSpPr txBox="1"/>
          <p:nvPr/>
        </p:nvSpPr>
        <p:spPr>
          <a:xfrm>
            <a:off x="1403648" y="548680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Povprečno število kandidatov na preverjanju v letu 2018</a:t>
            </a:r>
            <a:endParaRPr lang="sl-SI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663585655"/>
              </p:ext>
            </p:extLst>
          </p:nvPr>
        </p:nvGraphicFramePr>
        <p:xfrm>
          <a:off x="1259632" y="1340768"/>
          <a:ext cx="7094537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8483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35570" y="2157413"/>
            <a:ext cx="802891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Izvajalec opravlja v postopku preverjanja in potrjevanja naslednja administrativno tehnična strokovna dela: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-   Razpis roka za preverjanje in potrjevanje NPK,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Svetovanje in pomoč pri sestavi osebne zbirne mape,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Priprava materialnih pogojev, 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Vodenje postopka za pridobitev NPK, ki obsega sprejem in obravnavo vloge za pridobitev NPK, priprava gradiv za komisijo, predložitev dokumentacije komisiji, pripravo osnutka odločbe o zavrnitvi izdaje certifikata ali izdajo certifikata.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 </a:t>
            </a:r>
            <a:endParaRPr lang="en-US" b="0" dirty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jeZBesedilom 3"/>
          <p:cNvSpPr txBox="1"/>
          <p:nvPr/>
        </p:nvSpPr>
        <p:spPr>
          <a:xfrm>
            <a:off x="1331640" y="981075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ADMINISTRATIVO TEHNIČNA IN STROKOVNA DELA IZVAJALCA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291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58332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gozdarski sekač leta 2018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3565164"/>
              </p:ext>
            </p:extLst>
          </p:nvPr>
        </p:nvGraphicFramePr>
        <p:xfrm>
          <a:off x="1969720" y="1855787"/>
          <a:ext cx="6058663" cy="35174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 je bilo podeljenih  220 certifikatov za NPK gozdarski sekač.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7053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4813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za NPK živinorejec leta 2018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9374287"/>
              </p:ext>
            </p:extLst>
          </p:nvPr>
        </p:nvGraphicFramePr>
        <p:xfrm>
          <a:off x="1979712" y="1916832"/>
          <a:ext cx="5832648" cy="35174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113 certifikatov za NPK živinorejec.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8803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8413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 izdelovalec kruha, potic, peciva in testenin na tradicionalni način leta 2018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8549195"/>
              </p:ext>
            </p:extLst>
          </p:nvPr>
        </p:nvGraphicFramePr>
        <p:xfrm>
          <a:off x="1979712" y="1988840"/>
          <a:ext cx="5832648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042988" y="5373217"/>
            <a:ext cx="79215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67 certifikatov za NPK izdelovalec kruha, potic, peciva in testenin na tradicionalni način.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9762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3373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zeliščar pridelovalec leta 2018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7514117"/>
              </p:ext>
            </p:extLst>
          </p:nvPr>
        </p:nvGraphicFramePr>
        <p:xfrm>
          <a:off x="1763688" y="1844824"/>
          <a:ext cx="5988322" cy="3528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49 certifikatov za NPK zeliščar pridelovalec.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942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2653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leta 2018.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09903"/>
              </p:ext>
            </p:extLst>
          </p:nvPr>
        </p:nvGraphicFramePr>
        <p:xfrm>
          <a:off x="1907704" y="1369715"/>
          <a:ext cx="6054489" cy="4142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4528 certifikatov. </a:t>
            </a:r>
          </a:p>
          <a:p>
            <a:r>
              <a:rPr lang="sl-SI" b="0" dirty="0" smtClean="0"/>
              <a:t>Uspešnost kandidatov za vsa preverjanja NPK leta 2018 je 87%.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476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UGOTOVITVE DRŽAVNEGA IZPITNEGA CENTRA</a:t>
            </a:r>
          </a:p>
          <a:p>
            <a:endParaRPr lang="sl-SI" dirty="0"/>
          </a:p>
          <a:p>
            <a:r>
              <a:rPr lang="sl-SI" b="0" dirty="0" smtClean="0"/>
              <a:t>IZVAJALCI</a:t>
            </a:r>
          </a:p>
          <a:p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neplačevanje članov komisij</a:t>
            </a:r>
            <a:r>
              <a:rPr lang="sl-SI" b="0" dirty="0" smtClean="0"/>
              <a:t>.</a:t>
            </a:r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m</a:t>
            </a:r>
            <a:r>
              <a:rPr lang="sl-SI" b="0" dirty="0" smtClean="0"/>
              <a:t>aterialni pogoji so neustrezni,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izvajanje preverjanja na drugi lokaciji,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neupoštevanje postopka preverjanja in potrjevanja,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err="1"/>
              <a:t>n</a:t>
            </a:r>
            <a:r>
              <a:rPr lang="sl-SI" b="0" dirty="0" err="1" smtClean="0"/>
              <a:t>eizvedba</a:t>
            </a:r>
            <a:r>
              <a:rPr lang="sl-SI" b="0" dirty="0" smtClean="0"/>
              <a:t> preverjanja in potrjevanja,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err="1"/>
              <a:t>n</a:t>
            </a:r>
            <a:r>
              <a:rPr lang="sl-SI" b="0" dirty="0" err="1" smtClean="0"/>
              <a:t>erazpisovanje</a:t>
            </a:r>
            <a:r>
              <a:rPr lang="sl-SI" b="0" dirty="0" smtClean="0"/>
              <a:t> rokov preverjanja in potrjevanja.</a:t>
            </a:r>
          </a:p>
          <a:p>
            <a:pPr marL="342900" indent="-342900">
              <a:buFont typeface="Arial" pitchFamily="34" charset="0"/>
              <a:buChar char="•"/>
            </a:pPr>
            <a:endParaRPr lang="sl-SI" b="0" dirty="0"/>
          </a:p>
          <a:p>
            <a:r>
              <a:rPr lang="sl-SI" b="0" dirty="0" smtClean="0"/>
              <a:t>Odločbe in sklepe je potrebno poslati po </a:t>
            </a:r>
            <a:r>
              <a:rPr lang="sl-SI" b="0" dirty="0" err="1" smtClean="0"/>
              <a:t>Zupu</a:t>
            </a:r>
            <a:r>
              <a:rPr lang="sl-SI" b="0" dirty="0"/>
              <a:t> </a:t>
            </a:r>
            <a:r>
              <a:rPr lang="sl-SI" b="0" dirty="0" smtClean="0"/>
              <a:t>(zaradi možnosti pritožbe).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0793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720027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SVETOVALCI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z</a:t>
            </a:r>
            <a:r>
              <a:rPr lang="sl-SI" b="0" dirty="0" smtClean="0"/>
              <a:t>birna mapa ni pripravljena v skladu z navodili CPI,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svetovalec ne vpiše dokazil v zapisnik o vrednotenju dokazil v osebni zbirni mapi, </a:t>
            </a:r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eupoštevanje  posebnih pogojev, ki jih mora izpolnjevati oseba, ki želi pridobiti poklicno kvalifikacijo,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d</a:t>
            </a:r>
            <a:r>
              <a:rPr lang="sl-SI" b="0" dirty="0" smtClean="0"/>
              <a:t>okazila niso preverjena s strani svetovalca,</a:t>
            </a:r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5736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ČLANI KOMISIJ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eenotna merila in kriteriji pri preverjanju in potrjevanju,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nesodelovanje nekaterih članov komisij z izvajalci in državnim izpitnim centrom,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preverjanje in potrjevanje se izvaja v nasprotju z izdanim sklepom,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apačno ocenjevanje dokazil v zbirni mapi (kriteriji: verodostojnost, veljavnost, ustreznost),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apačno ocenjevanje celotne zbirne mape (kriteriji: zadostnost, raznolikost, kompleksnost). </a:t>
            </a:r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624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2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3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4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5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6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549275"/>
            <a:ext cx="4392612" cy="1008063"/>
          </a:xfrm>
        </p:spPr>
        <p:txBody>
          <a:bodyPr/>
          <a:lstStyle/>
          <a:p>
            <a:pPr algn="l"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/>
            </a:r>
            <a:b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</a:b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sp>
        <p:nvSpPr>
          <p:cNvPr id="56327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785938" y="1196752"/>
            <a:ext cx="5665787" cy="1944216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HVALA ZA VAŠO POZORNOST.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err="1" smtClean="0">
                <a:solidFill>
                  <a:srgbClr val="00529B"/>
                </a:solidFill>
                <a:latin typeface="Arial Narrow" pitchFamily="34" charset="0"/>
                <a:hlinkClick r:id="rId2"/>
              </a:rPr>
              <a:t>ivan.arnic@ric.si</a:t>
            </a: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sl-SI" sz="2400" dirty="0" smtClean="0">
              <a:latin typeface="Arial Narrow" pitchFamily="34" charset="0"/>
            </a:endParaRPr>
          </a:p>
        </p:txBody>
      </p:sp>
      <p:pic>
        <p:nvPicPr>
          <p:cNvPr id="56328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338437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39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5125</TotalTime>
  <Words>659</Words>
  <Application>Microsoft Office PowerPoint</Application>
  <PresentationFormat>Diaprojekcija na zaslonu (4:3)</PresentationFormat>
  <Paragraphs>125</Paragraphs>
  <Slides>19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19</vt:i4>
      </vt:variant>
    </vt:vector>
  </HeadingPairs>
  <TitlesOfParts>
    <vt:vector size="21" baseType="lpstr">
      <vt:lpstr>Default Design</vt:lpstr>
      <vt:lpstr>Dokument</vt:lpstr>
      <vt:lpstr>Register izvajalcev  Ugotovitve Državnega izpitnega centra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NASLOV PREDAVANJA</dc:title>
  <dc:creator>pc</dc:creator>
  <cp:lastModifiedBy>Ivan Arnic</cp:lastModifiedBy>
  <cp:revision>391</cp:revision>
  <cp:lastPrinted>2019-11-11T10:22:27Z</cp:lastPrinted>
  <dcterms:created xsi:type="dcterms:W3CDTF">2008-10-10T10:46:51Z</dcterms:created>
  <dcterms:modified xsi:type="dcterms:W3CDTF">2019-11-13T07:58:57Z</dcterms:modified>
</cp:coreProperties>
</file>