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7.xml" ContentType="application/vnd.openxmlformats-officedocument.presentationml.notesSlide+xml"/>
  <Override PartName="/ppt/charts/chart2.xml" ContentType="application/vnd.openxmlformats-officedocument.drawingml.chart+xml"/>
  <Override PartName="/ppt/notesSlides/notesSlide8.xml" ContentType="application/vnd.openxmlformats-officedocument.presentationml.notesSlide+xml"/>
  <Override PartName="/ppt/charts/chart3.xml" ContentType="application/vnd.openxmlformats-officedocument.drawingml.chart+xml"/>
  <Override PartName="/ppt/theme/themeOverride2.xml" ContentType="application/vnd.openxmlformats-officedocument.themeOverride+xml"/>
  <Override PartName="/ppt/notesSlides/notesSlide9.xml" ContentType="application/vnd.openxmlformats-officedocument.presentationml.notesSlide+xml"/>
  <Override PartName="/ppt/charts/chart4.xml" ContentType="application/vnd.openxmlformats-officedocument.drawingml.chart+xml"/>
  <Override PartName="/ppt/notesSlides/notesSlide10.xml" ContentType="application/vnd.openxmlformats-officedocument.presentationml.notesSlide+xml"/>
  <Override PartName="/ppt/charts/chart5.xml" ContentType="application/vnd.openxmlformats-officedocument.drawingml.chart+xml"/>
  <Override PartName="/ppt/theme/themeOverride3.xml" ContentType="application/vnd.openxmlformats-officedocument.themeOverride+xml"/>
  <Override PartName="/ppt/notesSlides/notesSlide11.xml" ContentType="application/vnd.openxmlformats-officedocument.presentationml.notesSlide+xml"/>
  <Override PartName="/ppt/charts/chart6.xml" ContentType="application/vnd.openxmlformats-officedocument.drawingml.chart+xml"/>
  <Override PartName="/ppt/notesSlides/notesSlide12.xml" ContentType="application/vnd.openxmlformats-officedocument.presentationml.notesSlide+xml"/>
  <Override PartName="/ppt/charts/chart7.xml" ContentType="application/vnd.openxmlformats-officedocument.drawingml.chart+xml"/>
  <Override PartName="/ppt/notesSlides/notesSlide13.xml" ContentType="application/vnd.openxmlformats-officedocument.presentationml.notesSlide+xml"/>
  <Override PartName="/ppt/charts/chart8.xml" ContentType="application/vnd.openxmlformats-officedocument.drawingml.chart+xml"/>
  <Override PartName="/ppt/theme/themeOverride4.xml" ContentType="application/vnd.openxmlformats-officedocument.themeOverride+xml"/>
  <Override PartName="/ppt/notesSlides/notesSlide14.xml" ContentType="application/vnd.openxmlformats-officedocument.presentationml.notesSlide+xml"/>
  <Override PartName="/ppt/charts/chart9.xml" ContentType="application/vnd.openxmlformats-officedocument.drawingml.chart+xml"/>
  <Override PartName="/ppt/notesSlides/notesSlide15.xml" ContentType="application/vnd.openxmlformats-officedocument.presentationml.notesSlide+xml"/>
  <Override PartName="/ppt/charts/chart10.xml" ContentType="application/vnd.openxmlformats-officedocument.drawingml.chart+xml"/>
  <Override PartName="/ppt/notesSlides/notesSlide16.xml" ContentType="application/vnd.openxmlformats-officedocument.presentationml.notesSlide+xml"/>
  <Override PartName="/ppt/charts/chart11.xml" ContentType="application/vnd.openxmlformats-officedocument.drawingml.chart+xml"/>
  <Override PartName="/ppt/notesSlides/notesSlide17.xml" ContentType="application/vnd.openxmlformats-officedocument.presentationml.notesSlide+xml"/>
  <Override PartName="/ppt/charts/chart12.xml" ContentType="application/vnd.openxmlformats-officedocument.drawingml.chart+xml"/>
  <Override PartName="/ppt/notesSlides/notesSlide18.xml" ContentType="application/vnd.openxmlformats-officedocument.presentationml.notesSlide+xml"/>
  <Override PartName="/ppt/charts/chart13.xml" ContentType="application/vnd.openxmlformats-officedocument.drawingml.chart+xml"/>
  <Override PartName="/ppt/notesSlides/notesSlide19.xml" ContentType="application/vnd.openxmlformats-officedocument.presentationml.notesSlide+xml"/>
  <Override PartName="/ppt/charts/chart14.xml" ContentType="application/vnd.openxmlformats-officedocument.drawingml.chart+xml"/>
  <Override PartName="/ppt/notesSlides/notesSlide20.xml" ContentType="application/vnd.openxmlformats-officedocument.presentationml.notesSlide+xml"/>
  <Override PartName="/ppt/charts/chart15.xml" ContentType="application/vnd.openxmlformats-officedocument.drawingml.chart+xml"/>
  <Override PartName="/ppt/notesSlides/notesSlide21.xml" ContentType="application/vnd.openxmlformats-officedocument.presentationml.notesSlide+xml"/>
  <Override PartName="/ppt/charts/chart16.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5"/>
  </p:notesMasterIdLst>
  <p:sldIdLst>
    <p:sldId id="275" r:id="rId4"/>
    <p:sldId id="278" r:id="rId5"/>
    <p:sldId id="279" r:id="rId6"/>
    <p:sldId id="280" r:id="rId7"/>
    <p:sldId id="259" r:id="rId8"/>
    <p:sldId id="291" r:id="rId9"/>
    <p:sldId id="274" r:id="rId10"/>
    <p:sldId id="281" r:id="rId11"/>
    <p:sldId id="293" r:id="rId12"/>
    <p:sldId id="282" r:id="rId13"/>
    <p:sldId id="292" r:id="rId14"/>
    <p:sldId id="283" r:id="rId15"/>
    <p:sldId id="284" r:id="rId16"/>
    <p:sldId id="285" r:id="rId17"/>
    <p:sldId id="286" r:id="rId18"/>
    <p:sldId id="287" r:id="rId19"/>
    <p:sldId id="288" r:id="rId20"/>
    <p:sldId id="289" r:id="rId21"/>
    <p:sldId id="294" r:id="rId22"/>
    <p:sldId id="290" r:id="rId23"/>
    <p:sldId id="296" r:id="rId24"/>
    <p:sldId id="295" r:id="rId25"/>
    <p:sldId id="298" r:id="rId26"/>
    <p:sldId id="299" r:id="rId27"/>
    <p:sldId id="297" r:id="rId28"/>
    <p:sldId id="301" r:id="rId29"/>
    <p:sldId id="306" r:id="rId30"/>
    <p:sldId id="307" r:id="rId31"/>
    <p:sldId id="302" r:id="rId32"/>
    <p:sldId id="303" r:id="rId33"/>
    <p:sldId id="304" r:id="rId34"/>
  </p:sldIdLst>
  <p:sldSz cx="9144000" cy="6858000" type="screen4x3"/>
  <p:notesSz cx="6797675" cy="9926638"/>
  <p:defaultText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996600"/>
    <a:srgbClr val="DCCE86"/>
    <a:srgbClr val="CC9900"/>
    <a:srgbClr val="FF6600"/>
    <a:srgbClr val="00FFFF"/>
    <a:srgbClr val="FF99FF"/>
    <a:srgbClr val="FFCD69"/>
    <a:srgbClr val="FFFF99"/>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rednji slog 2 – poudarek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57" autoAdjust="0"/>
    <p:restoredTop sz="32188" autoAdjust="0"/>
  </p:normalViewPr>
  <p:slideViewPr>
    <p:cSldViewPr>
      <p:cViewPr>
        <p:scale>
          <a:sx n="81" d="100"/>
          <a:sy n="81" d="100"/>
        </p:scale>
        <p:origin x="-2484" y="-87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file:///C:\Users\majdast\Documents\GRADIVA,%20&#268;LANKI\Agra%202014\seznam%20podeljenih%20cetrifikatov%20KGZS.xls" TargetMode="Externa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1" Type="http://schemas.openxmlformats.org/officeDocument/2006/relationships/oleObject" Target="file:///C:\Users\majdast\Documents\GRADIVA,%20&#268;LANKI\Agra%202014\seznam%20podeljenih%20cetrifikatov%20KGZS.xls" TargetMode="Externa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3.xml"/></Relationships>
</file>

<file path=ppt/charts/_rels/chart6.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4.xml"/></Relationships>
</file>

<file path=ppt/charts/_rels/chart9.xml.rels><?xml version="1.0" encoding="UTF-8" standalone="yes"?>
<Relationships xmlns="http://schemas.openxmlformats.org/package/2006/relationships"><Relationship Id="rId2" Type="http://schemas.openxmlformats.org/officeDocument/2006/relationships/oleObject" Target="file:///C:\Users\majdast\Documents\STANDARDI\SPREMLJAVA%20CERTIFIKATNEGA%20SISTEMA\2013\NPK%20OPRAVIL.xls" TargetMode="External"/><Relationship Id="rId1" Type="http://schemas.openxmlformats.org/officeDocument/2006/relationships/image" Target="../media/image6.jpeg"/></Relationships>
</file>

<file path=ppt/charts/_rels/chart10.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_rels/chart16.xml.rels><?xml version="1.0" encoding="UTF-8" standalone="yes"?>
<Relationships xmlns="http://schemas.openxmlformats.org/package/2006/relationships"><Relationship Id="rId1" Type="http://schemas.openxmlformats.org/officeDocument/2006/relationships/oleObject" Target="file:///C:\Users\majdast\Documents\STANDARDI\SPREMLJAVA%20CERTIFIKATNEGA%20SISTEMA\2013\NPK%20OPRAVIL.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rAngAx val="1"/>
    </c:view3D>
    <c:floor>
      <c:thickness val="0"/>
    </c:floor>
    <c:sideWall>
      <c:thickness val="0"/>
    </c:sideWall>
    <c:backWall>
      <c:thickness val="0"/>
    </c:backWall>
    <c:plotArea>
      <c:layout/>
      <c:bar3DChart>
        <c:barDir val="bar"/>
        <c:grouping val="clustered"/>
        <c:varyColors val="0"/>
        <c:ser>
          <c:idx val="0"/>
          <c:order val="0"/>
          <c:tx>
            <c:strRef>
              <c:f>List1!$C$16</c:f>
              <c:strCache>
                <c:ptCount val="1"/>
                <c:pt idx="0">
                  <c:v>Skupaj</c:v>
                </c:pt>
              </c:strCache>
            </c:strRef>
          </c:tx>
          <c:spPr>
            <a:solidFill>
              <a:schemeClr val="accent6">
                <a:lumMod val="60000"/>
                <a:lumOff val="40000"/>
              </a:schemeClr>
            </a:solidFill>
          </c:spPr>
          <c:invertIfNegative val="0"/>
          <c:dLbls>
            <c:dLbl>
              <c:idx val="0"/>
              <c:layout>
                <c:manualLayout>
                  <c:x val="7.7501176553295579E-3"/>
                  <c:y val="0"/>
                </c:manualLayout>
              </c:layout>
              <c:showLegendKey val="0"/>
              <c:showVal val="1"/>
              <c:showCatName val="0"/>
              <c:showSerName val="0"/>
              <c:showPercent val="0"/>
              <c:showBubbleSize val="0"/>
            </c:dLbl>
            <c:dLbl>
              <c:idx val="1"/>
              <c:layout>
                <c:manualLayout>
                  <c:x val="7.7501176553294443E-3"/>
                  <c:y val="-2.672262004558416E-3"/>
                </c:manualLayout>
              </c:layout>
              <c:showLegendKey val="0"/>
              <c:showVal val="1"/>
              <c:showCatName val="0"/>
              <c:showSerName val="0"/>
              <c:showPercent val="0"/>
              <c:showBubbleSize val="0"/>
            </c:dLbl>
            <c:dLbl>
              <c:idx val="2"/>
              <c:layout>
                <c:manualLayout>
                  <c:x val="9.3001411863953328E-3"/>
                  <c:y val="-2.672262004558416E-3"/>
                </c:manualLayout>
              </c:layout>
              <c:showLegendKey val="0"/>
              <c:showVal val="1"/>
              <c:showCatName val="0"/>
              <c:showSerName val="0"/>
              <c:showPercent val="0"/>
              <c:showBubbleSize val="0"/>
            </c:dLbl>
            <c:dLbl>
              <c:idx val="3"/>
              <c:layout>
                <c:manualLayout>
                  <c:x val="9.3001411863953051E-3"/>
                  <c:y val="5.3445240091168321E-3"/>
                </c:manualLayout>
              </c:layout>
              <c:showLegendKey val="0"/>
              <c:showVal val="1"/>
              <c:showCatName val="0"/>
              <c:showSerName val="0"/>
              <c:showPercent val="0"/>
              <c:showBubbleSize val="0"/>
            </c:dLbl>
            <c:dLbl>
              <c:idx val="4"/>
              <c:layout>
                <c:manualLayout>
                  <c:x val="1.0850164717461223E-2"/>
                  <c:y val="-2.6722620045584651E-3"/>
                </c:manualLayout>
              </c:layout>
              <c:showLegendKey val="0"/>
              <c:showVal val="1"/>
              <c:showCatName val="0"/>
              <c:showSerName val="0"/>
              <c:showPercent val="0"/>
              <c:showBubbleSize val="0"/>
            </c:dLbl>
            <c:dLbl>
              <c:idx val="5"/>
              <c:layout>
                <c:manualLayout>
                  <c:x val="1.5500235310658918E-2"/>
                  <c:y val="-5.3445240091168321E-3"/>
                </c:manualLayout>
              </c:layout>
              <c:showLegendKey val="0"/>
              <c:showVal val="1"/>
              <c:showCatName val="0"/>
              <c:showSerName val="0"/>
              <c:showPercent val="0"/>
              <c:showBubbleSize val="0"/>
            </c:dLbl>
            <c:dLbl>
              <c:idx val="6"/>
              <c:layout>
                <c:manualLayout>
                  <c:x val="1.0850164717461336E-2"/>
                  <c:y val="-5.3445240091168321E-3"/>
                </c:manualLayout>
              </c:layout>
              <c:showLegendKey val="0"/>
              <c:showVal val="1"/>
              <c:showCatName val="0"/>
              <c:showSerName val="0"/>
              <c:showPercent val="0"/>
              <c:showBubbleSize val="0"/>
            </c:dLbl>
            <c:txPr>
              <a:bodyPr/>
              <a:lstStyle/>
              <a:p>
                <a:pPr>
                  <a:defRPr sz="1600" b="1">
                    <a:solidFill>
                      <a:srgbClr val="FF0000"/>
                    </a:solidFill>
                  </a:defRPr>
                </a:pPr>
                <a:endParaRPr lang="sl-SI"/>
              </a:p>
            </c:txPr>
            <c:showLegendKey val="0"/>
            <c:showVal val="1"/>
            <c:showCatName val="0"/>
            <c:showSerName val="0"/>
            <c:showPercent val="0"/>
            <c:showBubbleSize val="0"/>
            <c:showLeaderLines val="0"/>
          </c:dLbls>
          <c:cat>
            <c:strRef>
              <c:f>List1!$B$17:$B$24</c:f>
              <c:strCache>
                <c:ptCount val="8"/>
                <c:pt idx="0">
                  <c:v>Čebelar</c:v>
                </c:pt>
                <c:pt idx="1">
                  <c:v>Hmeljar</c:v>
                </c:pt>
                <c:pt idx="2">
                  <c:v>Poljedelec</c:v>
                </c:pt>
                <c:pt idx="3">
                  <c:v>Sadjar</c:v>
                </c:pt>
                <c:pt idx="4">
                  <c:v>Zelenjadar</c:v>
                </c:pt>
                <c:pt idx="5">
                  <c:v>Zeliščar</c:v>
                </c:pt>
                <c:pt idx="6">
                  <c:v>Živinorejec</c:v>
                </c:pt>
                <c:pt idx="7">
                  <c:v>Vinogradnik</c:v>
                </c:pt>
              </c:strCache>
            </c:strRef>
          </c:cat>
          <c:val>
            <c:numRef>
              <c:f>List1!$C$17:$C$24</c:f>
              <c:numCache>
                <c:formatCode>General</c:formatCode>
                <c:ptCount val="8"/>
                <c:pt idx="0">
                  <c:v>794</c:v>
                </c:pt>
                <c:pt idx="1">
                  <c:v>14</c:v>
                </c:pt>
                <c:pt idx="2">
                  <c:v>153</c:v>
                </c:pt>
                <c:pt idx="3">
                  <c:v>42</c:v>
                </c:pt>
                <c:pt idx="4">
                  <c:v>1</c:v>
                </c:pt>
                <c:pt idx="5">
                  <c:v>66</c:v>
                </c:pt>
                <c:pt idx="6">
                  <c:v>872</c:v>
                </c:pt>
                <c:pt idx="7">
                  <c:v>112</c:v>
                </c:pt>
              </c:numCache>
            </c:numRef>
          </c:val>
        </c:ser>
        <c:dLbls>
          <c:showLegendKey val="0"/>
          <c:showVal val="0"/>
          <c:showCatName val="0"/>
          <c:showSerName val="0"/>
          <c:showPercent val="0"/>
          <c:showBubbleSize val="0"/>
        </c:dLbls>
        <c:gapWidth val="150"/>
        <c:shape val="box"/>
        <c:axId val="41084032"/>
        <c:axId val="41085568"/>
        <c:axId val="0"/>
      </c:bar3DChart>
      <c:catAx>
        <c:axId val="41084032"/>
        <c:scaling>
          <c:orientation val="minMax"/>
        </c:scaling>
        <c:delete val="0"/>
        <c:axPos val="l"/>
        <c:majorTickMark val="out"/>
        <c:minorTickMark val="none"/>
        <c:tickLblPos val="nextTo"/>
        <c:txPr>
          <a:bodyPr/>
          <a:lstStyle/>
          <a:p>
            <a:pPr>
              <a:defRPr sz="1400"/>
            </a:pPr>
            <a:endParaRPr lang="sl-SI"/>
          </a:p>
        </c:txPr>
        <c:crossAx val="41085568"/>
        <c:crosses val="autoZero"/>
        <c:auto val="1"/>
        <c:lblAlgn val="ctr"/>
        <c:lblOffset val="100"/>
        <c:noMultiLvlLbl val="0"/>
      </c:catAx>
      <c:valAx>
        <c:axId val="41085568"/>
        <c:scaling>
          <c:orientation val="minMax"/>
        </c:scaling>
        <c:delete val="0"/>
        <c:axPos val="b"/>
        <c:majorGridlines/>
        <c:numFmt formatCode="General" sourceLinked="1"/>
        <c:majorTickMark val="out"/>
        <c:minorTickMark val="none"/>
        <c:tickLblPos val="nextTo"/>
        <c:txPr>
          <a:bodyPr/>
          <a:lstStyle/>
          <a:p>
            <a:pPr>
              <a:defRPr sz="1400"/>
            </a:pPr>
            <a:endParaRPr lang="sl-SI"/>
          </a:p>
        </c:txPr>
        <c:crossAx val="41084032"/>
        <c:crosses val="autoZero"/>
        <c:crossBetween val="between"/>
      </c:valAx>
      <c:spPr>
        <a:solidFill>
          <a:srgbClr val="FFFFCC"/>
        </a:solidFill>
      </c:spPr>
    </c:plotArea>
    <c:plotVisOnly val="1"/>
    <c:dispBlanksAs val="gap"/>
    <c:showDLblsOverMax val="0"/>
  </c:chart>
  <c:spPr>
    <a:solidFill>
      <a:srgbClr val="FFFFCC"/>
    </a:solidFill>
    <a:ln w="3175">
      <a:prstDash val="solid"/>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depthPercent val="100"/>
      <c:rAngAx val="1"/>
    </c:view3D>
    <c:floor>
      <c:thickness val="0"/>
    </c:floor>
    <c:sideWall>
      <c:thickness val="0"/>
    </c:sideWall>
    <c:backWall>
      <c:thickness val="0"/>
    </c:backWall>
    <c:plotArea>
      <c:layout/>
      <c:bar3DChart>
        <c:barDir val="col"/>
        <c:grouping val="stacked"/>
        <c:varyColors val="0"/>
        <c:ser>
          <c:idx val="0"/>
          <c:order val="0"/>
          <c:spPr>
            <a:solidFill>
              <a:srgbClr val="E9C4C1"/>
            </a:solidFill>
          </c:spPr>
          <c:invertIfNegative val="0"/>
          <c:dLbls>
            <c:txPr>
              <a:bodyPr/>
              <a:lstStyle/>
              <a:p>
                <a:pPr>
                  <a:defRPr sz="1400"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defRPr>
                </a:pPr>
                <a:endParaRPr lang="sl-SI"/>
              </a:p>
            </c:txPr>
            <c:showLegendKey val="0"/>
            <c:showVal val="1"/>
            <c:showCatName val="0"/>
            <c:showSerName val="0"/>
            <c:showPercent val="0"/>
            <c:showBubbleSize val="0"/>
            <c:showLeaderLines val="0"/>
          </c:dLbls>
          <c:cat>
            <c:numRef>
              <c:f>List1!$C$66:$C$77</c:f>
              <c:numCache>
                <c:formatCode>General</c:formatCode>
                <c:ptCount val="12"/>
                <c:pt idx="0">
                  <c:v>2003</c:v>
                </c:pt>
                <c:pt idx="1">
                  <c:v>2004</c:v>
                </c:pt>
                <c:pt idx="2">
                  <c:v>2005</c:v>
                </c:pt>
                <c:pt idx="3">
                  <c:v>2006</c:v>
                </c:pt>
                <c:pt idx="4">
                  <c:v>2007</c:v>
                </c:pt>
                <c:pt idx="5">
                  <c:v>2008</c:v>
                </c:pt>
                <c:pt idx="6">
                  <c:v>2009</c:v>
                </c:pt>
                <c:pt idx="7">
                  <c:v>2010</c:v>
                </c:pt>
                <c:pt idx="8">
                  <c:v>2011</c:v>
                </c:pt>
                <c:pt idx="9">
                  <c:v>2012</c:v>
                </c:pt>
                <c:pt idx="10">
                  <c:v>2013</c:v>
                </c:pt>
                <c:pt idx="11">
                  <c:v>2014</c:v>
                </c:pt>
              </c:numCache>
            </c:numRef>
          </c:cat>
          <c:val>
            <c:numRef>
              <c:f>List1!$D$66:$D$77</c:f>
              <c:numCache>
                <c:formatCode>General</c:formatCode>
                <c:ptCount val="12"/>
                <c:pt idx="0">
                  <c:v>72</c:v>
                </c:pt>
                <c:pt idx="1">
                  <c:v>90</c:v>
                </c:pt>
                <c:pt idx="2">
                  <c:v>402</c:v>
                </c:pt>
                <c:pt idx="3">
                  <c:v>148</c:v>
                </c:pt>
                <c:pt idx="4">
                  <c:v>10</c:v>
                </c:pt>
                <c:pt idx="5">
                  <c:v>16</c:v>
                </c:pt>
                <c:pt idx="6">
                  <c:v>180</c:v>
                </c:pt>
                <c:pt idx="7">
                  <c:v>299</c:v>
                </c:pt>
                <c:pt idx="8">
                  <c:v>424</c:v>
                </c:pt>
                <c:pt idx="9">
                  <c:v>208</c:v>
                </c:pt>
                <c:pt idx="10">
                  <c:v>165</c:v>
                </c:pt>
                <c:pt idx="11">
                  <c:v>222</c:v>
                </c:pt>
              </c:numCache>
            </c:numRef>
          </c:val>
        </c:ser>
        <c:dLbls>
          <c:showLegendKey val="0"/>
          <c:showVal val="0"/>
          <c:showCatName val="0"/>
          <c:showSerName val="0"/>
          <c:showPercent val="0"/>
          <c:showBubbleSize val="0"/>
        </c:dLbls>
        <c:gapWidth val="150"/>
        <c:shape val="box"/>
        <c:axId val="42752256"/>
        <c:axId val="42762240"/>
        <c:axId val="0"/>
      </c:bar3DChart>
      <c:catAx>
        <c:axId val="42752256"/>
        <c:scaling>
          <c:orientation val="minMax"/>
        </c:scaling>
        <c:delete val="0"/>
        <c:axPos val="b"/>
        <c:numFmt formatCode="General" sourceLinked="1"/>
        <c:majorTickMark val="out"/>
        <c:minorTickMark val="none"/>
        <c:tickLblPos val="nextTo"/>
        <c:txPr>
          <a:bodyPr/>
          <a:lstStyle/>
          <a:p>
            <a:pPr>
              <a:defRPr>
                <a:latin typeface="Arial Unicode MS" panose="020B0604020202020204" pitchFamily="34" charset="-128"/>
                <a:ea typeface="Arial Unicode MS" panose="020B0604020202020204" pitchFamily="34" charset="-128"/>
                <a:cs typeface="Arial Unicode MS" panose="020B0604020202020204" pitchFamily="34" charset="-128"/>
              </a:defRPr>
            </a:pPr>
            <a:endParaRPr lang="sl-SI"/>
          </a:p>
        </c:txPr>
        <c:crossAx val="42762240"/>
        <c:crosses val="autoZero"/>
        <c:auto val="1"/>
        <c:lblAlgn val="ctr"/>
        <c:lblOffset val="100"/>
        <c:noMultiLvlLbl val="0"/>
      </c:catAx>
      <c:valAx>
        <c:axId val="42762240"/>
        <c:scaling>
          <c:orientation val="minMax"/>
        </c:scaling>
        <c:delete val="0"/>
        <c:axPos val="l"/>
        <c:majorGridlines/>
        <c:numFmt formatCode="General" sourceLinked="1"/>
        <c:majorTickMark val="out"/>
        <c:minorTickMark val="none"/>
        <c:tickLblPos val="nextTo"/>
        <c:txPr>
          <a:bodyPr/>
          <a:lstStyle/>
          <a:p>
            <a:pPr>
              <a:defRPr>
                <a:latin typeface="Arial Unicode MS" panose="020B0604020202020204" pitchFamily="34" charset="-128"/>
                <a:ea typeface="Arial Unicode MS" panose="020B0604020202020204" pitchFamily="34" charset="-128"/>
                <a:cs typeface="Arial Unicode MS" panose="020B0604020202020204" pitchFamily="34" charset="-128"/>
              </a:defRPr>
            </a:pPr>
            <a:endParaRPr lang="sl-SI"/>
          </a:p>
        </c:txPr>
        <c:crossAx val="42752256"/>
        <c:crosses val="autoZero"/>
        <c:crossBetween val="between"/>
      </c:valAx>
      <c:spPr>
        <a:noFill/>
        <a:ln w="25400">
          <a:noFill/>
        </a:ln>
      </c:spPr>
    </c:plotArea>
    <c:plotVisOnly val="1"/>
    <c:dispBlanksAs val="gap"/>
    <c:showDLblsOverMax val="0"/>
  </c:chart>
  <c:spPr>
    <a:solidFill>
      <a:srgbClr val="FFF0C5"/>
    </a:solidFill>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bar"/>
        <c:grouping val="clustered"/>
        <c:varyColors val="0"/>
        <c:ser>
          <c:idx val="0"/>
          <c:order val="0"/>
          <c:spPr>
            <a:solidFill>
              <a:srgbClr val="9BBB59">
                <a:lumMod val="75000"/>
              </a:srgbClr>
            </a:solidFill>
          </c:spPr>
          <c:invertIfNegative val="0"/>
          <c:dLbls>
            <c:dLbl>
              <c:idx val="0"/>
              <c:layout>
                <c:manualLayout>
                  <c:x val="9.9418233721568321E-3"/>
                  <c:y val="-7.7809981897435281E-3"/>
                </c:manualLayout>
              </c:layout>
              <c:showLegendKey val="0"/>
              <c:showVal val="1"/>
              <c:showCatName val="0"/>
              <c:showSerName val="0"/>
              <c:showPercent val="0"/>
              <c:showBubbleSize val="0"/>
            </c:dLbl>
            <c:dLbl>
              <c:idx val="1"/>
              <c:layout>
                <c:manualLayout>
                  <c:x val="1.491273505823534E-2"/>
                  <c:y val="-2.5936660632479695E-3"/>
                </c:manualLayout>
              </c:layout>
              <c:showLegendKey val="0"/>
              <c:showVal val="1"/>
              <c:showCatName val="0"/>
              <c:showSerName val="0"/>
              <c:showPercent val="0"/>
              <c:showBubbleSize val="0"/>
            </c:dLbl>
            <c:dLbl>
              <c:idx val="2"/>
              <c:layout>
                <c:manualLayout>
                  <c:x val="1.1598793934183041E-2"/>
                  <c:y val="0"/>
                </c:manualLayout>
              </c:layout>
              <c:showLegendKey val="0"/>
              <c:showVal val="1"/>
              <c:showCatName val="0"/>
              <c:showSerName val="0"/>
              <c:showPercent val="0"/>
              <c:showBubbleSize val="0"/>
            </c:dLbl>
            <c:dLbl>
              <c:idx val="3"/>
              <c:layout>
                <c:manualLayout>
                  <c:x val="1.1598793934183041E-2"/>
                  <c:y val="5.187332126495749E-3"/>
                </c:manualLayout>
              </c:layout>
              <c:showLegendKey val="0"/>
              <c:showVal val="1"/>
              <c:showCatName val="0"/>
              <c:showSerName val="0"/>
              <c:showPercent val="0"/>
              <c:showBubbleSize val="0"/>
            </c:dLbl>
            <c:dLbl>
              <c:idx val="4"/>
              <c:layout>
                <c:manualLayout>
                  <c:x val="6.6278822481045949E-3"/>
                  <c:y val="-4.754999519127565E-17"/>
                </c:manualLayout>
              </c:layout>
              <c:showLegendKey val="0"/>
              <c:showVal val="1"/>
              <c:showCatName val="0"/>
              <c:showSerName val="0"/>
              <c:showPercent val="0"/>
              <c:showBubbleSize val="0"/>
            </c:dLbl>
            <c:dLbl>
              <c:idx val="5"/>
              <c:layout>
                <c:manualLayout>
                  <c:x val="1.6569705620261489E-2"/>
                  <c:y val="-1.0374664252991474E-2"/>
                </c:manualLayout>
              </c:layout>
              <c:showLegendKey val="0"/>
              <c:showVal val="1"/>
              <c:showCatName val="0"/>
              <c:showSerName val="0"/>
              <c:showPercent val="0"/>
              <c:showBubbleSize val="0"/>
            </c:dLbl>
            <c:dLbl>
              <c:idx val="6"/>
              <c:layout>
                <c:manualLayout>
                  <c:x val="1.325576449620916E-2"/>
                  <c:y val="-5.187332126495749E-3"/>
                </c:manualLayout>
              </c:layout>
              <c:showLegendKey val="0"/>
              <c:showVal val="1"/>
              <c:showCatName val="0"/>
              <c:showSerName val="0"/>
              <c:showPercent val="0"/>
              <c:showBubbleSize val="0"/>
            </c:dLbl>
            <c:txPr>
              <a:bodyPr/>
              <a:lstStyle/>
              <a:p>
                <a:pPr>
                  <a:defRPr sz="1600" b="1">
                    <a:solidFill>
                      <a:srgbClr val="FF0000"/>
                    </a:solidFill>
                  </a:defRPr>
                </a:pPr>
                <a:endParaRPr lang="sl-SI"/>
              </a:p>
            </c:txPr>
            <c:showLegendKey val="0"/>
            <c:showVal val="1"/>
            <c:showCatName val="0"/>
            <c:showSerName val="0"/>
            <c:showPercent val="0"/>
            <c:showBubbleSize val="0"/>
            <c:showLeaderLines val="0"/>
          </c:dLbls>
          <c:cat>
            <c:strRef>
              <c:f>List1!$B$48:$B$54</c:f>
              <c:strCache>
                <c:ptCount val="7"/>
                <c:pt idx="0">
                  <c:v>Gozdarski gojitelj</c:v>
                </c:pt>
                <c:pt idx="1">
                  <c:v>Gozdarski sekač</c:v>
                </c:pt>
                <c:pt idx="2">
                  <c:v>Gozdarski traktorist</c:v>
                </c:pt>
                <c:pt idx="3">
                  <c:v>Gozdarski žičničar</c:v>
                </c:pt>
                <c:pt idx="4">
                  <c:v>Odkupovalec lesa</c:v>
                </c:pt>
                <c:pt idx="5">
                  <c:v>Lovec</c:v>
                </c:pt>
                <c:pt idx="6">
                  <c:v>Revirni lovec</c:v>
                </c:pt>
              </c:strCache>
            </c:strRef>
          </c:cat>
          <c:val>
            <c:numRef>
              <c:f>List1!$C$48:$C$54</c:f>
              <c:numCache>
                <c:formatCode>General</c:formatCode>
                <c:ptCount val="7"/>
                <c:pt idx="0">
                  <c:v>457</c:v>
                </c:pt>
                <c:pt idx="1">
                  <c:v>1729</c:v>
                </c:pt>
                <c:pt idx="2">
                  <c:v>947</c:v>
                </c:pt>
                <c:pt idx="3">
                  <c:v>65</c:v>
                </c:pt>
                <c:pt idx="4">
                  <c:v>99</c:v>
                </c:pt>
                <c:pt idx="5">
                  <c:v>8</c:v>
                </c:pt>
                <c:pt idx="6">
                  <c:v>12</c:v>
                </c:pt>
              </c:numCache>
            </c:numRef>
          </c:val>
        </c:ser>
        <c:dLbls>
          <c:showLegendKey val="0"/>
          <c:showVal val="0"/>
          <c:showCatName val="0"/>
          <c:showSerName val="0"/>
          <c:showPercent val="0"/>
          <c:showBubbleSize val="0"/>
        </c:dLbls>
        <c:gapWidth val="150"/>
        <c:shape val="box"/>
        <c:axId val="42691968"/>
        <c:axId val="42693760"/>
        <c:axId val="0"/>
      </c:bar3DChart>
      <c:catAx>
        <c:axId val="42691968"/>
        <c:scaling>
          <c:orientation val="minMax"/>
        </c:scaling>
        <c:delete val="0"/>
        <c:axPos val="l"/>
        <c:majorTickMark val="out"/>
        <c:minorTickMark val="none"/>
        <c:tickLblPos val="nextTo"/>
        <c:txPr>
          <a:bodyPr/>
          <a:lstStyle/>
          <a:p>
            <a:pPr>
              <a:defRPr sz="1400"/>
            </a:pPr>
            <a:endParaRPr lang="sl-SI"/>
          </a:p>
        </c:txPr>
        <c:crossAx val="42693760"/>
        <c:crosses val="autoZero"/>
        <c:auto val="1"/>
        <c:lblAlgn val="ctr"/>
        <c:lblOffset val="100"/>
        <c:noMultiLvlLbl val="0"/>
      </c:catAx>
      <c:valAx>
        <c:axId val="42693760"/>
        <c:scaling>
          <c:orientation val="minMax"/>
        </c:scaling>
        <c:delete val="0"/>
        <c:axPos val="b"/>
        <c:majorGridlines/>
        <c:numFmt formatCode="General" sourceLinked="1"/>
        <c:majorTickMark val="out"/>
        <c:minorTickMark val="none"/>
        <c:tickLblPos val="nextTo"/>
        <c:txPr>
          <a:bodyPr/>
          <a:lstStyle/>
          <a:p>
            <a:pPr>
              <a:defRPr sz="1400"/>
            </a:pPr>
            <a:endParaRPr lang="sl-SI"/>
          </a:p>
        </c:txPr>
        <c:crossAx val="42691968"/>
        <c:crosses val="autoZero"/>
        <c:crossBetween val="between"/>
      </c:valAx>
    </c:plotArea>
    <c:plotVisOnly val="1"/>
    <c:dispBlanksAs val="gap"/>
    <c:showDLblsOverMax val="0"/>
  </c:chart>
  <c:spPr>
    <a:solidFill>
      <a:srgbClr val="FFFFCC"/>
    </a:solidFill>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depthPercent val="100"/>
      <c:rAngAx val="1"/>
    </c:view3D>
    <c:floor>
      <c:thickness val="0"/>
    </c:floor>
    <c:sideWall>
      <c:thickness val="0"/>
    </c:sideWall>
    <c:backWall>
      <c:thickness val="0"/>
    </c:backWall>
    <c:plotArea>
      <c:layout/>
      <c:bar3DChart>
        <c:barDir val="col"/>
        <c:grouping val="stacked"/>
        <c:varyColors val="0"/>
        <c:ser>
          <c:idx val="0"/>
          <c:order val="0"/>
          <c:spPr>
            <a:solidFill>
              <a:schemeClr val="accent3">
                <a:lumMod val="60000"/>
                <a:lumOff val="40000"/>
              </a:schemeClr>
            </a:solidFill>
          </c:spPr>
          <c:invertIfNegative val="0"/>
          <c:dLbls>
            <c:txPr>
              <a:bodyPr/>
              <a:lstStyle/>
              <a:p>
                <a:pPr>
                  <a:defRPr sz="1600"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defRPr>
                </a:pPr>
                <a:endParaRPr lang="sl-SI"/>
              </a:p>
            </c:txPr>
            <c:showLegendKey val="0"/>
            <c:showVal val="1"/>
            <c:showCatName val="0"/>
            <c:showSerName val="0"/>
            <c:showPercent val="0"/>
            <c:showBubbleSize val="0"/>
            <c:showLeaderLines val="0"/>
          </c:dLbls>
          <c:cat>
            <c:numRef>
              <c:f>List1!$C$96:$C$102</c:f>
              <c:numCache>
                <c:formatCode>General</c:formatCode>
                <c:ptCount val="7"/>
                <c:pt idx="0">
                  <c:v>2008</c:v>
                </c:pt>
                <c:pt idx="1">
                  <c:v>2009</c:v>
                </c:pt>
                <c:pt idx="2">
                  <c:v>2010</c:v>
                </c:pt>
                <c:pt idx="3">
                  <c:v>2011</c:v>
                </c:pt>
                <c:pt idx="4">
                  <c:v>2012</c:v>
                </c:pt>
                <c:pt idx="5">
                  <c:v>2013</c:v>
                </c:pt>
                <c:pt idx="6">
                  <c:v>2014</c:v>
                </c:pt>
              </c:numCache>
            </c:numRef>
          </c:cat>
          <c:val>
            <c:numRef>
              <c:f>List1!$D$96:$D$102</c:f>
              <c:numCache>
                <c:formatCode>General</c:formatCode>
                <c:ptCount val="7"/>
                <c:pt idx="0">
                  <c:v>230</c:v>
                </c:pt>
                <c:pt idx="1">
                  <c:v>155</c:v>
                </c:pt>
                <c:pt idx="2">
                  <c:v>393</c:v>
                </c:pt>
                <c:pt idx="3">
                  <c:v>452</c:v>
                </c:pt>
                <c:pt idx="4">
                  <c:v>576</c:v>
                </c:pt>
                <c:pt idx="5">
                  <c:v>583</c:v>
                </c:pt>
                <c:pt idx="6">
                  <c:v>677</c:v>
                </c:pt>
              </c:numCache>
            </c:numRef>
          </c:val>
        </c:ser>
        <c:dLbls>
          <c:showLegendKey val="0"/>
          <c:showVal val="0"/>
          <c:showCatName val="0"/>
          <c:showSerName val="0"/>
          <c:showPercent val="0"/>
          <c:showBubbleSize val="0"/>
        </c:dLbls>
        <c:gapWidth val="150"/>
        <c:shape val="box"/>
        <c:axId val="41186048"/>
        <c:axId val="41187584"/>
        <c:axId val="0"/>
      </c:bar3DChart>
      <c:catAx>
        <c:axId val="41186048"/>
        <c:scaling>
          <c:orientation val="minMax"/>
        </c:scaling>
        <c:delete val="0"/>
        <c:axPos val="b"/>
        <c:numFmt formatCode="General" sourceLinked="1"/>
        <c:majorTickMark val="out"/>
        <c:minorTickMark val="none"/>
        <c:tickLblPos val="nextTo"/>
        <c:txPr>
          <a:bodyPr/>
          <a:lstStyle/>
          <a:p>
            <a:pPr>
              <a:defRPr sz="1100">
                <a:latin typeface="Arial Unicode MS" panose="020B0604020202020204" pitchFamily="34" charset="-128"/>
                <a:ea typeface="Arial Unicode MS" panose="020B0604020202020204" pitchFamily="34" charset="-128"/>
                <a:cs typeface="Arial Unicode MS" panose="020B0604020202020204" pitchFamily="34" charset="-128"/>
              </a:defRPr>
            </a:pPr>
            <a:endParaRPr lang="sl-SI"/>
          </a:p>
        </c:txPr>
        <c:crossAx val="41187584"/>
        <c:crosses val="autoZero"/>
        <c:auto val="1"/>
        <c:lblAlgn val="ctr"/>
        <c:lblOffset val="100"/>
        <c:noMultiLvlLbl val="0"/>
      </c:catAx>
      <c:valAx>
        <c:axId val="41187584"/>
        <c:scaling>
          <c:orientation val="minMax"/>
        </c:scaling>
        <c:delete val="0"/>
        <c:axPos val="l"/>
        <c:majorGridlines/>
        <c:numFmt formatCode="General" sourceLinked="1"/>
        <c:majorTickMark val="out"/>
        <c:minorTickMark val="none"/>
        <c:tickLblPos val="nextTo"/>
        <c:txPr>
          <a:bodyPr/>
          <a:lstStyle/>
          <a:p>
            <a:pPr>
              <a:defRPr sz="1050">
                <a:latin typeface="Arial Unicode MS" panose="020B0604020202020204" pitchFamily="34" charset="-128"/>
                <a:ea typeface="Arial Unicode MS" panose="020B0604020202020204" pitchFamily="34" charset="-128"/>
                <a:cs typeface="Arial Unicode MS" panose="020B0604020202020204" pitchFamily="34" charset="-128"/>
              </a:defRPr>
            </a:pPr>
            <a:endParaRPr lang="sl-SI"/>
          </a:p>
        </c:txPr>
        <c:crossAx val="41186048"/>
        <c:crosses val="autoZero"/>
        <c:crossBetween val="between"/>
      </c:valAx>
      <c:spPr>
        <a:noFill/>
        <a:ln w="25400">
          <a:noFill/>
        </a:ln>
      </c:spPr>
    </c:plotArea>
    <c:plotVisOnly val="1"/>
    <c:dispBlanksAs val="gap"/>
    <c:showDLblsOverMax val="0"/>
  </c:chart>
  <c:spPr>
    <a:solidFill>
      <a:srgbClr val="FFF0C5"/>
    </a:solidFill>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bar"/>
        <c:grouping val="clustered"/>
        <c:varyColors val="0"/>
        <c:ser>
          <c:idx val="0"/>
          <c:order val="0"/>
          <c:spPr>
            <a:solidFill>
              <a:schemeClr val="accent4">
                <a:lumMod val="60000"/>
                <a:lumOff val="40000"/>
              </a:schemeClr>
            </a:solidFill>
          </c:spPr>
          <c:invertIfNegative val="0"/>
          <c:dLbls>
            <c:dLbl>
              <c:idx val="0"/>
              <c:layout>
                <c:manualLayout>
                  <c:x val="2.777777777777788E-2"/>
                  <c:y val="0"/>
                </c:manualLayout>
              </c:layout>
              <c:showLegendKey val="0"/>
              <c:showVal val="1"/>
              <c:showCatName val="0"/>
              <c:showSerName val="0"/>
              <c:showPercent val="0"/>
              <c:showBubbleSize val="0"/>
            </c:dLbl>
            <c:dLbl>
              <c:idx val="1"/>
              <c:layout>
                <c:manualLayout>
                  <c:x val="2.5000000000000001E-2"/>
                  <c:y val="0"/>
                </c:manualLayout>
              </c:layout>
              <c:showLegendKey val="0"/>
              <c:showVal val="1"/>
              <c:showCatName val="0"/>
              <c:showSerName val="0"/>
              <c:showPercent val="0"/>
              <c:showBubbleSize val="0"/>
            </c:dLbl>
            <c:dLbl>
              <c:idx val="2"/>
              <c:layout>
                <c:manualLayout>
                  <c:x val="2.7777777777777776E-2"/>
                  <c:y val="0"/>
                </c:manualLayout>
              </c:layout>
              <c:showLegendKey val="0"/>
              <c:showVal val="1"/>
              <c:showCatName val="0"/>
              <c:showSerName val="0"/>
              <c:showPercent val="0"/>
              <c:showBubbleSize val="0"/>
            </c:dLbl>
            <c:txPr>
              <a:bodyPr/>
              <a:lstStyle/>
              <a:p>
                <a:pPr>
                  <a:defRPr sz="1600" b="1">
                    <a:solidFill>
                      <a:srgbClr val="FF0000"/>
                    </a:solidFill>
                  </a:defRPr>
                </a:pPr>
                <a:endParaRPr lang="sl-SI"/>
              </a:p>
            </c:txPr>
            <c:showLegendKey val="0"/>
            <c:showVal val="1"/>
            <c:showCatName val="0"/>
            <c:showSerName val="0"/>
            <c:showPercent val="0"/>
            <c:showBubbleSize val="0"/>
            <c:showLeaderLines val="0"/>
          </c:dLbls>
          <c:cat>
            <c:strRef>
              <c:f>List1!$B$77:$B$79</c:f>
              <c:strCache>
                <c:ptCount val="3"/>
                <c:pt idx="0">
                  <c:v>Izdelovalec aranžerskega materiala</c:v>
                </c:pt>
                <c:pt idx="1">
                  <c:v>Oblikovalec poslovnih in bivalnih prostorov s cvetjem</c:v>
                </c:pt>
                <c:pt idx="2">
                  <c:v>Oblikovalec in urejevalec okolja z rastlinami</c:v>
                </c:pt>
              </c:strCache>
            </c:strRef>
          </c:cat>
          <c:val>
            <c:numRef>
              <c:f>List1!$C$77:$C$79</c:f>
              <c:numCache>
                <c:formatCode>General</c:formatCode>
                <c:ptCount val="3"/>
                <c:pt idx="0">
                  <c:v>2</c:v>
                </c:pt>
                <c:pt idx="1">
                  <c:v>1</c:v>
                </c:pt>
                <c:pt idx="2">
                  <c:v>3</c:v>
                </c:pt>
              </c:numCache>
            </c:numRef>
          </c:val>
        </c:ser>
        <c:dLbls>
          <c:showLegendKey val="0"/>
          <c:showVal val="0"/>
          <c:showCatName val="0"/>
          <c:showSerName val="0"/>
          <c:showPercent val="0"/>
          <c:showBubbleSize val="0"/>
        </c:dLbls>
        <c:gapWidth val="150"/>
        <c:shape val="box"/>
        <c:axId val="43153280"/>
        <c:axId val="43154816"/>
        <c:axId val="0"/>
      </c:bar3DChart>
      <c:catAx>
        <c:axId val="43153280"/>
        <c:scaling>
          <c:orientation val="minMax"/>
        </c:scaling>
        <c:delete val="0"/>
        <c:axPos val="l"/>
        <c:majorTickMark val="out"/>
        <c:minorTickMark val="none"/>
        <c:tickLblPos val="nextTo"/>
        <c:txPr>
          <a:bodyPr/>
          <a:lstStyle/>
          <a:p>
            <a:pPr>
              <a:defRPr sz="1400"/>
            </a:pPr>
            <a:endParaRPr lang="sl-SI"/>
          </a:p>
        </c:txPr>
        <c:crossAx val="43154816"/>
        <c:crosses val="autoZero"/>
        <c:auto val="1"/>
        <c:lblAlgn val="ctr"/>
        <c:lblOffset val="100"/>
        <c:noMultiLvlLbl val="0"/>
      </c:catAx>
      <c:valAx>
        <c:axId val="43154816"/>
        <c:scaling>
          <c:orientation val="minMax"/>
        </c:scaling>
        <c:delete val="0"/>
        <c:axPos val="b"/>
        <c:majorGridlines/>
        <c:numFmt formatCode="General" sourceLinked="1"/>
        <c:majorTickMark val="out"/>
        <c:minorTickMark val="none"/>
        <c:tickLblPos val="nextTo"/>
        <c:txPr>
          <a:bodyPr/>
          <a:lstStyle/>
          <a:p>
            <a:pPr>
              <a:defRPr sz="1400"/>
            </a:pPr>
            <a:endParaRPr lang="sl-SI"/>
          </a:p>
        </c:txPr>
        <c:crossAx val="43153280"/>
        <c:crosses val="autoZero"/>
        <c:crossBetween val="between"/>
      </c:valAx>
    </c:plotArea>
    <c:plotVisOnly val="1"/>
    <c:dispBlanksAs val="gap"/>
    <c:showDLblsOverMax val="0"/>
  </c:chart>
  <c:spPr>
    <a:solidFill>
      <a:srgbClr val="FFFFCC"/>
    </a:solidFill>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pie3DChart>
        <c:varyColors val="1"/>
        <c:ser>
          <c:idx val="0"/>
          <c:order val="0"/>
          <c:explosion val="25"/>
          <c:dPt>
            <c:idx val="0"/>
            <c:bubble3D val="0"/>
            <c:spPr>
              <a:solidFill>
                <a:schemeClr val="accent4">
                  <a:lumMod val="60000"/>
                  <a:lumOff val="40000"/>
                </a:schemeClr>
              </a:solidFill>
            </c:spPr>
          </c:dPt>
          <c:dPt>
            <c:idx val="1"/>
            <c:bubble3D val="0"/>
            <c:spPr>
              <a:solidFill>
                <a:schemeClr val="accent3">
                  <a:lumMod val="60000"/>
                  <a:lumOff val="40000"/>
                </a:schemeClr>
              </a:solidFill>
            </c:spPr>
          </c:dPt>
          <c:dPt>
            <c:idx val="2"/>
            <c:bubble3D val="0"/>
            <c:spPr>
              <a:solidFill>
                <a:srgbClr val="C00000"/>
              </a:solidFill>
            </c:spPr>
          </c:dPt>
          <c:dPt>
            <c:idx val="3"/>
            <c:bubble3D val="0"/>
            <c:spPr>
              <a:solidFill>
                <a:schemeClr val="tx2">
                  <a:lumMod val="60000"/>
                  <a:lumOff val="40000"/>
                </a:schemeClr>
              </a:solidFill>
            </c:spPr>
          </c:dPt>
          <c:dPt>
            <c:idx val="4"/>
            <c:bubble3D val="0"/>
            <c:spPr>
              <a:solidFill>
                <a:srgbClr val="FFC000"/>
              </a:solidFill>
            </c:spPr>
          </c:dPt>
          <c:dLbls>
            <c:dLbl>
              <c:idx val="2"/>
              <c:layout>
                <c:manualLayout>
                  <c:x val="-1.2562172579115141E-2"/>
                  <c:y val="2.7167059410552825E-2"/>
                </c:manualLayout>
              </c:layout>
              <c:showLegendKey val="0"/>
              <c:showVal val="0"/>
              <c:showCatName val="0"/>
              <c:showSerName val="0"/>
              <c:showPercent val="1"/>
              <c:showBubbleSize val="0"/>
            </c:dLbl>
            <c:txPr>
              <a:bodyPr/>
              <a:lstStyle/>
              <a:p>
                <a:pPr>
                  <a:defRPr sz="1200" b="1" i="0" u="none" strike="noStrike" baseline="0">
                    <a:solidFill>
                      <a:srgbClr val="FF0000"/>
                    </a:solidFill>
                    <a:latin typeface="Calibri"/>
                    <a:ea typeface="Calibri"/>
                    <a:cs typeface="Calibri"/>
                  </a:defRPr>
                </a:pPr>
                <a:endParaRPr lang="sl-SI"/>
              </a:p>
            </c:txPr>
            <c:showLegendKey val="0"/>
            <c:showVal val="0"/>
            <c:showCatName val="0"/>
            <c:showSerName val="0"/>
            <c:showPercent val="1"/>
            <c:showBubbleSize val="0"/>
            <c:showLeaderLines val="1"/>
          </c:dLbls>
          <c:cat>
            <c:strRef>
              <c:f>TABELA!$N$236:$N$240</c:f>
              <c:strCache>
                <c:ptCount val="5"/>
                <c:pt idx="0">
                  <c:v>SRBSKO</c:v>
                </c:pt>
                <c:pt idx="1">
                  <c:v>SLOVENSKO</c:v>
                </c:pt>
                <c:pt idx="2">
                  <c:v>HRVAŠKO</c:v>
                </c:pt>
                <c:pt idx="3">
                  <c:v>BIH</c:v>
                </c:pt>
                <c:pt idx="4">
                  <c:v>NEOPREDELJENO</c:v>
                </c:pt>
              </c:strCache>
            </c:strRef>
          </c:cat>
          <c:val>
            <c:numRef>
              <c:f>TABELA!$O$236:$O$240</c:f>
              <c:numCache>
                <c:formatCode>General</c:formatCode>
                <c:ptCount val="5"/>
                <c:pt idx="0">
                  <c:v>2</c:v>
                </c:pt>
                <c:pt idx="1">
                  <c:v>2335</c:v>
                </c:pt>
                <c:pt idx="2">
                  <c:v>4</c:v>
                </c:pt>
                <c:pt idx="3">
                  <c:v>88</c:v>
                </c:pt>
                <c:pt idx="4">
                  <c:v>379</c:v>
                </c:pt>
              </c:numCache>
            </c:numRef>
          </c:val>
        </c:ser>
        <c:dLbls>
          <c:showLegendKey val="0"/>
          <c:showVal val="0"/>
          <c:showCatName val="0"/>
          <c:showSerName val="0"/>
          <c:showPercent val="0"/>
          <c:showBubbleSize val="0"/>
          <c:showLeaderLines val="1"/>
        </c:dLbls>
      </c:pie3DChart>
      <c:spPr>
        <a:noFill/>
        <a:ln w="25400">
          <a:noFill/>
        </a:ln>
      </c:spPr>
    </c:plotArea>
    <c:legend>
      <c:legendPos val="r"/>
      <c:layout>
        <c:manualLayout>
          <c:xMode val="edge"/>
          <c:yMode val="edge"/>
          <c:x val="0.75833355205599307"/>
          <c:y val="0.29213556872806629"/>
          <c:w val="0.22166666666666668"/>
          <c:h val="0.40168649915951521"/>
        </c:manualLayout>
      </c:layout>
      <c:overlay val="0"/>
      <c:txPr>
        <a:bodyPr/>
        <a:lstStyle/>
        <a:p>
          <a:pPr>
            <a:defRPr sz="1050" b="0" i="0" u="none" strike="noStrike" baseline="0">
              <a:solidFill>
                <a:srgbClr val="000000"/>
              </a:solidFill>
              <a:latin typeface="Calibri"/>
              <a:ea typeface="Calibri"/>
              <a:cs typeface="Calibri"/>
            </a:defRPr>
          </a:pPr>
          <a:endParaRPr lang="sl-SI"/>
        </a:p>
      </c:txPr>
    </c:legend>
    <c:plotVisOnly val="1"/>
    <c:dispBlanksAs val="gap"/>
    <c:showDLblsOverMax val="0"/>
  </c:chart>
  <c:spPr>
    <a:solidFill>
      <a:srgbClr val="FFFFCC"/>
    </a:solidFill>
  </c:spPr>
  <c:txPr>
    <a:bodyPr/>
    <a:lstStyle/>
    <a:p>
      <a:pPr>
        <a:defRPr sz="1000" b="0" i="0" u="none" strike="noStrike" baseline="0">
          <a:solidFill>
            <a:srgbClr val="000000"/>
          </a:solidFill>
          <a:latin typeface="Calibri"/>
          <a:ea typeface="Calibri"/>
          <a:cs typeface="Calibri"/>
        </a:defRPr>
      </a:pPr>
      <a:endParaRPr lang="sl-SI"/>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Živinorejec!$F$30</c:f>
              <c:strCache>
                <c:ptCount val="1"/>
                <c:pt idx="0">
                  <c:v>Živinorejec</c:v>
                </c:pt>
              </c:strCache>
            </c:strRef>
          </c:tx>
          <c:spPr>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c:spPr>
          <c:invertIfNegative val="0"/>
          <c:dLbls>
            <c:txPr>
              <a:bodyPr/>
              <a:lstStyle/>
              <a:p>
                <a:pPr>
                  <a:defRPr sz="1600" b="1">
                    <a:solidFill>
                      <a:srgbClr val="FF0000"/>
                    </a:solidFill>
                  </a:defRPr>
                </a:pPr>
                <a:endParaRPr lang="sl-SI"/>
              </a:p>
            </c:txPr>
            <c:showLegendKey val="0"/>
            <c:showVal val="1"/>
            <c:showCatName val="0"/>
            <c:showSerName val="0"/>
            <c:showPercent val="0"/>
            <c:showBubbleSize val="0"/>
            <c:showLeaderLines val="0"/>
          </c:dLbls>
          <c:cat>
            <c:numRef>
              <c:f>Živinorejec!$G$29:$N$29</c:f>
              <c:numCache>
                <c:formatCode>General</c:formatCode>
                <c:ptCount val="8"/>
                <c:pt idx="0">
                  <c:v>2007</c:v>
                </c:pt>
                <c:pt idx="1">
                  <c:v>2008</c:v>
                </c:pt>
                <c:pt idx="2">
                  <c:v>2009</c:v>
                </c:pt>
                <c:pt idx="3">
                  <c:v>2010</c:v>
                </c:pt>
                <c:pt idx="4">
                  <c:v>2011</c:v>
                </c:pt>
                <c:pt idx="5">
                  <c:v>2012</c:v>
                </c:pt>
                <c:pt idx="6">
                  <c:v>2013</c:v>
                </c:pt>
                <c:pt idx="7">
                  <c:v>2014</c:v>
                </c:pt>
              </c:numCache>
            </c:numRef>
          </c:cat>
          <c:val>
            <c:numRef>
              <c:f>Živinorejec!$G$30:$N$30</c:f>
              <c:numCache>
                <c:formatCode>General</c:formatCode>
                <c:ptCount val="8"/>
                <c:pt idx="0">
                  <c:v>1</c:v>
                </c:pt>
                <c:pt idx="1">
                  <c:v>2</c:v>
                </c:pt>
                <c:pt idx="2">
                  <c:v>110</c:v>
                </c:pt>
                <c:pt idx="3">
                  <c:v>242</c:v>
                </c:pt>
                <c:pt idx="4">
                  <c:v>155</c:v>
                </c:pt>
                <c:pt idx="5">
                  <c:v>128</c:v>
                </c:pt>
                <c:pt idx="6">
                  <c:v>106</c:v>
                </c:pt>
                <c:pt idx="7">
                  <c:v>128</c:v>
                </c:pt>
              </c:numCache>
            </c:numRef>
          </c:val>
        </c:ser>
        <c:dLbls>
          <c:showLegendKey val="0"/>
          <c:showVal val="0"/>
          <c:showCatName val="0"/>
          <c:showSerName val="0"/>
          <c:showPercent val="0"/>
          <c:showBubbleSize val="0"/>
        </c:dLbls>
        <c:gapWidth val="150"/>
        <c:shape val="box"/>
        <c:axId val="43285888"/>
        <c:axId val="43287680"/>
        <c:axId val="0"/>
      </c:bar3DChart>
      <c:catAx>
        <c:axId val="43285888"/>
        <c:scaling>
          <c:orientation val="minMax"/>
        </c:scaling>
        <c:delete val="0"/>
        <c:axPos val="b"/>
        <c:numFmt formatCode="General" sourceLinked="1"/>
        <c:majorTickMark val="out"/>
        <c:minorTickMark val="none"/>
        <c:tickLblPos val="nextTo"/>
        <c:txPr>
          <a:bodyPr/>
          <a:lstStyle/>
          <a:p>
            <a:pPr>
              <a:defRPr sz="1400"/>
            </a:pPr>
            <a:endParaRPr lang="sl-SI"/>
          </a:p>
        </c:txPr>
        <c:crossAx val="43287680"/>
        <c:crosses val="autoZero"/>
        <c:auto val="1"/>
        <c:lblAlgn val="ctr"/>
        <c:lblOffset val="100"/>
        <c:noMultiLvlLbl val="0"/>
      </c:catAx>
      <c:valAx>
        <c:axId val="43287680"/>
        <c:scaling>
          <c:orientation val="minMax"/>
        </c:scaling>
        <c:delete val="0"/>
        <c:axPos val="l"/>
        <c:majorGridlines/>
        <c:numFmt formatCode="General" sourceLinked="1"/>
        <c:majorTickMark val="out"/>
        <c:minorTickMark val="none"/>
        <c:tickLblPos val="nextTo"/>
        <c:txPr>
          <a:bodyPr/>
          <a:lstStyle/>
          <a:p>
            <a:pPr>
              <a:defRPr sz="1400"/>
            </a:pPr>
            <a:endParaRPr lang="sl-SI"/>
          </a:p>
        </c:txPr>
        <c:crossAx val="43285888"/>
        <c:crosses val="autoZero"/>
        <c:crossBetween val="between"/>
      </c:valAx>
    </c:plotArea>
    <c:plotVisOnly val="1"/>
    <c:dispBlanksAs val="gap"/>
    <c:showDLblsOverMax val="0"/>
  </c:chart>
  <c:spPr>
    <a:solidFill>
      <a:srgbClr val="FFFFCC"/>
    </a:solidFill>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rAngAx val="1"/>
    </c:view3D>
    <c:floor>
      <c:thickness val="0"/>
    </c:floor>
    <c:sideWall>
      <c:thickness val="0"/>
    </c:sideWall>
    <c:backWall>
      <c:thickness val="0"/>
    </c:backWall>
    <c:plotArea>
      <c:layout>
        <c:manualLayout>
          <c:layoutTarget val="inner"/>
          <c:xMode val="edge"/>
          <c:yMode val="edge"/>
          <c:x val="8.607174103237096E-2"/>
          <c:y val="0.13461832895888015"/>
          <c:w val="0.88337270341207352"/>
          <c:h val="0.74940179352580927"/>
        </c:manualLayout>
      </c:layout>
      <c:bar3DChart>
        <c:barDir val="col"/>
        <c:grouping val="clustered"/>
        <c:varyColors val="0"/>
        <c:ser>
          <c:idx val="0"/>
          <c:order val="0"/>
          <c:tx>
            <c:strRef>
              <c:f>Čebelar!$B$31</c:f>
              <c:strCache>
                <c:ptCount val="1"/>
                <c:pt idx="0">
                  <c:v>Čebelar</c:v>
                </c:pt>
              </c:strCache>
            </c:strRef>
          </c:tx>
          <c:spPr>
            <a:pattFill prst="wdUpDiag">
              <a:fgClr>
                <a:srgbClr val="FFC000"/>
              </a:fgClr>
              <a:bgClr>
                <a:srgbClr val="996633"/>
              </a:bgClr>
            </a:pattFill>
            <a:effectLst>
              <a:outerShdw blurRad="50800" dist="50800" dir="5400000" algn="ctr" rotWithShape="0">
                <a:srgbClr val="996633"/>
              </a:outerShdw>
            </a:effectLst>
          </c:spPr>
          <c:invertIfNegative val="0"/>
          <c:dLbls>
            <c:txPr>
              <a:bodyPr/>
              <a:lstStyle/>
              <a:p>
                <a:pPr>
                  <a:defRPr sz="1600" b="1">
                    <a:solidFill>
                      <a:srgbClr val="FF0000"/>
                    </a:solidFill>
                  </a:defRPr>
                </a:pPr>
                <a:endParaRPr lang="sl-SI"/>
              </a:p>
            </c:txPr>
            <c:showLegendKey val="0"/>
            <c:showVal val="1"/>
            <c:showCatName val="0"/>
            <c:showSerName val="0"/>
            <c:showPercent val="0"/>
            <c:showBubbleSize val="0"/>
            <c:showLeaderLines val="0"/>
          </c:dLbls>
          <c:cat>
            <c:numRef>
              <c:f>Čebelar!$C$30:$N$30</c:f>
              <c:numCache>
                <c:formatCode>General</c:formatCode>
                <c:ptCount val="12"/>
                <c:pt idx="0">
                  <c:v>2003</c:v>
                </c:pt>
                <c:pt idx="1">
                  <c:v>2004</c:v>
                </c:pt>
                <c:pt idx="2">
                  <c:v>2005</c:v>
                </c:pt>
                <c:pt idx="3">
                  <c:v>2006</c:v>
                </c:pt>
                <c:pt idx="4">
                  <c:v>2007</c:v>
                </c:pt>
                <c:pt idx="5">
                  <c:v>2008</c:v>
                </c:pt>
                <c:pt idx="6">
                  <c:v>2009</c:v>
                </c:pt>
                <c:pt idx="7">
                  <c:v>2010</c:v>
                </c:pt>
                <c:pt idx="8">
                  <c:v>2011</c:v>
                </c:pt>
                <c:pt idx="9">
                  <c:v>2012</c:v>
                </c:pt>
                <c:pt idx="10">
                  <c:v>2013</c:v>
                </c:pt>
                <c:pt idx="11">
                  <c:v>2014</c:v>
                </c:pt>
              </c:numCache>
            </c:numRef>
          </c:cat>
          <c:val>
            <c:numRef>
              <c:f>Čebelar!$C$31:$N$31</c:f>
              <c:numCache>
                <c:formatCode>General</c:formatCode>
                <c:ptCount val="12"/>
                <c:pt idx="0">
                  <c:v>72</c:v>
                </c:pt>
                <c:pt idx="1">
                  <c:v>90</c:v>
                </c:pt>
                <c:pt idx="2">
                  <c:v>402</c:v>
                </c:pt>
                <c:pt idx="3">
                  <c:v>145</c:v>
                </c:pt>
                <c:pt idx="4">
                  <c:v>8</c:v>
                </c:pt>
                <c:pt idx="5">
                  <c:v>3</c:v>
                </c:pt>
                <c:pt idx="6">
                  <c:v>28</c:v>
                </c:pt>
                <c:pt idx="7">
                  <c:v>11</c:v>
                </c:pt>
                <c:pt idx="8">
                  <c:v>18</c:v>
                </c:pt>
                <c:pt idx="9">
                  <c:v>12</c:v>
                </c:pt>
                <c:pt idx="10">
                  <c:v>0</c:v>
                </c:pt>
                <c:pt idx="11">
                  <c:v>5</c:v>
                </c:pt>
              </c:numCache>
            </c:numRef>
          </c:val>
        </c:ser>
        <c:dLbls>
          <c:showLegendKey val="0"/>
          <c:showVal val="0"/>
          <c:showCatName val="0"/>
          <c:showSerName val="0"/>
          <c:showPercent val="0"/>
          <c:showBubbleSize val="0"/>
        </c:dLbls>
        <c:gapWidth val="150"/>
        <c:shape val="box"/>
        <c:axId val="42980480"/>
        <c:axId val="42982016"/>
        <c:axId val="0"/>
      </c:bar3DChart>
      <c:catAx>
        <c:axId val="42980480"/>
        <c:scaling>
          <c:orientation val="minMax"/>
        </c:scaling>
        <c:delete val="0"/>
        <c:axPos val="b"/>
        <c:numFmt formatCode="General" sourceLinked="1"/>
        <c:majorTickMark val="out"/>
        <c:minorTickMark val="none"/>
        <c:tickLblPos val="nextTo"/>
        <c:txPr>
          <a:bodyPr/>
          <a:lstStyle/>
          <a:p>
            <a:pPr>
              <a:defRPr sz="1400"/>
            </a:pPr>
            <a:endParaRPr lang="sl-SI"/>
          </a:p>
        </c:txPr>
        <c:crossAx val="42982016"/>
        <c:crosses val="autoZero"/>
        <c:auto val="1"/>
        <c:lblAlgn val="ctr"/>
        <c:lblOffset val="100"/>
        <c:noMultiLvlLbl val="0"/>
      </c:catAx>
      <c:valAx>
        <c:axId val="42982016"/>
        <c:scaling>
          <c:orientation val="minMax"/>
        </c:scaling>
        <c:delete val="0"/>
        <c:axPos val="l"/>
        <c:majorGridlines/>
        <c:numFmt formatCode="General" sourceLinked="1"/>
        <c:majorTickMark val="out"/>
        <c:minorTickMark val="none"/>
        <c:tickLblPos val="nextTo"/>
        <c:txPr>
          <a:bodyPr/>
          <a:lstStyle/>
          <a:p>
            <a:pPr>
              <a:defRPr sz="1400"/>
            </a:pPr>
            <a:endParaRPr lang="sl-SI"/>
          </a:p>
        </c:txPr>
        <c:crossAx val="42980480"/>
        <c:crosses val="autoZero"/>
        <c:crossBetween val="between"/>
      </c:valAx>
      <c:spPr>
        <a:ln>
          <a:noFill/>
        </a:ln>
        <a:effectLst/>
      </c:spPr>
    </c:plotArea>
    <c:plotVisOnly val="1"/>
    <c:dispBlanksAs val="gap"/>
    <c:showDLblsOverMax val="0"/>
  </c:chart>
  <c:spPr>
    <a:solidFill>
      <a:srgbClr val="FFFFCC"/>
    </a:solidFill>
  </c:sp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Poljedelec!$B$22</c:f>
              <c:strCache>
                <c:ptCount val="1"/>
                <c:pt idx="0">
                  <c:v>Poljedelec</c:v>
                </c:pt>
              </c:strCache>
            </c:strRef>
          </c:tx>
          <c:spPr>
            <a:blipFill>
              <a:blip xmlns:r="http://schemas.openxmlformats.org/officeDocument/2006/relationships" r:embed="rId1"/>
              <a:tile tx="0" ty="0" sx="100000" sy="100000" flip="none" algn="tl"/>
            </a:blipFill>
          </c:spPr>
          <c:invertIfNegative val="0"/>
          <c:dLbls>
            <c:txPr>
              <a:bodyPr/>
              <a:lstStyle/>
              <a:p>
                <a:pPr>
                  <a:defRPr sz="1600" b="1">
                    <a:solidFill>
                      <a:srgbClr val="FF0000"/>
                    </a:solidFill>
                  </a:defRPr>
                </a:pPr>
                <a:endParaRPr lang="sl-SI"/>
              </a:p>
            </c:txPr>
            <c:showLegendKey val="0"/>
            <c:showVal val="1"/>
            <c:showCatName val="0"/>
            <c:showSerName val="0"/>
            <c:showPercent val="0"/>
            <c:showBubbleSize val="0"/>
            <c:showLeaderLines val="0"/>
          </c:dLbls>
          <c:cat>
            <c:numRef>
              <c:f>Poljedelec!$C$21:$J$21</c:f>
              <c:numCache>
                <c:formatCode>General</c:formatCode>
                <c:ptCount val="8"/>
                <c:pt idx="0">
                  <c:v>2007</c:v>
                </c:pt>
                <c:pt idx="1">
                  <c:v>2008</c:v>
                </c:pt>
                <c:pt idx="2">
                  <c:v>2009</c:v>
                </c:pt>
                <c:pt idx="3">
                  <c:v>2010</c:v>
                </c:pt>
                <c:pt idx="4">
                  <c:v>2011</c:v>
                </c:pt>
                <c:pt idx="5">
                  <c:v>2012</c:v>
                </c:pt>
                <c:pt idx="6">
                  <c:v>2013</c:v>
                </c:pt>
                <c:pt idx="7">
                  <c:v>2014</c:v>
                </c:pt>
              </c:numCache>
            </c:numRef>
          </c:cat>
          <c:val>
            <c:numRef>
              <c:f>Poljedelec!$C$22:$J$22</c:f>
              <c:numCache>
                <c:formatCode>General</c:formatCode>
                <c:ptCount val="8"/>
                <c:pt idx="0">
                  <c:v>1</c:v>
                </c:pt>
                <c:pt idx="1">
                  <c:v>0</c:v>
                </c:pt>
                <c:pt idx="2">
                  <c:v>28</c:v>
                </c:pt>
                <c:pt idx="3">
                  <c:v>18</c:v>
                </c:pt>
                <c:pt idx="4">
                  <c:v>45</c:v>
                </c:pt>
                <c:pt idx="5">
                  <c:v>21</c:v>
                </c:pt>
                <c:pt idx="6">
                  <c:v>11</c:v>
                </c:pt>
                <c:pt idx="7">
                  <c:v>29</c:v>
                </c:pt>
              </c:numCache>
            </c:numRef>
          </c:val>
        </c:ser>
        <c:dLbls>
          <c:showLegendKey val="0"/>
          <c:showVal val="0"/>
          <c:showCatName val="0"/>
          <c:showSerName val="0"/>
          <c:showPercent val="0"/>
          <c:showBubbleSize val="0"/>
        </c:dLbls>
        <c:gapWidth val="150"/>
        <c:shape val="box"/>
        <c:axId val="43370752"/>
        <c:axId val="43372544"/>
        <c:axId val="0"/>
      </c:bar3DChart>
      <c:catAx>
        <c:axId val="43370752"/>
        <c:scaling>
          <c:orientation val="minMax"/>
        </c:scaling>
        <c:delete val="0"/>
        <c:axPos val="b"/>
        <c:numFmt formatCode="General" sourceLinked="1"/>
        <c:majorTickMark val="out"/>
        <c:minorTickMark val="none"/>
        <c:tickLblPos val="nextTo"/>
        <c:txPr>
          <a:bodyPr/>
          <a:lstStyle/>
          <a:p>
            <a:pPr>
              <a:defRPr sz="1200"/>
            </a:pPr>
            <a:endParaRPr lang="sl-SI"/>
          </a:p>
        </c:txPr>
        <c:crossAx val="43372544"/>
        <c:crosses val="autoZero"/>
        <c:auto val="1"/>
        <c:lblAlgn val="ctr"/>
        <c:lblOffset val="100"/>
        <c:noMultiLvlLbl val="0"/>
      </c:catAx>
      <c:valAx>
        <c:axId val="43372544"/>
        <c:scaling>
          <c:orientation val="minMax"/>
        </c:scaling>
        <c:delete val="0"/>
        <c:axPos val="l"/>
        <c:majorGridlines/>
        <c:numFmt formatCode="General" sourceLinked="1"/>
        <c:majorTickMark val="out"/>
        <c:minorTickMark val="none"/>
        <c:tickLblPos val="nextTo"/>
        <c:txPr>
          <a:bodyPr/>
          <a:lstStyle/>
          <a:p>
            <a:pPr>
              <a:defRPr sz="1200"/>
            </a:pPr>
            <a:endParaRPr lang="sl-SI"/>
          </a:p>
        </c:txPr>
        <c:crossAx val="43370752"/>
        <c:crosses val="autoZero"/>
        <c:crossBetween val="between"/>
      </c:valAx>
    </c:plotArea>
    <c:plotVisOnly val="1"/>
    <c:dispBlanksAs val="gap"/>
    <c:showDLblsOverMax val="0"/>
  </c:chart>
  <c:spPr>
    <a:solidFill>
      <a:srgbClr val="FFFFCC"/>
    </a:solidFill>
  </c:sp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'Gozdraski gojitelj'!$B$22</c:f>
              <c:strCache>
                <c:ptCount val="1"/>
                <c:pt idx="0">
                  <c:v>Gozdarski gojitelj</c:v>
                </c:pt>
              </c:strCache>
            </c:strRef>
          </c:tx>
          <c:spPr>
            <a:pattFill prst="pct5">
              <a:fgClr>
                <a:schemeClr val="accent3">
                  <a:lumMod val="50000"/>
                </a:schemeClr>
              </a:fgClr>
              <a:bgClr>
                <a:schemeClr val="accent3">
                  <a:lumMod val="60000"/>
                  <a:lumOff val="40000"/>
                </a:schemeClr>
              </a:bgClr>
            </a:pattFill>
          </c:spPr>
          <c:invertIfNegative val="0"/>
          <c:dLbls>
            <c:txPr>
              <a:bodyPr/>
              <a:lstStyle/>
              <a:p>
                <a:pPr>
                  <a:defRPr sz="1800" b="1">
                    <a:solidFill>
                      <a:srgbClr val="FF0000"/>
                    </a:solidFill>
                  </a:defRPr>
                </a:pPr>
                <a:endParaRPr lang="sl-SI"/>
              </a:p>
            </c:txPr>
            <c:showLegendKey val="0"/>
            <c:showVal val="1"/>
            <c:showCatName val="0"/>
            <c:showSerName val="0"/>
            <c:showPercent val="0"/>
            <c:showBubbleSize val="0"/>
            <c:showLeaderLines val="0"/>
          </c:dLbls>
          <c:cat>
            <c:numRef>
              <c:f>'Gozdraski gojitelj'!$C$21:$I$21</c:f>
              <c:numCache>
                <c:formatCode>General</c:formatCode>
                <c:ptCount val="7"/>
                <c:pt idx="0">
                  <c:v>2008</c:v>
                </c:pt>
                <c:pt idx="1">
                  <c:v>2009</c:v>
                </c:pt>
                <c:pt idx="2">
                  <c:v>2010</c:v>
                </c:pt>
                <c:pt idx="3">
                  <c:v>2011</c:v>
                </c:pt>
                <c:pt idx="4">
                  <c:v>2012</c:v>
                </c:pt>
                <c:pt idx="5">
                  <c:v>2013</c:v>
                </c:pt>
                <c:pt idx="6">
                  <c:v>2014</c:v>
                </c:pt>
              </c:numCache>
            </c:numRef>
          </c:cat>
          <c:val>
            <c:numRef>
              <c:f>'Gozdraski gojitelj'!$C$22:$I$22</c:f>
              <c:numCache>
                <c:formatCode>General</c:formatCode>
                <c:ptCount val="7"/>
                <c:pt idx="0">
                  <c:v>27</c:v>
                </c:pt>
                <c:pt idx="1">
                  <c:v>49</c:v>
                </c:pt>
                <c:pt idx="2">
                  <c:v>106</c:v>
                </c:pt>
                <c:pt idx="3">
                  <c:v>110</c:v>
                </c:pt>
                <c:pt idx="4">
                  <c:v>114</c:v>
                </c:pt>
                <c:pt idx="5">
                  <c:v>21</c:v>
                </c:pt>
                <c:pt idx="6">
                  <c:v>30</c:v>
                </c:pt>
              </c:numCache>
            </c:numRef>
          </c:val>
        </c:ser>
        <c:dLbls>
          <c:showLegendKey val="0"/>
          <c:showVal val="0"/>
          <c:showCatName val="0"/>
          <c:showSerName val="0"/>
          <c:showPercent val="0"/>
          <c:showBubbleSize val="0"/>
        </c:dLbls>
        <c:gapWidth val="150"/>
        <c:shape val="box"/>
        <c:axId val="43658240"/>
        <c:axId val="43680512"/>
        <c:axId val="0"/>
      </c:bar3DChart>
      <c:catAx>
        <c:axId val="43658240"/>
        <c:scaling>
          <c:orientation val="minMax"/>
        </c:scaling>
        <c:delete val="0"/>
        <c:axPos val="b"/>
        <c:numFmt formatCode="General" sourceLinked="1"/>
        <c:majorTickMark val="out"/>
        <c:minorTickMark val="none"/>
        <c:tickLblPos val="nextTo"/>
        <c:txPr>
          <a:bodyPr/>
          <a:lstStyle/>
          <a:p>
            <a:pPr>
              <a:defRPr sz="1400"/>
            </a:pPr>
            <a:endParaRPr lang="sl-SI"/>
          </a:p>
        </c:txPr>
        <c:crossAx val="43680512"/>
        <c:crosses val="autoZero"/>
        <c:auto val="1"/>
        <c:lblAlgn val="ctr"/>
        <c:lblOffset val="100"/>
        <c:noMultiLvlLbl val="0"/>
      </c:catAx>
      <c:valAx>
        <c:axId val="43680512"/>
        <c:scaling>
          <c:orientation val="minMax"/>
        </c:scaling>
        <c:delete val="0"/>
        <c:axPos val="l"/>
        <c:majorGridlines/>
        <c:numFmt formatCode="General" sourceLinked="1"/>
        <c:majorTickMark val="out"/>
        <c:minorTickMark val="none"/>
        <c:tickLblPos val="nextTo"/>
        <c:txPr>
          <a:bodyPr/>
          <a:lstStyle/>
          <a:p>
            <a:pPr>
              <a:defRPr sz="1400"/>
            </a:pPr>
            <a:endParaRPr lang="sl-SI"/>
          </a:p>
        </c:txPr>
        <c:crossAx val="43658240"/>
        <c:crosses val="autoZero"/>
        <c:crossBetween val="between"/>
      </c:valAx>
    </c:plotArea>
    <c:plotVisOnly val="1"/>
    <c:dispBlanksAs val="gap"/>
    <c:showDLblsOverMax val="0"/>
  </c:chart>
  <c:spPr>
    <a:solidFill>
      <a:srgbClr val="FFFFCC"/>
    </a:solidFill>
  </c:sp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'Gozdarski sekač'!$B$23</c:f>
              <c:strCache>
                <c:ptCount val="1"/>
                <c:pt idx="0">
                  <c:v>Gozdarski sekač</c:v>
                </c:pt>
              </c:strCache>
            </c:strRef>
          </c:tx>
          <c:spPr>
            <a:pattFill prst="lgConfetti">
              <a:fgClr>
                <a:schemeClr val="accent3">
                  <a:lumMod val="60000"/>
                  <a:lumOff val="40000"/>
                </a:schemeClr>
              </a:fgClr>
              <a:bgClr>
                <a:schemeClr val="accent3">
                  <a:lumMod val="50000"/>
                </a:schemeClr>
              </a:bgClr>
            </a:pattFill>
          </c:spPr>
          <c:invertIfNegative val="0"/>
          <c:dLbls>
            <c:txPr>
              <a:bodyPr/>
              <a:lstStyle/>
              <a:p>
                <a:pPr>
                  <a:defRPr sz="1600" b="1">
                    <a:solidFill>
                      <a:srgbClr val="FF0000"/>
                    </a:solidFill>
                  </a:defRPr>
                </a:pPr>
                <a:endParaRPr lang="sl-SI"/>
              </a:p>
            </c:txPr>
            <c:showLegendKey val="0"/>
            <c:showVal val="1"/>
            <c:showCatName val="0"/>
            <c:showSerName val="0"/>
            <c:showPercent val="0"/>
            <c:showBubbleSize val="0"/>
            <c:showLeaderLines val="0"/>
          </c:dLbls>
          <c:cat>
            <c:numRef>
              <c:f>'Gozdarski sekač'!$C$22:$I$22</c:f>
              <c:numCache>
                <c:formatCode>General</c:formatCode>
                <c:ptCount val="7"/>
                <c:pt idx="0">
                  <c:v>2008</c:v>
                </c:pt>
                <c:pt idx="1">
                  <c:v>2009</c:v>
                </c:pt>
                <c:pt idx="2">
                  <c:v>2010</c:v>
                </c:pt>
                <c:pt idx="3">
                  <c:v>2011</c:v>
                </c:pt>
                <c:pt idx="4">
                  <c:v>2012</c:v>
                </c:pt>
                <c:pt idx="5">
                  <c:v>2013</c:v>
                </c:pt>
                <c:pt idx="6">
                  <c:v>2014</c:v>
                </c:pt>
              </c:numCache>
            </c:numRef>
          </c:cat>
          <c:val>
            <c:numRef>
              <c:f>'Gozdarski sekač'!$C$23:$I$23</c:f>
              <c:numCache>
                <c:formatCode>General</c:formatCode>
                <c:ptCount val="7"/>
                <c:pt idx="0">
                  <c:v>152</c:v>
                </c:pt>
                <c:pt idx="1">
                  <c:v>59</c:v>
                </c:pt>
                <c:pt idx="2">
                  <c:v>164</c:v>
                </c:pt>
                <c:pt idx="3">
                  <c:v>169</c:v>
                </c:pt>
                <c:pt idx="4">
                  <c:v>290</c:v>
                </c:pt>
                <c:pt idx="5">
                  <c:v>302</c:v>
                </c:pt>
                <c:pt idx="6">
                  <c:v>593</c:v>
                </c:pt>
              </c:numCache>
            </c:numRef>
          </c:val>
        </c:ser>
        <c:dLbls>
          <c:showLegendKey val="0"/>
          <c:showVal val="0"/>
          <c:showCatName val="0"/>
          <c:showSerName val="0"/>
          <c:showPercent val="0"/>
          <c:showBubbleSize val="0"/>
        </c:dLbls>
        <c:gapWidth val="150"/>
        <c:shape val="box"/>
        <c:axId val="43028864"/>
        <c:axId val="43030400"/>
        <c:axId val="0"/>
      </c:bar3DChart>
      <c:catAx>
        <c:axId val="43028864"/>
        <c:scaling>
          <c:orientation val="minMax"/>
        </c:scaling>
        <c:delete val="0"/>
        <c:axPos val="b"/>
        <c:numFmt formatCode="General" sourceLinked="1"/>
        <c:majorTickMark val="out"/>
        <c:minorTickMark val="none"/>
        <c:tickLblPos val="nextTo"/>
        <c:txPr>
          <a:bodyPr/>
          <a:lstStyle/>
          <a:p>
            <a:pPr>
              <a:defRPr sz="1400"/>
            </a:pPr>
            <a:endParaRPr lang="sl-SI"/>
          </a:p>
        </c:txPr>
        <c:crossAx val="43030400"/>
        <c:crosses val="autoZero"/>
        <c:auto val="1"/>
        <c:lblAlgn val="ctr"/>
        <c:lblOffset val="100"/>
        <c:noMultiLvlLbl val="0"/>
      </c:catAx>
      <c:valAx>
        <c:axId val="43030400"/>
        <c:scaling>
          <c:orientation val="minMax"/>
        </c:scaling>
        <c:delete val="0"/>
        <c:axPos val="l"/>
        <c:majorGridlines/>
        <c:numFmt formatCode="General" sourceLinked="1"/>
        <c:majorTickMark val="out"/>
        <c:minorTickMark val="none"/>
        <c:tickLblPos val="nextTo"/>
        <c:txPr>
          <a:bodyPr/>
          <a:lstStyle/>
          <a:p>
            <a:pPr>
              <a:defRPr sz="1400"/>
            </a:pPr>
            <a:endParaRPr lang="sl-SI"/>
          </a:p>
        </c:txPr>
        <c:crossAx val="43028864"/>
        <c:crosses val="autoZero"/>
        <c:crossBetween val="between"/>
      </c:valAx>
    </c:plotArea>
    <c:plotVisOnly val="1"/>
    <c:dispBlanksAs val="gap"/>
    <c:showDLblsOverMax val="0"/>
  </c:chart>
  <c:spPr>
    <a:solidFill>
      <a:srgbClr val="FFFFCC"/>
    </a:solidFill>
  </c:sp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'Gozdarski traktorist'!$B$19</c:f>
              <c:strCache>
                <c:ptCount val="1"/>
                <c:pt idx="0">
                  <c:v>Gozdarski traktorist</c:v>
                </c:pt>
              </c:strCache>
            </c:strRef>
          </c:tx>
          <c:spPr>
            <a:pattFill prst="wdDnDiag">
              <a:fgClr>
                <a:schemeClr val="accent3">
                  <a:lumMod val="50000"/>
                </a:schemeClr>
              </a:fgClr>
              <a:bgClr>
                <a:schemeClr val="accent3">
                  <a:lumMod val="60000"/>
                  <a:lumOff val="40000"/>
                </a:schemeClr>
              </a:bgClr>
            </a:pattFill>
          </c:spPr>
          <c:invertIfNegative val="0"/>
          <c:dLbls>
            <c:txPr>
              <a:bodyPr/>
              <a:lstStyle/>
              <a:p>
                <a:pPr>
                  <a:defRPr sz="1600" b="1">
                    <a:solidFill>
                      <a:srgbClr val="FF0000"/>
                    </a:solidFill>
                  </a:defRPr>
                </a:pPr>
                <a:endParaRPr lang="sl-SI"/>
              </a:p>
            </c:txPr>
            <c:showLegendKey val="0"/>
            <c:showVal val="1"/>
            <c:showCatName val="0"/>
            <c:showSerName val="0"/>
            <c:showPercent val="0"/>
            <c:showBubbleSize val="0"/>
            <c:showLeaderLines val="0"/>
          </c:dLbls>
          <c:cat>
            <c:numRef>
              <c:f>'Gozdarski traktorist'!$C$18:$I$18</c:f>
              <c:numCache>
                <c:formatCode>General</c:formatCode>
                <c:ptCount val="7"/>
                <c:pt idx="0">
                  <c:v>2008</c:v>
                </c:pt>
                <c:pt idx="1">
                  <c:v>2009</c:v>
                </c:pt>
                <c:pt idx="2">
                  <c:v>2010</c:v>
                </c:pt>
                <c:pt idx="3">
                  <c:v>2011</c:v>
                </c:pt>
                <c:pt idx="4">
                  <c:v>2012</c:v>
                </c:pt>
                <c:pt idx="5">
                  <c:v>2013</c:v>
                </c:pt>
                <c:pt idx="6">
                  <c:v>2014</c:v>
                </c:pt>
              </c:numCache>
            </c:numRef>
          </c:cat>
          <c:val>
            <c:numRef>
              <c:f>'Gozdarski traktorist'!$C$19:$I$19</c:f>
              <c:numCache>
                <c:formatCode>General</c:formatCode>
                <c:ptCount val="7"/>
                <c:pt idx="0">
                  <c:v>51</c:v>
                </c:pt>
                <c:pt idx="1">
                  <c:v>47</c:v>
                </c:pt>
                <c:pt idx="2">
                  <c:v>123</c:v>
                </c:pt>
                <c:pt idx="3">
                  <c:v>137</c:v>
                </c:pt>
                <c:pt idx="4">
                  <c:v>153</c:v>
                </c:pt>
                <c:pt idx="5">
                  <c:v>208</c:v>
                </c:pt>
                <c:pt idx="6">
                  <c:v>228</c:v>
                </c:pt>
              </c:numCache>
            </c:numRef>
          </c:val>
        </c:ser>
        <c:dLbls>
          <c:showLegendKey val="0"/>
          <c:showVal val="0"/>
          <c:showCatName val="0"/>
          <c:showSerName val="0"/>
          <c:showPercent val="0"/>
          <c:showBubbleSize val="0"/>
        </c:dLbls>
        <c:gapWidth val="150"/>
        <c:shape val="box"/>
        <c:axId val="43980288"/>
        <c:axId val="43981824"/>
        <c:axId val="0"/>
      </c:bar3DChart>
      <c:catAx>
        <c:axId val="43980288"/>
        <c:scaling>
          <c:orientation val="minMax"/>
        </c:scaling>
        <c:delete val="0"/>
        <c:axPos val="b"/>
        <c:numFmt formatCode="General" sourceLinked="1"/>
        <c:majorTickMark val="out"/>
        <c:minorTickMark val="none"/>
        <c:tickLblPos val="nextTo"/>
        <c:txPr>
          <a:bodyPr/>
          <a:lstStyle/>
          <a:p>
            <a:pPr>
              <a:defRPr sz="1400"/>
            </a:pPr>
            <a:endParaRPr lang="sl-SI"/>
          </a:p>
        </c:txPr>
        <c:crossAx val="43981824"/>
        <c:crosses val="autoZero"/>
        <c:auto val="1"/>
        <c:lblAlgn val="ctr"/>
        <c:lblOffset val="100"/>
        <c:noMultiLvlLbl val="0"/>
      </c:catAx>
      <c:valAx>
        <c:axId val="43981824"/>
        <c:scaling>
          <c:orientation val="minMax"/>
        </c:scaling>
        <c:delete val="0"/>
        <c:axPos val="l"/>
        <c:majorGridlines/>
        <c:numFmt formatCode="General" sourceLinked="1"/>
        <c:majorTickMark val="out"/>
        <c:minorTickMark val="none"/>
        <c:tickLblPos val="nextTo"/>
        <c:txPr>
          <a:bodyPr/>
          <a:lstStyle/>
          <a:p>
            <a:pPr>
              <a:defRPr sz="1400"/>
            </a:pPr>
            <a:endParaRPr lang="sl-SI"/>
          </a:p>
        </c:txPr>
        <c:crossAx val="43980288"/>
        <c:crosses val="autoZero"/>
        <c:crossBetween val="between"/>
      </c:valAx>
    </c:plotArea>
    <c:plotVisOnly val="1"/>
    <c:dispBlanksAs val="gap"/>
    <c:showDLblsOverMax val="0"/>
  </c:chart>
  <c:spPr>
    <a:solidFill>
      <a:srgbClr val="FFFFCC"/>
    </a:solidFill>
  </c:sp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depthPercent val="100"/>
      <c:rAngAx val="1"/>
    </c:view3D>
    <c:floor>
      <c:thickness val="0"/>
    </c:floor>
    <c:sideWall>
      <c:thickness val="0"/>
    </c:sideWall>
    <c:backWall>
      <c:thickness val="0"/>
    </c:backWall>
    <c:plotArea>
      <c:layout>
        <c:manualLayout>
          <c:layoutTarget val="inner"/>
          <c:xMode val="edge"/>
          <c:yMode val="edge"/>
          <c:x val="0.33192198991340388"/>
          <c:y val="2.8485636673350696E-2"/>
          <c:w val="0.50842342956330422"/>
          <c:h val="0.84449003777558385"/>
        </c:manualLayout>
      </c:layout>
      <c:bar3DChart>
        <c:barDir val="bar"/>
        <c:grouping val="stacked"/>
        <c:varyColors val="0"/>
        <c:ser>
          <c:idx val="0"/>
          <c:order val="0"/>
          <c:tx>
            <c:strRef>
              <c:f>TABELA!$D$132</c:f>
              <c:strCache>
                <c:ptCount val="1"/>
                <c:pt idx="0">
                  <c:v>POLJEDELEC</c:v>
                </c:pt>
              </c:strCache>
            </c:strRef>
          </c:tx>
          <c:spPr>
            <a:solidFill>
              <a:srgbClr val="FFCD69"/>
            </a:solidFill>
          </c:spPr>
          <c:invertIfNegative val="0"/>
          <c:cat>
            <c:strRef>
              <c:f>TABELA!$C$133:$C$142</c:f>
              <c:strCache>
                <c:ptCount val="10"/>
                <c:pt idx="0">
                  <c:v>Kmetijsko gozdarska zbornica Slovenije</c:v>
                </c:pt>
                <c:pt idx="1">
                  <c:v>Grm novo mesto - center biotehnike in turizma</c:v>
                </c:pt>
                <c:pt idx="2">
                  <c:v>Biotehniški center Naklo</c:v>
                </c:pt>
                <c:pt idx="3">
                  <c:v>Šola za hortikulturo in vizualne umetnosti Celje</c:v>
                </c:pt>
                <c:pt idx="4">
                  <c:v>ŠC Slovenske Konjice-Zreče</c:v>
                </c:pt>
                <c:pt idx="5">
                  <c:v>ŠC Šentjur, Srednja poklicna in strokovna šola</c:v>
                </c:pt>
                <c:pt idx="6">
                  <c:v>ŠC Ptuj, Biotehniška šola</c:v>
                </c:pt>
                <c:pt idx="7">
                  <c:v>Biotehniška šola Rakičan</c:v>
                </c:pt>
                <c:pt idx="8">
                  <c:v>Biotehniška šola Maribor</c:v>
                </c:pt>
                <c:pt idx="9">
                  <c:v>Čebelarska zveza Slovenije</c:v>
                </c:pt>
              </c:strCache>
            </c:strRef>
          </c:cat>
          <c:val>
            <c:numRef>
              <c:f>TABELA!$D$133:$D$142</c:f>
              <c:numCache>
                <c:formatCode>General</c:formatCode>
                <c:ptCount val="10"/>
                <c:pt idx="0">
                  <c:v>21</c:v>
                </c:pt>
              </c:numCache>
            </c:numRef>
          </c:val>
        </c:ser>
        <c:ser>
          <c:idx val="1"/>
          <c:order val="1"/>
          <c:tx>
            <c:strRef>
              <c:f>TABELA!$E$132</c:f>
              <c:strCache>
                <c:ptCount val="1"/>
                <c:pt idx="0">
                  <c:v>SADJAR</c:v>
                </c:pt>
              </c:strCache>
            </c:strRef>
          </c:tx>
          <c:invertIfNegative val="0"/>
          <c:cat>
            <c:strRef>
              <c:f>TABELA!$C$133:$C$142</c:f>
              <c:strCache>
                <c:ptCount val="10"/>
                <c:pt idx="0">
                  <c:v>Kmetijsko gozdarska zbornica Slovenije</c:v>
                </c:pt>
                <c:pt idx="1">
                  <c:v>Grm novo mesto - center biotehnike in turizma</c:v>
                </c:pt>
                <c:pt idx="2">
                  <c:v>Biotehniški center Naklo</c:v>
                </c:pt>
                <c:pt idx="3">
                  <c:v>Šola za hortikulturo in vizualne umetnosti Celje</c:v>
                </c:pt>
                <c:pt idx="4">
                  <c:v>ŠC Slovenske Konjice-Zreče</c:v>
                </c:pt>
                <c:pt idx="5">
                  <c:v>ŠC Šentjur, Srednja poklicna in strokovna šola</c:v>
                </c:pt>
                <c:pt idx="6">
                  <c:v>ŠC Ptuj, Biotehniška šola</c:v>
                </c:pt>
                <c:pt idx="7">
                  <c:v>Biotehniška šola Rakičan</c:v>
                </c:pt>
                <c:pt idx="8">
                  <c:v>Biotehniška šola Maribor</c:v>
                </c:pt>
                <c:pt idx="9">
                  <c:v>Čebelarska zveza Slovenije</c:v>
                </c:pt>
              </c:strCache>
            </c:strRef>
          </c:cat>
          <c:val>
            <c:numRef>
              <c:f>TABELA!$E$133:$E$142</c:f>
              <c:numCache>
                <c:formatCode>General</c:formatCode>
                <c:ptCount val="10"/>
                <c:pt idx="0">
                  <c:v>14</c:v>
                </c:pt>
                <c:pt idx="1">
                  <c:v>1</c:v>
                </c:pt>
              </c:numCache>
            </c:numRef>
          </c:val>
        </c:ser>
        <c:ser>
          <c:idx val="2"/>
          <c:order val="2"/>
          <c:tx>
            <c:strRef>
              <c:f>TABELA!$F$132</c:f>
              <c:strCache>
                <c:ptCount val="1"/>
                <c:pt idx="0">
                  <c:v>VINOGRADNIK</c:v>
                </c:pt>
              </c:strCache>
            </c:strRef>
          </c:tx>
          <c:invertIfNegative val="0"/>
          <c:cat>
            <c:strRef>
              <c:f>TABELA!$C$133:$C$142</c:f>
              <c:strCache>
                <c:ptCount val="10"/>
                <c:pt idx="0">
                  <c:v>Kmetijsko gozdarska zbornica Slovenije</c:v>
                </c:pt>
                <c:pt idx="1">
                  <c:v>Grm novo mesto - center biotehnike in turizma</c:v>
                </c:pt>
                <c:pt idx="2">
                  <c:v>Biotehniški center Naklo</c:v>
                </c:pt>
                <c:pt idx="3">
                  <c:v>Šola za hortikulturo in vizualne umetnosti Celje</c:v>
                </c:pt>
                <c:pt idx="4">
                  <c:v>ŠC Slovenske Konjice-Zreče</c:v>
                </c:pt>
                <c:pt idx="5">
                  <c:v>ŠC Šentjur, Srednja poklicna in strokovna šola</c:v>
                </c:pt>
                <c:pt idx="6">
                  <c:v>ŠC Ptuj, Biotehniška šola</c:v>
                </c:pt>
                <c:pt idx="7">
                  <c:v>Biotehniška šola Rakičan</c:v>
                </c:pt>
                <c:pt idx="8">
                  <c:v>Biotehniška šola Maribor</c:v>
                </c:pt>
                <c:pt idx="9">
                  <c:v>Čebelarska zveza Slovenije</c:v>
                </c:pt>
              </c:strCache>
            </c:strRef>
          </c:cat>
          <c:val>
            <c:numRef>
              <c:f>TABELA!$F$133:$F$142</c:f>
              <c:numCache>
                <c:formatCode>General</c:formatCode>
                <c:ptCount val="10"/>
                <c:pt idx="0">
                  <c:v>15</c:v>
                </c:pt>
              </c:numCache>
            </c:numRef>
          </c:val>
        </c:ser>
        <c:ser>
          <c:idx val="3"/>
          <c:order val="3"/>
          <c:tx>
            <c:strRef>
              <c:f>TABELA!$G$132</c:f>
              <c:strCache>
                <c:ptCount val="1"/>
                <c:pt idx="0">
                  <c:v>ŽIVINOREJEC</c:v>
                </c:pt>
              </c:strCache>
            </c:strRef>
          </c:tx>
          <c:spPr>
            <a:solidFill>
              <a:schemeClr val="accent4">
                <a:lumMod val="60000"/>
                <a:lumOff val="40000"/>
              </a:schemeClr>
            </a:solidFill>
          </c:spPr>
          <c:invertIfNegative val="0"/>
          <c:cat>
            <c:strRef>
              <c:f>TABELA!$C$133:$C$142</c:f>
              <c:strCache>
                <c:ptCount val="10"/>
                <c:pt idx="0">
                  <c:v>Kmetijsko gozdarska zbornica Slovenije</c:v>
                </c:pt>
                <c:pt idx="1">
                  <c:v>Grm novo mesto - center biotehnike in turizma</c:v>
                </c:pt>
                <c:pt idx="2">
                  <c:v>Biotehniški center Naklo</c:v>
                </c:pt>
                <c:pt idx="3">
                  <c:v>Šola za hortikulturo in vizualne umetnosti Celje</c:v>
                </c:pt>
                <c:pt idx="4">
                  <c:v>ŠC Slovenske Konjice-Zreče</c:v>
                </c:pt>
                <c:pt idx="5">
                  <c:v>ŠC Šentjur, Srednja poklicna in strokovna šola</c:v>
                </c:pt>
                <c:pt idx="6">
                  <c:v>ŠC Ptuj, Biotehniška šola</c:v>
                </c:pt>
                <c:pt idx="7">
                  <c:v>Biotehniška šola Rakičan</c:v>
                </c:pt>
                <c:pt idx="8">
                  <c:v>Biotehniška šola Maribor</c:v>
                </c:pt>
                <c:pt idx="9">
                  <c:v>Čebelarska zveza Slovenije</c:v>
                </c:pt>
              </c:strCache>
            </c:strRef>
          </c:cat>
          <c:val>
            <c:numRef>
              <c:f>TABELA!$G$133:$G$142</c:f>
              <c:numCache>
                <c:formatCode>General</c:formatCode>
                <c:ptCount val="10"/>
                <c:pt idx="0">
                  <c:v>127</c:v>
                </c:pt>
                <c:pt idx="1">
                  <c:v>3</c:v>
                </c:pt>
              </c:numCache>
            </c:numRef>
          </c:val>
        </c:ser>
        <c:ser>
          <c:idx val="4"/>
          <c:order val="4"/>
          <c:tx>
            <c:strRef>
              <c:f>TABELA!$H$132</c:f>
              <c:strCache>
                <c:ptCount val="1"/>
                <c:pt idx="0">
                  <c:v>ČEBELAR</c:v>
                </c:pt>
              </c:strCache>
            </c:strRef>
          </c:tx>
          <c:invertIfNegative val="0"/>
          <c:cat>
            <c:strRef>
              <c:f>TABELA!$C$133:$C$142</c:f>
              <c:strCache>
                <c:ptCount val="10"/>
                <c:pt idx="0">
                  <c:v>Kmetijsko gozdarska zbornica Slovenije</c:v>
                </c:pt>
                <c:pt idx="1">
                  <c:v>Grm novo mesto - center biotehnike in turizma</c:v>
                </c:pt>
                <c:pt idx="2">
                  <c:v>Biotehniški center Naklo</c:v>
                </c:pt>
                <c:pt idx="3">
                  <c:v>Šola za hortikulturo in vizualne umetnosti Celje</c:v>
                </c:pt>
                <c:pt idx="4">
                  <c:v>ŠC Slovenske Konjice-Zreče</c:v>
                </c:pt>
                <c:pt idx="5">
                  <c:v>ŠC Šentjur, Srednja poklicna in strokovna šola</c:v>
                </c:pt>
                <c:pt idx="6">
                  <c:v>ŠC Ptuj, Biotehniška šola</c:v>
                </c:pt>
                <c:pt idx="7">
                  <c:v>Biotehniška šola Rakičan</c:v>
                </c:pt>
                <c:pt idx="8">
                  <c:v>Biotehniška šola Maribor</c:v>
                </c:pt>
                <c:pt idx="9">
                  <c:v>Čebelarska zveza Slovenije</c:v>
                </c:pt>
              </c:strCache>
            </c:strRef>
          </c:cat>
          <c:val>
            <c:numRef>
              <c:f>TABELA!$H$133:$H$142</c:f>
              <c:numCache>
                <c:formatCode>General</c:formatCode>
                <c:ptCount val="10"/>
                <c:pt idx="1">
                  <c:v>14</c:v>
                </c:pt>
              </c:numCache>
            </c:numRef>
          </c:val>
        </c:ser>
        <c:ser>
          <c:idx val="5"/>
          <c:order val="5"/>
          <c:tx>
            <c:strRef>
              <c:f>TABELA!$I$132</c:f>
              <c:strCache>
                <c:ptCount val="1"/>
                <c:pt idx="0">
                  <c:v>ZELIŠČAR</c:v>
                </c:pt>
              </c:strCache>
            </c:strRef>
          </c:tx>
          <c:spPr>
            <a:solidFill>
              <a:srgbClr val="FF6600"/>
            </a:solidFill>
          </c:spPr>
          <c:invertIfNegative val="0"/>
          <c:cat>
            <c:strRef>
              <c:f>TABELA!$C$133:$C$142</c:f>
              <c:strCache>
                <c:ptCount val="10"/>
                <c:pt idx="0">
                  <c:v>Kmetijsko gozdarska zbornica Slovenije</c:v>
                </c:pt>
                <c:pt idx="1">
                  <c:v>Grm novo mesto - center biotehnike in turizma</c:v>
                </c:pt>
                <c:pt idx="2">
                  <c:v>Biotehniški center Naklo</c:v>
                </c:pt>
                <c:pt idx="3">
                  <c:v>Šola za hortikulturo in vizualne umetnosti Celje</c:v>
                </c:pt>
                <c:pt idx="4">
                  <c:v>ŠC Slovenske Konjice-Zreče</c:v>
                </c:pt>
                <c:pt idx="5">
                  <c:v>ŠC Šentjur, Srednja poklicna in strokovna šola</c:v>
                </c:pt>
                <c:pt idx="6">
                  <c:v>ŠC Ptuj, Biotehniška šola</c:v>
                </c:pt>
                <c:pt idx="7">
                  <c:v>Biotehniška šola Rakičan</c:v>
                </c:pt>
                <c:pt idx="8">
                  <c:v>Biotehniška šola Maribor</c:v>
                </c:pt>
                <c:pt idx="9">
                  <c:v>Čebelarska zveza Slovenije</c:v>
                </c:pt>
              </c:strCache>
            </c:strRef>
          </c:cat>
          <c:val>
            <c:numRef>
              <c:f>TABELA!$I$133:$I$142</c:f>
              <c:numCache>
                <c:formatCode>General</c:formatCode>
                <c:ptCount val="10"/>
                <c:pt idx="2">
                  <c:v>4</c:v>
                </c:pt>
                <c:pt idx="3">
                  <c:v>2</c:v>
                </c:pt>
              </c:numCache>
            </c:numRef>
          </c:val>
        </c:ser>
        <c:ser>
          <c:idx val="6"/>
          <c:order val="6"/>
          <c:tx>
            <c:strRef>
              <c:f>TABELA!$J$132</c:f>
              <c:strCache>
                <c:ptCount val="1"/>
                <c:pt idx="0">
                  <c:v>HMELJAR</c:v>
                </c:pt>
              </c:strCache>
            </c:strRef>
          </c:tx>
          <c:spPr>
            <a:solidFill>
              <a:srgbClr val="00FFFF"/>
            </a:solidFill>
          </c:spPr>
          <c:invertIfNegative val="0"/>
          <c:cat>
            <c:strRef>
              <c:f>TABELA!$C$133:$C$142</c:f>
              <c:strCache>
                <c:ptCount val="10"/>
                <c:pt idx="0">
                  <c:v>Kmetijsko gozdarska zbornica Slovenije</c:v>
                </c:pt>
                <c:pt idx="1">
                  <c:v>Grm novo mesto - center biotehnike in turizma</c:v>
                </c:pt>
                <c:pt idx="2">
                  <c:v>Biotehniški center Naklo</c:v>
                </c:pt>
                <c:pt idx="3">
                  <c:v>Šola za hortikulturo in vizualne umetnosti Celje</c:v>
                </c:pt>
                <c:pt idx="4">
                  <c:v>ŠC Slovenske Konjice-Zreče</c:v>
                </c:pt>
                <c:pt idx="5">
                  <c:v>ŠC Šentjur, Srednja poklicna in strokovna šola</c:v>
                </c:pt>
                <c:pt idx="6">
                  <c:v>ŠC Ptuj, Biotehniška šola</c:v>
                </c:pt>
                <c:pt idx="7">
                  <c:v>Biotehniška šola Rakičan</c:v>
                </c:pt>
                <c:pt idx="8">
                  <c:v>Biotehniška šola Maribor</c:v>
                </c:pt>
                <c:pt idx="9">
                  <c:v>Čebelarska zveza Slovenije</c:v>
                </c:pt>
              </c:strCache>
            </c:strRef>
          </c:cat>
          <c:val>
            <c:numRef>
              <c:f>TABELA!$J$133:$J$142</c:f>
              <c:numCache>
                <c:formatCode>General</c:formatCode>
                <c:ptCount val="10"/>
                <c:pt idx="4">
                  <c:v>13</c:v>
                </c:pt>
              </c:numCache>
            </c:numRef>
          </c:val>
        </c:ser>
        <c:dLbls>
          <c:showLegendKey val="0"/>
          <c:showVal val="0"/>
          <c:showCatName val="0"/>
          <c:showSerName val="0"/>
          <c:showPercent val="0"/>
          <c:showBubbleSize val="0"/>
        </c:dLbls>
        <c:gapWidth val="150"/>
        <c:shape val="box"/>
        <c:axId val="43744256"/>
        <c:axId val="43746048"/>
        <c:axId val="0"/>
      </c:bar3DChart>
      <c:catAx>
        <c:axId val="43744256"/>
        <c:scaling>
          <c:orientation val="minMax"/>
        </c:scaling>
        <c:delete val="0"/>
        <c:axPos val="l"/>
        <c:numFmt formatCode="General" sourceLinked="1"/>
        <c:majorTickMark val="out"/>
        <c:minorTickMark val="none"/>
        <c:tickLblPos val="nextTo"/>
        <c:txPr>
          <a:bodyPr rot="0" vert="horz"/>
          <a:lstStyle/>
          <a:p>
            <a:pPr>
              <a:defRPr sz="1050" b="0" i="0" u="none" strike="noStrike" baseline="0">
                <a:solidFill>
                  <a:srgbClr val="000000"/>
                </a:solidFill>
                <a:latin typeface="Calibri"/>
                <a:ea typeface="Calibri"/>
                <a:cs typeface="Calibri"/>
              </a:defRPr>
            </a:pPr>
            <a:endParaRPr lang="sl-SI"/>
          </a:p>
        </c:txPr>
        <c:crossAx val="43746048"/>
        <c:crosses val="autoZero"/>
        <c:auto val="1"/>
        <c:lblAlgn val="ctr"/>
        <c:lblOffset val="100"/>
        <c:noMultiLvlLbl val="0"/>
      </c:catAx>
      <c:valAx>
        <c:axId val="43746048"/>
        <c:scaling>
          <c:orientation val="minMax"/>
        </c:scaling>
        <c:delete val="0"/>
        <c:axPos val="b"/>
        <c:majorGridlines/>
        <c:numFmt formatCode="General"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sl-SI"/>
          </a:p>
        </c:txPr>
        <c:crossAx val="43744256"/>
        <c:crosses val="autoZero"/>
        <c:crossBetween val="between"/>
      </c:valAx>
      <c:spPr>
        <a:noFill/>
        <a:ln w="25400">
          <a:noFill/>
        </a:ln>
      </c:spPr>
    </c:plotArea>
    <c:legend>
      <c:legendPos val="r"/>
      <c:layout>
        <c:manualLayout>
          <c:xMode val="edge"/>
          <c:yMode val="edge"/>
          <c:x val="0.84934121089815573"/>
          <c:y val="0.18824601476359365"/>
          <c:w val="0.1476451139355939"/>
          <c:h val="0.59265539557108504"/>
        </c:manualLayout>
      </c:layout>
      <c:overlay val="0"/>
      <c:txPr>
        <a:bodyPr/>
        <a:lstStyle/>
        <a:p>
          <a:pPr>
            <a:defRPr sz="1050" b="0" i="0" u="none" strike="noStrike" baseline="0">
              <a:solidFill>
                <a:srgbClr val="000000"/>
              </a:solidFill>
              <a:latin typeface="Calibri"/>
              <a:ea typeface="Calibri"/>
              <a:cs typeface="Calibri"/>
            </a:defRPr>
          </a:pPr>
          <a:endParaRPr lang="sl-SI"/>
        </a:p>
      </c:txPr>
    </c:legend>
    <c:plotVisOnly val="1"/>
    <c:dispBlanksAs val="gap"/>
    <c:showDLblsOverMax val="0"/>
  </c:chart>
  <c:spPr>
    <a:solidFill>
      <a:srgbClr val="FFFFCC"/>
    </a:solidFill>
  </c:spPr>
  <c:txPr>
    <a:bodyPr/>
    <a:lstStyle/>
    <a:p>
      <a:pPr>
        <a:defRPr sz="1000" b="0" i="0" u="none" strike="noStrike" baseline="0">
          <a:solidFill>
            <a:srgbClr val="000000"/>
          </a:solidFill>
          <a:latin typeface="Calibri"/>
          <a:ea typeface="Calibri"/>
          <a:cs typeface="Calibri"/>
        </a:defRPr>
      </a:pPr>
      <a:endParaRPr lang="sl-SI"/>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pie3DChart>
        <c:varyColors val="1"/>
        <c:ser>
          <c:idx val="0"/>
          <c:order val="0"/>
          <c:explosion val="25"/>
          <c:dPt>
            <c:idx val="0"/>
            <c:bubble3D val="0"/>
            <c:spPr>
              <a:solidFill>
                <a:schemeClr val="accent4">
                  <a:lumMod val="60000"/>
                  <a:lumOff val="40000"/>
                </a:schemeClr>
              </a:solidFill>
            </c:spPr>
          </c:dPt>
          <c:dPt>
            <c:idx val="1"/>
            <c:bubble3D val="0"/>
            <c:spPr>
              <a:solidFill>
                <a:schemeClr val="accent3">
                  <a:lumMod val="60000"/>
                  <a:lumOff val="40000"/>
                </a:schemeClr>
              </a:solidFill>
            </c:spPr>
          </c:dPt>
          <c:dPt>
            <c:idx val="2"/>
            <c:bubble3D val="0"/>
            <c:spPr>
              <a:solidFill>
                <a:srgbClr val="C00000"/>
              </a:solidFill>
            </c:spPr>
          </c:dPt>
          <c:dPt>
            <c:idx val="3"/>
            <c:bubble3D val="0"/>
            <c:spPr>
              <a:solidFill>
                <a:schemeClr val="tx2">
                  <a:lumMod val="60000"/>
                  <a:lumOff val="40000"/>
                </a:schemeClr>
              </a:solidFill>
            </c:spPr>
          </c:dPt>
          <c:dPt>
            <c:idx val="4"/>
            <c:bubble3D val="0"/>
            <c:spPr>
              <a:solidFill>
                <a:srgbClr val="FFC000"/>
              </a:solidFill>
            </c:spPr>
          </c:dPt>
          <c:dLbls>
            <c:dLbl>
              <c:idx val="2"/>
              <c:layout>
                <c:manualLayout>
                  <c:x val="-1.2562172579115141E-2"/>
                  <c:y val="2.7167059410552825E-2"/>
                </c:manualLayout>
              </c:layout>
              <c:showLegendKey val="0"/>
              <c:showVal val="0"/>
              <c:showCatName val="0"/>
              <c:showSerName val="0"/>
              <c:showPercent val="1"/>
              <c:showBubbleSize val="0"/>
            </c:dLbl>
            <c:txPr>
              <a:bodyPr/>
              <a:lstStyle/>
              <a:p>
                <a:pPr>
                  <a:defRPr sz="1200" b="1" i="0" u="none" strike="noStrike" baseline="0">
                    <a:solidFill>
                      <a:srgbClr val="FF0000"/>
                    </a:solidFill>
                    <a:latin typeface="Calibri"/>
                    <a:ea typeface="Calibri"/>
                    <a:cs typeface="Calibri"/>
                  </a:defRPr>
                </a:pPr>
                <a:endParaRPr lang="sl-SI"/>
              </a:p>
            </c:txPr>
            <c:showLegendKey val="0"/>
            <c:showVal val="0"/>
            <c:showCatName val="0"/>
            <c:showSerName val="0"/>
            <c:showPercent val="1"/>
            <c:showBubbleSize val="0"/>
            <c:showLeaderLines val="1"/>
          </c:dLbls>
          <c:cat>
            <c:strRef>
              <c:f>TABELA!$N$236:$N$240</c:f>
              <c:strCache>
                <c:ptCount val="5"/>
                <c:pt idx="0">
                  <c:v>SRBSKO</c:v>
                </c:pt>
                <c:pt idx="1">
                  <c:v>SLOVENSKO</c:v>
                </c:pt>
                <c:pt idx="2">
                  <c:v>HRVAŠKO</c:v>
                </c:pt>
                <c:pt idx="3">
                  <c:v>BIH</c:v>
                </c:pt>
                <c:pt idx="4">
                  <c:v>NEOPREDELJENO</c:v>
                </c:pt>
              </c:strCache>
            </c:strRef>
          </c:cat>
          <c:val>
            <c:numRef>
              <c:f>TABELA!$O$236:$O$240</c:f>
              <c:numCache>
                <c:formatCode>General</c:formatCode>
                <c:ptCount val="5"/>
                <c:pt idx="0">
                  <c:v>2</c:v>
                </c:pt>
                <c:pt idx="1">
                  <c:v>2335</c:v>
                </c:pt>
                <c:pt idx="2">
                  <c:v>4</c:v>
                </c:pt>
                <c:pt idx="3">
                  <c:v>88</c:v>
                </c:pt>
                <c:pt idx="4">
                  <c:v>379</c:v>
                </c:pt>
              </c:numCache>
            </c:numRef>
          </c:val>
        </c:ser>
        <c:dLbls>
          <c:showLegendKey val="0"/>
          <c:showVal val="0"/>
          <c:showCatName val="0"/>
          <c:showSerName val="0"/>
          <c:showPercent val="0"/>
          <c:showBubbleSize val="0"/>
          <c:showLeaderLines val="1"/>
        </c:dLbls>
      </c:pie3DChart>
      <c:spPr>
        <a:noFill/>
        <a:ln w="25400">
          <a:noFill/>
        </a:ln>
      </c:spPr>
    </c:plotArea>
    <c:legend>
      <c:legendPos val="r"/>
      <c:layout>
        <c:manualLayout>
          <c:xMode val="edge"/>
          <c:yMode val="edge"/>
          <c:x val="0.75833355205599307"/>
          <c:y val="0.29213556872806629"/>
          <c:w val="0.22166666666666668"/>
          <c:h val="0.40168649915951521"/>
        </c:manualLayout>
      </c:layout>
      <c:overlay val="0"/>
      <c:txPr>
        <a:bodyPr/>
        <a:lstStyle/>
        <a:p>
          <a:pPr>
            <a:defRPr sz="1050" b="0" i="0" u="none" strike="noStrike" baseline="0">
              <a:solidFill>
                <a:srgbClr val="000000"/>
              </a:solidFill>
              <a:latin typeface="Calibri"/>
              <a:ea typeface="Calibri"/>
              <a:cs typeface="Calibri"/>
            </a:defRPr>
          </a:pPr>
          <a:endParaRPr lang="sl-SI"/>
        </a:p>
      </c:txPr>
    </c:legend>
    <c:plotVisOnly val="1"/>
    <c:dispBlanksAs val="gap"/>
    <c:showDLblsOverMax val="0"/>
  </c:chart>
  <c:spPr>
    <a:solidFill>
      <a:srgbClr val="FFFFCC"/>
    </a:solidFill>
  </c:spPr>
  <c:txPr>
    <a:bodyPr/>
    <a:lstStyle/>
    <a:p>
      <a:pPr>
        <a:defRPr sz="1000" b="0" i="0" u="none" strike="noStrike" baseline="0">
          <a:solidFill>
            <a:srgbClr val="000000"/>
          </a:solidFill>
          <a:latin typeface="Calibri"/>
          <a:ea typeface="Calibri"/>
          <a:cs typeface="Calibri"/>
        </a:defRPr>
      </a:pPr>
      <a:endParaRPr lang="sl-SI"/>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pie3DChart>
        <c:varyColors val="1"/>
        <c:ser>
          <c:idx val="0"/>
          <c:order val="0"/>
          <c:explosion val="25"/>
          <c:dPt>
            <c:idx val="0"/>
            <c:bubble3D val="0"/>
            <c:spPr>
              <a:solidFill>
                <a:schemeClr val="accent1">
                  <a:lumMod val="40000"/>
                  <a:lumOff val="60000"/>
                </a:schemeClr>
              </a:solidFill>
            </c:spPr>
          </c:dPt>
          <c:dPt>
            <c:idx val="1"/>
            <c:bubble3D val="0"/>
            <c:spPr>
              <a:solidFill>
                <a:schemeClr val="accent2">
                  <a:lumMod val="60000"/>
                  <a:lumOff val="40000"/>
                </a:schemeClr>
              </a:solidFill>
            </c:spPr>
          </c:dPt>
          <c:dPt>
            <c:idx val="2"/>
            <c:bubble3D val="0"/>
          </c:dPt>
          <c:dPt>
            <c:idx val="3"/>
            <c:bubble3D val="0"/>
            <c:spPr>
              <a:solidFill>
                <a:srgbClr val="FFCC66"/>
              </a:solidFill>
            </c:spPr>
          </c:dPt>
          <c:dPt>
            <c:idx val="4"/>
            <c:bubble3D val="0"/>
          </c:dPt>
          <c:dLbls>
            <c:txPr>
              <a:bodyPr/>
              <a:lstStyle/>
              <a:p>
                <a:pPr>
                  <a:defRPr sz="1800" b="1" i="0" u="none" strike="noStrike" baseline="0">
                    <a:solidFill>
                      <a:srgbClr val="FF0000"/>
                    </a:solidFill>
                    <a:latin typeface="Calibri"/>
                    <a:ea typeface="Calibri"/>
                    <a:cs typeface="Calibri"/>
                  </a:defRPr>
                </a:pPr>
                <a:endParaRPr lang="sl-SI"/>
              </a:p>
            </c:txPr>
            <c:showLegendKey val="0"/>
            <c:showVal val="0"/>
            <c:showCatName val="0"/>
            <c:showSerName val="0"/>
            <c:showPercent val="1"/>
            <c:showBubbleSize val="0"/>
            <c:showLeaderLines val="1"/>
          </c:dLbls>
          <c:cat>
            <c:strRef>
              <c:f>TABELA!$C$280:$C$284</c:f>
              <c:strCache>
                <c:ptCount val="5"/>
                <c:pt idx="0">
                  <c:v>18 - 25</c:v>
                </c:pt>
                <c:pt idx="1">
                  <c:v>26 - 40</c:v>
                </c:pt>
                <c:pt idx="2">
                  <c:v>41 - 55</c:v>
                </c:pt>
                <c:pt idx="3">
                  <c:v>&gt; 56</c:v>
                </c:pt>
                <c:pt idx="4">
                  <c:v>neopredeljeno</c:v>
                </c:pt>
              </c:strCache>
            </c:strRef>
          </c:cat>
          <c:val>
            <c:numRef>
              <c:f>TABELA!$D$280:$D$284</c:f>
              <c:numCache>
                <c:formatCode>General</c:formatCode>
                <c:ptCount val="5"/>
                <c:pt idx="0">
                  <c:v>578</c:v>
                </c:pt>
                <c:pt idx="1">
                  <c:v>1679</c:v>
                </c:pt>
                <c:pt idx="2">
                  <c:v>1121</c:v>
                </c:pt>
                <c:pt idx="3">
                  <c:v>289</c:v>
                </c:pt>
                <c:pt idx="4">
                  <c:v>6</c:v>
                </c:pt>
              </c:numCache>
            </c:numRef>
          </c:val>
        </c:ser>
        <c:dLbls>
          <c:showLegendKey val="0"/>
          <c:showVal val="0"/>
          <c:showCatName val="0"/>
          <c:showSerName val="0"/>
          <c:showPercent val="0"/>
          <c:showBubbleSize val="0"/>
          <c:showLeaderLines val="1"/>
        </c:dLbls>
      </c:pie3DChart>
      <c:spPr>
        <a:noFill/>
        <a:ln w="25400">
          <a:noFill/>
        </a:ln>
      </c:spPr>
    </c:plotArea>
    <c:legend>
      <c:legendPos val="r"/>
      <c:layout>
        <c:manualLayout>
          <c:xMode val="edge"/>
          <c:yMode val="edge"/>
          <c:x val="0.78768318465864384"/>
          <c:y val="0.29096082269377344"/>
          <c:w val="0.19124818676433675"/>
          <c:h val="0.40395554369263165"/>
        </c:manualLayout>
      </c:layout>
      <c:overlay val="0"/>
      <c:txPr>
        <a:bodyPr/>
        <a:lstStyle/>
        <a:p>
          <a:pPr>
            <a:defRPr sz="1200" b="0" i="0" u="none" strike="noStrike" baseline="0">
              <a:solidFill>
                <a:srgbClr val="000000"/>
              </a:solidFill>
              <a:latin typeface="Calibri"/>
              <a:ea typeface="Calibri"/>
              <a:cs typeface="Calibri"/>
            </a:defRPr>
          </a:pPr>
          <a:endParaRPr lang="sl-SI"/>
        </a:p>
      </c:txPr>
    </c:legend>
    <c:plotVisOnly val="1"/>
    <c:dispBlanksAs val="gap"/>
    <c:showDLblsOverMax val="0"/>
  </c:chart>
  <c:spPr>
    <a:solidFill>
      <a:srgbClr val="FFFFCC"/>
    </a:solidFill>
  </c:spPr>
  <c:txPr>
    <a:bodyPr/>
    <a:lstStyle/>
    <a:p>
      <a:pPr>
        <a:defRPr sz="1000" b="0" i="0" u="none" strike="noStrike" baseline="0">
          <a:solidFill>
            <a:srgbClr val="000000"/>
          </a:solidFill>
          <a:latin typeface="Calibri"/>
          <a:ea typeface="Calibri"/>
          <a:cs typeface="Calibri"/>
        </a:defRPr>
      </a:pPr>
      <a:endParaRPr lang="sl-SI"/>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perspective val="30"/>
    </c:view3D>
    <c:floor>
      <c:thickness val="0"/>
    </c:floor>
    <c:sideWall>
      <c:thickness val="0"/>
    </c:sideWall>
    <c:backWall>
      <c:thickness val="0"/>
    </c:backWall>
    <c:plotArea>
      <c:layout/>
      <c:pie3DChart>
        <c:varyColors val="1"/>
        <c:ser>
          <c:idx val="0"/>
          <c:order val="0"/>
          <c:explosion val="25"/>
          <c:dPt>
            <c:idx val="0"/>
            <c:bubble3D val="0"/>
            <c:spPr>
              <a:solidFill>
                <a:srgbClr val="FFCCFF"/>
              </a:solidFill>
            </c:spPr>
          </c:dPt>
          <c:dPt>
            <c:idx val="1"/>
            <c:bubble3D val="0"/>
            <c:spPr>
              <a:solidFill>
                <a:schemeClr val="tx2">
                  <a:lumMod val="40000"/>
                  <a:lumOff val="60000"/>
                </a:schemeClr>
              </a:solidFill>
            </c:spPr>
          </c:dPt>
          <c:dLbls>
            <c:txPr>
              <a:bodyPr/>
              <a:lstStyle/>
              <a:p>
                <a:pPr>
                  <a:defRPr sz="1600" b="1" i="0" u="none" strike="noStrike" baseline="0">
                    <a:solidFill>
                      <a:srgbClr val="FF0000"/>
                    </a:solidFill>
                    <a:latin typeface="Calibri"/>
                    <a:ea typeface="Calibri"/>
                    <a:cs typeface="Calibri"/>
                  </a:defRPr>
                </a:pPr>
                <a:endParaRPr lang="sl-SI"/>
              </a:p>
            </c:txPr>
            <c:showLegendKey val="0"/>
            <c:showVal val="0"/>
            <c:showCatName val="0"/>
            <c:showSerName val="0"/>
            <c:showPercent val="1"/>
            <c:showBubbleSize val="0"/>
            <c:showLeaderLines val="1"/>
          </c:dLbls>
          <c:cat>
            <c:strRef>
              <c:f>TABELA!$C$315:$C$316</c:f>
              <c:strCache>
                <c:ptCount val="2"/>
                <c:pt idx="0">
                  <c:v>Ženski</c:v>
                </c:pt>
                <c:pt idx="1">
                  <c:v>Moški</c:v>
                </c:pt>
              </c:strCache>
            </c:strRef>
          </c:cat>
          <c:val>
            <c:numRef>
              <c:f>TABELA!$D$315:$D$316</c:f>
              <c:numCache>
                <c:formatCode>General</c:formatCode>
                <c:ptCount val="2"/>
                <c:pt idx="0">
                  <c:v>131</c:v>
                </c:pt>
                <c:pt idx="1">
                  <c:v>3542</c:v>
                </c:pt>
              </c:numCache>
            </c:numRef>
          </c:val>
        </c:ser>
        <c:dLbls>
          <c:showLegendKey val="0"/>
          <c:showVal val="0"/>
          <c:showCatName val="0"/>
          <c:showSerName val="0"/>
          <c:showPercent val="0"/>
          <c:showBubbleSize val="0"/>
          <c:showLeaderLines val="1"/>
        </c:dLbls>
      </c:pie3DChart>
      <c:spPr>
        <a:noFill/>
        <a:ln w="25400">
          <a:noFill/>
        </a:ln>
      </c:spPr>
    </c:plotArea>
    <c:legend>
      <c:legendPos val="r"/>
      <c:layout>
        <c:manualLayout>
          <c:xMode val="edge"/>
          <c:yMode val="edge"/>
          <c:x val="0.871667104111986"/>
          <c:y val="0.41971941887545744"/>
          <c:w val="0.10833333333333328"/>
          <c:h val="0.15774684854534032"/>
        </c:manualLayout>
      </c:layout>
      <c:overlay val="0"/>
      <c:txPr>
        <a:bodyPr/>
        <a:lstStyle/>
        <a:p>
          <a:pPr>
            <a:defRPr sz="1400" b="0" i="0" u="none" strike="noStrike" baseline="0">
              <a:solidFill>
                <a:srgbClr val="000000"/>
              </a:solidFill>
              <a:latin typeface="Calibri"/>
              <a:ea typeface="Calibri"/>
              <a:cs typeface="Calibri"/>
            </a:defRPr>
          </a:pPr>
          <a:endParaRPr lang="sl-SI"/>
        </a:p>
      </c:txPr>
    </c:legend>
    <c:plotVisOnly val="1"/>
    <c:dispBlanksAs val="gap"/>
    <c:showDLblsOverMax val="0"/>
  </c:chart>
  <c:spPr>
    <a:solidFill>
      <a:srgbClr val="FFFFCC"/>
    </a:solidFill>
  </c:spPr>
  <c:txPr>
    <a:bodyPr/>
    <a:lstStyle/>
    <a:p>
      <a:pPr>
        <a:defRPr sz="1000" b="0" i="0" u="none" strike="noStrike" baseline="0">
          <a:solidFill>
            <a:srgbClr val="000000"/>
          </a:solidFill>
          <a:latin typeface="Calibri"/>
          <a:ea typeface="Calibri"/>
          <a:cs typeface="Calibri"/>
        </a:defRPr>
      </a:pPr>
      <a:endParaRPr lang="sl-SI"/>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sl-SI"/>
          </a:p>
        </p:txBody>
      </p:sp>
      <p:sp>
        <p:nvSpPr>
          <p:cNvPr id="3" name="Ograda datuma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88E98B3-8654-4822-87F3-4040BB6F7C0C}" type="datetimeFigureOut">
              <a:rPr lang="sl-SI" smtClean="0"/>
              <a:t>17.2.2015</a:t>
            </a:fld>
            <a:endParaRPr lang="sl-SI"/>
          </a:p>
        </p:txBody>
      </p:sp>
      <p:sp>
        <p:nvSpPr>
          <p:cNvPr id="4" name="Ograda stranske slike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sl-SI"/>
          </a:p>
        </p:txBody>
      </p:sp>
      <p:sp>
        <p:nvSpPr>
          <p:cNvPr id="5" name="Ograda opomb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6" name="Ograda noge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sl-SI"/>
          </a:p>
        </p:txBody>
      </p:sp>
      <p:sp>
        <p:nvSpPr>
          <p:cNvPr id="7" name="Ograda številke diapozitiva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03B3DEF-CF5D-4849-AB61-842C03D9897F}" type="slidenum">
              <a:rPr lang="sl-SI" smtClean="0"/>
              <a:t>‹#›</a:t>
            </a:fld>
            <a:endParaRPr lang="sl-SI"/>
          </a:p>
        </p:txBody>
      </p:sp>
    </p:spTree>
    <p:extLst>
      <p:ext uri="{BB962C8B-B14F-4D97-AF65-F5344CB8AC3E}">
        <p14:creationId xmlns:p14="http://schemas.microsoft.com/office/powerpoint/2010/main" val="3162695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a:p>
        </p:txBody>
      </p:sp>
      <p:sp>
        <p:nvSpPr>
          <p:cNvPr id="4" name="Ograda številke diapozitiva 3"/>
          <p:cNvSpPr>
            <a:spLocks noGrp="1"/>
          </p:cNvSpPr>
          <p:nvPr>
            <p:ph type="sldNum" sz="quarter" idx="10"/>
          </p:nvPr>
        </p:nvSpPr>
        <p:spPr/>
        <p:txBody>
          <a:bodyPr/>
          <a:lstStyle/>
          <a:p>
            <a:fld id="{6975E3A0-B1B0-6D47-B3A8-93F1B856AA0B}"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4011223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sl-SI" dirty="0" smtClean="0"/>
              <a:t>Spremljavo certifikatnega</a:t>
            </a:r>
            <a:r>
              <a:rPr lang="sl-SI" baseline="0" dirty="0" smtClean="0"/>
              <a:t> sistema smo izvajali na treh področjih, kjer so nastale prve nacionalne poklicne kvalifikacije in imajo vsi, ki delajo v sistemu najdaljši staž in tudi največ izkušenj.</a:t>
            </a:r>
          </a:p>
          <a:p>
            <a:r>
              <a:rPr lang="sl-SI" baseline="0" dirty="0" smtClean="0"/>
              <a:t>Evalvacija je bila usmerjena v tri ključne akterje, ki so bistveni za zagotavljanje kakovosti sistema Nacionalnih poklicnih kvalifikacij. Na prvem mestu so to izvajalci postopkov ugotavljanja in potrjevanja NPK, med katerimi najdemo široko paleto različnih inštitucij, ki pa morajo zadostiti enakim zakonskim pogojem.</a:t>
            </a:r>
          </a:p>
          <a:p>
            <a:r>
              <a:rPr lang="sl-SI" baseline="0" dirty="0" smtClean="0"/>
              <a:t>Na drugem mestu so svetovalci v postopku ugotavljanja in potrjevanja NPK od katerih je precej odvisno kakšno bo prvo srečanje kandidata s sistemom in kakšno zbirno mapo bo kandidat pripravil.</a:t>
            </a:r>
          </a:p>
          <a:p>
            <a:r>
              <a:rPr lang="sl-SI" baseline="0" dirty="0" smtClean="0"/>
              <a:t>In na tretjem mestu so člani komisije, ki imajo največjo odgovornost v sistemu, kandidatu na koncu postopka podelijo certifikat, ki priča o njegovi usposobljenosti.</a:t>
            </a:r>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439540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3</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sl-SI" dirty="0" smtClean="0"/>
              <a:t>Zanimivost:</a:t>
            </a:r>
          </a:p>
          <a:p>
            <a:r>
              <a:rPr lang="sl-SI" dirty="0" smtClean="0"/>
              <a:t>Domnevali</a:t>
            </a:r>
            <a:r>
              <a:rPr lang="sl-SI" baseline="0" dirty="0" smtClean="0"/>
              <a:t> smo, da so področja tako različna, da ne bomo naleteli na izvajalce, ki bi izvajali postopke na več kot enem področju. Vendar smo ugotovili, da je nekaj izvajalcev, ki izvajajo postopke na področju kozmetike ter storitev za ranljive skupine.</a:t>
            </a:r>
          </a:p>
          <a:p>
            <a:r>
              <a:rPr lang="sl-SI" baseline="0" dirty="0" smtClean="0"/>
              <a:t>En izvajalec pa izvaja postopke na kvalifikacijah iz vseh treh področji in ni šolski center ali MIC, kjer bi to lahko pričakovali.</a:t>
            </a:r>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257736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5</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err="1" smtClean="0"/>
              <a:t>yfsfuosduigoiughfdunovni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6</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7</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8</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9</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10</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11</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12</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13</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14</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15</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16</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17</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18</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19</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20</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21</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22</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23</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24</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25</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t>26</a:t>
            </a:fld>
            <a:endParaRPr lang="en-US"/>
          </a:p>
        </p:txBody>
      </p:sp>
    </p:spTree>
    <p:extLst>
      <p:ext uri="{BB962C8B-B14F-4D97-AF65-F5344CB8AC3E}">
        <p14:creationId xmlns:p14="http://schemas.microsoft.com/office/powerpoint/2010/main" val="25821275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27</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smtClean="0"/>
              <a:t>Osnovni</a:t>
            </a:r>
            <a:r>
              <a:rPr lang="sl-SI" baseline="0" dirty="0" smtClean="0"/>
              <a:t> namen spremljave, ki jo predstavljam in vseh nadaljnjih je predvsem dolgoročno zagotavljanje kakovosti sistema.</a:t>
            </a:r>
          </a:p>
          <a:p>
            <a:endParaRPr lang="sl-SI" baseline="0" dirty="0" smtClean="0"/>
          </a:p>
          <a:p>
            <a:r>
              <a:rPr lang="sl-SI" dirty="0" smtClean="0"/>
              <a:t>konkretni cilji,</a:t>
            </a:r>
            <a:r>
              <a:rPr lang="sl-SI" baseline="0" dirty="0" smtClean="0"/>
              <a:t> ki smo si jih zastavili pa so bili</a:t>
            </a:r>
          </a:p>
          <a:p>
            <a:r>
              <a:rPr lang="sl-SI" baseline="0" dirty="0" smtClean="0"/>
              <a:t>ugotoviti usklajenost prakse izvajanja sistema certificiranja s formalno določenimi zahtevami</a:t>
            </a:r>
          </a:p>
          <a:p>
            <a:r>
              <a:rPr lang="sl-SI" baseline="0" dirty="0" smtClean="0"/>
              <a:t>Ugotoviti ali smo uspeli preseči težave v razumevanju standardov znanj in spretnosti</a:t>
            </a:r>
          </a:p>
          <a:p>
            <a:endParaRPr lang="sl-SI" baseline="0" dirty="0" smtClean="0"/>
          </a:p>
          <a:p>
            <a:r>
              <a:rPr lang="sl-SI" baseline="0" dirty="0" smtClean="0"/>
              <a:t>Želeli smo tudi preveriti kakšna je usposobljenost članov komisij ter svetovalcev, saj le ta bistveno vpliva na kakovost izpeljanih postopkov ter koliko sodelujejo med seboj</a:t>
            </a:r>
          </a:p>
          <a:p>
            <a:endParaRPr lang="sl-SI" baseline="0" dirty="0" smtClean="0"/>
          </a:p>
          <a:p>
            <a:r>
              <a:rPr lang="sl-SI" baseline="0" dirty="0" smtClean="0"/>
              <a:t>In na koncu smo se dotaknili področja priprav kandidatov na postopek ugotavljanja in potrjevanja NPK.</a:t>
            </a:r>
          </a:p>
          <a:p>
            <a:r>
              <a:rPr lang="sl-SI" baseline="0" dirty="0" smtClean="0"/>
              <a:t>Zavedali smo se, da vstopamo na zelo občutljivo področje in da seveda obstaja nevarnost, da bomo s tem programe priprav postavili v sistem NPK, kamor ne sodijo. Želeli smo zvedeti ali res izvajalci postopkov ugotavljanja in potrjevanja NPK izvajajo tudi programe priprav in če jih, kako zagotavljajo kakovost predavateljev in same izvedbe. </a:t>
            </a:r>
            <a:endParaRPr lang="en-US" dirty="0"/>
          </a:p>
        </p:txBody>
      </p:sp>
      <p:sp>
        <p:nvSpPr>
          <p:cNvPr id="4" name="Slide Number Placeholder 3"/>
          <p:cNvSpPr>
            <a:spLocks noGrp="1"/>
          </p:cNvSpPr>
          <p:nvPr>
            <p:ph type="sldNum" sz="quarter" idx="10"/>
          </p:nvPr>
        </p:nvSpPr>
        <p:spPr/>
        <p:txBody>
          <a:bodyPr/>
          <a:lstStyle/>
          <a:p>
            <a:fld id="{6975E3A0-B1B0-6D47-B3A8-93F1B856AA0B}" type="slidenum">
              <a:rPr lang="en-US" smtClean="0"/>
              <a:t>28</a:t>
            </a:fld>
            <a:endParaRPr lang="en-US"/>
          </a:p>
        </p:txBody>
      </p:sp>
    </p:spTree>
    <p:extLst>
      <p:ext uri="{BB962C8B-B14F-4D97-AF65-F5344CB8AC3E}">
        <p14:creationId xmlns:p14="http://schemas.microsoft.com/office/powerpoint/2010/main" val="2508103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sl-SI" sz="1200" kern="1200" dirty="0" smtClean="0">
                <a:solidFill>
                  <a:schemeClr val="tx1"/>
                </a:solidFill>
                <a:effectLst/>
                <a:latin typeface="+mn-lt"/>
                <a:ea typeface="+mn-ea"/>
                <a:cs typeface="+mn-cs"/>
              </a:rPr>
              <a:t>NE:</a:t>
            </a:r>
          </a:p>
          <a:p>
            <a:pPr marL="0" marR="0" indent="0" algn="l" defTabSz="457200" rtl="0" eaLnBrk="1" fontAlgn="auto" latinLnBrk="0" hangingPunct="1">
              <a:lnSpc>
                <a:spcPct val="100000"/>
              </a:lnSpc>
              <a:spcBef>
                <a:spcPts val="0"/>
              </a:spcBef>
              <a:spcAft>
                <a:spcPts val="0"/>
              </a:spcAft>
              <a:buClrTx/>
              <a:buSzTx/>
              <a:buFontTx/>
              <a:buNone/>
              <a:tabLst/>
              <a:defRPr/>
            </a:pPr>
            <a:r>
              <a:rPr lang="sl-SI" sz="1200" kern="1200" dirty="0" smtClean="0">
                <a:solidFill>
                  <a:schemeClr val="tx1"/>
                </a:solidFill>
                <a:effectLst/>
                <a:latin typeface="+mn-lt"/>
                <a:ea typeface="+mn-ea"/>
                <a:cs typeface="+mn-cs"/>
              </a:rPr>
              <a:t>'drugo', kjer so navajali, da vsakega kandidata pošljejo na preverjanje; </a:t>
            </a:r>
          </a:p>
          <a:p>
            <a:pPr marL="0" marR="0" indent="0" algn="l" defTabSz="457200" rtl="0" eaLnBrk="1" fontAlgn="auto" latinLnBrk="0" hangingPunct="1">
              <a:lnSpc>
                <a:spcPct val="100000"/>
              </a:lnSpc>
              <a:spcBef>
                <a:spcPts val="0"/>
              </a:spcBef>
              <a:spcAft>
                <a:spcPts val="0"/>
              </a:spcAft>
              <a:buClrTx/>
              <a:buSzTx/>
              <a:buFontTx/>
              <a:buNone/>
              <a:tabLst/>
              <a:defRPr/>
            </a:pPr>
            <a:r>
              <a:rPr lang="sl-SI" sz="1200" kern="1200" dirty="0" smtClean="0">
                <a:solidFill>
                  <a:schemeClr val="tx1"/>
                </a:solidFill>
                <a:effectLst/>
                <a:latin typeface="+mn-lt"/>
                <a:ea typeface="+mn-ea"/>
                <a:cs typeface="+mn-cs"/>
              </a:rPr>
              <a:t>da mora komisija uskladiti mnenje in to ni primerno v prisotnosti kandidata; ni potrebe; ker si sam ustvarim mnenje; v kolikor obstaja kakšen dvom o njegovih izkušnjah; ker bi se zavleklo; ker bi lahko povzročilo nepristranskost; ker noben ne pozna vsebine mape; ker ni pomembno; ker se kandidata povabi na razgovor, če iz mape ni razvidno, da dokazuje vsa znanja. </a:t>
            </a:r>
          </a:p>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t>30</a:t>
            </a:fld>
            <a:endParaRPr lang="en-US"/>
          </a:p>
        </p:txBody>
      </p:sp>
    </p:spTree>
    <p:extLst>
      <p:ext uri="{BB962C8B-B14F-4D97-AF65-F5344CB8AC3E}">
        <p14:creationId xmlns:p14="http://schemas.microsoft.com/office/powerpoint/2010/main" val="9441784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sl-SI" sz="1200" kern="1200" dirty="0" smtClean="0">
                <a:solidFill>
                  <a:schemeClr val="tx1"/>
                </a:solidFill>
                <a:effectLst/>
                <a:latin typeface="+mn-lt"/>
                <a:ea typeface="+mn-ea"/>
                <a:cs typeface="+mn-cs"/>
              </a:rPr>
              <a:t> Podatki nam kažejo, da prihaja do razlik v postavljenih kriterijih uspešnosti med članih komisije, ki izhajajo iz podjetji, ter člani komisije, ki prihajajo iz izobraževalnih ustanov. </a:t>
            </a:r>
          </a:p>
          <a:p>
            <a:pPr marL="0" marR="0" indent="0" algn="l" defTabSz="457200" rtl="0" eaLnBrk="1" fontAlgn="auto" latinLnBrk="0" hangingPunct="1">
              <a:lnSpc>
                <a:spcPct val="100000"/>
              </a:lnSpc>
              <a:spcBef>
                <a:spcPts val="0"/>
              </a:spcBef>
              <a:spcAft>
                <a:spcPts val="0"/>
              </a:spcAft>
              <a:buClrTx/>
              <a:buSzTx/>
              <a:buFontTx/>
              <a:buNone/>
              <a:tabLst/>
              <a:defRPr/>
            </a:pPr>
            <a:endParaRPr lang="sl-SI"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sl-SI" sz="1200" kern="1200" dirty="0" smtClean="0">
                <a:solidFill>
                  <a:schemeClr val="tx1"/>
                </a:solidFill>
                <a:effectLst/>
                <a:latin typeface="+mn-lt"/>
                <a:ea typeface="+mn-ea"/>
                <a:cs typeface="+mn-cs"/>
              </a:rPr>
              <a:t>Člani komisije, ki prihajajo iz podjetij, postavljajo višje kriterije uspešnosti kandidata kot člani, ki prihajajo iz izobraževalnih ustanov.   </a:t>
            </a:r>
          </a:p>
          <a:p>
            <a:endParaRPr lang="sl-SI" dirty="0"/>
          </a:p>
        </p:txBody>
      </p:sp>
      <p:sp>
        <p:nvSpPr>
          <p:cNvPr id="4" name="Ograda številke diapozitiva 3"/>
          <p:cNvSpPr>
            <a:spLocks noGrp="1"/>
          </p:cNvSpPr>
          <p:nvPr>
            <p:ph type="sldNum" sz="quarter" idx="10"/>
          </p:nvPr>
        </p:nvSpPr>
        <p:spPr/>
        <p:txBody>
          <a:bodyPr/>
          <a:lstStyle/>
          <a:p>
            <a:fld id="{6975E3A0-B1B0-6D47-B3A8-93F1B856AA0B}" type="slidenum">
              <a:rPr lang="en-US" smtClean="0"/>
              <a:t>31</a:t>
            </a:fld>
            <a:endParaRPr lang="en-US"/>
          </a:p>
        </p:txBody>
      </p:sp>
    </p:spTree>
    <p:extLst>
      <p:ext uri="{BB962C8B-B14F-4D97-AF65-F5344CB8AC3E}">
        <p14:creationId xmlns:p14="http://schemas.microsoft.com/office/powerpoint/2010/main" val="2451724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smtClean="0"/>
              <a:t>Uredite slog naslova matrice</a:t>
            </a:r>
            <a:endParaRPr lang="sl-SI"/>
          </a:p>
        </p:txBody>
      </p:sp>
      <p:sp>
        <p:nvSpPr>
          <p:cNvPr id="3" name="Podnaslov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smtClean="0"/>
              <a:t>Uredite slog podnaslova matrice</a:t>
            </a:r>
            <a:endParaRPr lang="sl-SI"/>
          </a:p>
        </p:txBody>
      </p:sp>
      <p:sp>
        <p:nvSpPr>
          <p:cNvPr id="4" name="Ograda datuma 3"/>
          <p:cNvSpPr>
            <a:spLocks noGrp="1"/>
          </p:cNvSpPr>
          <p:nvPr>
            <p:ph type="dt" sz="half" idx="10"/>
          </p:nvPr>
        </p:nvSpPr>
        <p:spPr/>
        <p:txBody>
          <a:bodyPr/>
          <a:lstStyle/>
          <a:p>
            <a:fld id="{01EED1CC-921F-46FD-B8C4-F6AC0B30706E}" type="datetimeFigureOut">
              <a:rPr lang="sl-SI" smtClean="0"/>
              <a:t>17.2.2015</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1365335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vsebine 2"/>
          <p:cNvSpPr>
            <a:spLocks noGrp="1"/>
          </p:cNvSpPr>
          <p:nvPr>
            <p:ph idx="1"/>
          </p:nvPr>
        </p:nvSpPr>
        <p:spPr/>
        <p:txBody>
          <a:body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p>
            <a:fld id="{01EED1CC-921F-46FD-B8C4-F6AC0B30706E}" type="datetimeFigureOut">
              <a:rPr lang="sl-SI" smtClean="0"/>
              <a:t>17.2.2015</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718486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smtClean="0"/>
              <a:t>Uredite slog naslova matrice</a:t>
            </a:r>
            <a:endParaRPr lang="sl-SI"/>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l-SI" smtClean="0"/>
              <a:t>Uredite sloge besedila matrice</a:t>
            </a:r>
          </a:p>
        </p:txBody>
      </p:sp>
      <p:sp>
        <p:nvSpPr>
          <p:cNvPr id="4" name="Ograda datuma 3"/>
          <p:cNvSpPr>
            <a:spLocks noGrp="1"/>
          </p:cNvSpPr>
          <p:nvPr>
            <p:ph type="dt" sz="half" idx="10"/>
          </p:nvPr>
        </p:nvSpPr>
        <p:spPr/>
        <p:txBody>
          <a:bodyPr/>
          <a:lstStyle/>
          <a:p>
            <a:fld id="{01EED1CC-921F-46FD-B8C4-F6AC0B30706E}" type="datetimeFigureOut">
              <a:rPr lang="sl-SI" smtClean="0"/>
              <a:t>17.2.2015</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297591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vsebin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vsebin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5" name="Ograda datuma 4"/>
          <p:cNvSpPr>
            <a:spLocks noGrp="1"/>
          </p:cNvSpPr>
          <p:nvPr>
            <p:ph type="dt" sz="half" idx="10"/>
          </p:nvPr>
        </p:nvSpPr>
        <p:spPr/>
        <p:txBody>
          <a:bodyPr/>
          <a:lstStyle/>
          <a:p>
            <a:fld id="{01EED1CC-921F-46FD-B8C4-F6AC0B30706E}" type="datetimeFigureOut">
              <a:rPr lang="sl-SI" smtClean="0"/>
              <a:t>17.2.2015</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1998557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lvl1pPr>
              <a:defRPr/>
            </a:lvl1pPr>
          </a:lstStyle>
          <a:p>
            <a:r>
              <a:rPr lang="sl-SI" smtClean="0"/>
              <a:t>Uredite slog naslova matrice</a:t>
            </a:r>
            <a:endParaRPr lang="sl-SI"/>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7" name="Ograda datuma 6"/>
          <p:cNvSpPr>
            <a:spLocks noGrp="1"/>
          </p:cNvSpPr>
          <p:nvPr>
            <p:ph type="dt" sz="half" idx="10"/>
          </p:nvPr>
        </p:nvSpPr>
        <p:spPr/>
        <p:txBody>
          <a:bodyPr/>
          <a:lstStyle/>
          <a:p>
            <a:fld id="{01EED1CC-921F-46FD-B8C4-F6AC0B30706E}" type="datetimeFigureOut">
              <a:rPr lang="sl-SI" smtClean="0"/>
              <a:t>17.2.2015</a:t>
            </a:fld>
            <a:endParaRPr lang="sl-SI"/>
          </a:p>
        </p:txBody>
      </p:sp>
      <p:sp>
        <p:nvSpPr>
          <p:cNvPr id="8" name="Ograda noge 7"/>
          <p:cNvSpPr>
            <a:spLocks noGrp="1"/>
          </p:cNvSpPr>
          <p:nvPr>
            <p:ph type="ftr" sz="quarter" idx="11"/>
          </p:nvPr>
        </p:nvSpPr>
        <p:spPr/>
        <p:txBody>
          <a:bodyPr/>
          <a:lstStyle/>
          <a:p>
            <a:endParaRPr lang="sl-SI"/>
          </a:p>
        </p:txBody>
      </p:sp>
      <p:sp>
        <p:nvSpPr>
          <p:cNvPr id="9" name="Ograda številke diapozitiva 8"/>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44282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datuma 2"/>
          <p:cNvSpPr>
            <a:spLocks noGrp="1"/>
          </p:cNvSpPr>
          <p:nvPr>
            <p:ph type="dt" sz="half" idx="10"/>
          </p:nvPr>
        </p:nvSpPr>
        <p:spPr/>
        <p:txBody>
          <a:bodyPr/>
          <a:lstStyle/>
          <a:p>
            <a:fld id="{01EED1CC-921F-46FD-B8C4-F6AC0B30706E}" type="datetimeFigureOut">
              <a:rPr lang="sl-SI" smtClean="0"/>
              <a:t>17.2.2015</a:t>
            </a:fld>
            <a:endParaRPr lang="sl-SI"/>
          </a:p>
        </p:txBody>
      </p:sp>
      <p:sp>
        <p:nvSpPr>
          <p:cNvPr id="4" name="Ograda noge 3"/>
          <p:cNvSpPr>
            <a:spLocks noGrp="1"/>
          </p:cNvSpPr>
          <p:nvPr>
            <p:ph type="ftr" sz="quarter" idx="11"/>
          </p:nvPr>
        </p:nvSpPr>
        <p:spPr/>
        <p:txBody>
          <a:bodyPr/>
          <a:lstStyle/>
          <a:p>
            <a:endParaRPr lang="sl-SI"/>
          </a:p>
        </p:txBody>
      </p:sp>
      <p:sp>
        <p:nvSpPr>
          <p:cNvPr id="5" name="Ograda številke diapozitiva 4"/>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26811582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grada datuma 1"/>
          <p:cNvSpPr>
            <a:spLocks noGrp="1"/>
          </p:cNvSpPr>
          <p:nvPr>
            <p:ph type="dt" sz="half" idx="10"/>
          </p:nvPr>
        </p:nvSpPr>
        <p:spPr/>
        <p:txBody>
          <a:bodyPr/>
          <a:lstStyle/>
          <a:p>
            <a:fld id="{01EED1CC-921F-46FD-B8C4-F6AC0B30706E}" type="datetimeFigureOut">
              <a:rPr lang="sl-SI" smtClean="0"/>
              <a:t>17.2.2015</a:t>
            </a:fld>
            <a:endParaRPr lang="sl-SI"/>
          </a:p>
        </p:txBody>
      </p:sp>
      <p:sp>
        <p:nvSpPr>
          <p:cNvPr id="3" name="Ograda noge 2"/>
          <p:cNvSpPr>
            <a:spLocks noGrp="1"/>
          </p:cNvSpPr>
          <p:nvPr>
            <p:ph type="ftr" sz="quarter" idx="11"/>
          </p:nvPr>
        </p:nvSpPr>
        <p:spPr/>
        <p:txBody>
          <a:bodyPr/>
          <a:lstStyle/>
          <a:p>
            <a:endParaRPr lang="sl-SI"/>
          </a:p>
        </p:txBody>
      </p:sp>
      <p:sp>
        <p:nvSpPr>
          <p:cNvPr id="4" name="Ograda številke diapozitiva 3"/>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1738430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smtClean="0"/>
              <a:t>Uredite slog naslova matrice</a:t>
            </a:r>
            <a:endParaRPr lang="sl-SI"/>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
        <p:nvSpPr>
          <p:cNvPr id="5" name="Ograda datuma 4"/>
          <p:cNvSpPr>
            <a:spLocks noGrp="1"/>
          </p:cNvSpPr>
          <p:nvPr>
            <p:ph type="dt" sz="half" idx="10"/>
          </p:nvPr>
        </p:nvSpPr>
        <p:spPr/>
        <p:txBody>
          <a:bodyPr/>
          <a:lstStyle/>
          <a:p>
            <a:fld id="{01EED1CC-921F-46FD-B8C4-F6AC0B30706E}" type="datetimeFigureOut">
              <a:rPr lang="sl-SI" smtClean="0"/>
              <a:t>17.2.2015</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1710255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smtClean="0"/>
              <a:t>Uredite slog naslova matrice</a:t>
            </a:r>
            <a:endParaRPr lang="sl-SI"/>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
        <p:nvSpPr>
          <p:cNvPr id="5" name="Ograda datuma 4"/>
          <p:cNvSpPr>
            <a:spLocks noGrp="1"/>
          </p:cNvSpPr>
          <p:nvPr>
            <p:ph type="dt" sz="half" idx="10"/>
          </p:nvPr>
        </p:nvSpPr>
        <p:spPr/>
        <p:txBody>
          <a:bodyPr/>
          <a:lstStyle/>
          <a:p>
            <a:fld id="{01EED1CC-921F-46FD-B8C4-F6AC0B30706E}" type="datetimeFigureOut">
              <a:rPr lang="sl-SI" smtClean="0"/>
              <a:t>17.2.2015</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2402765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navpičnega besedila 2"/>
          <p:cNvSpPr>
            <a:spLocks noGrp="1"/>
          </p:cNvSpPr>
          <p:nvPr>
            <p:ph type="body" orient="vert" idx="1"/>
          </p:nvPr>
        </p:nvSpPr>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p>
            <a:fld id="{01EED1CC-921F-46FD-B8C4-F6AC0B30706E}" type="datetimeFigureOut">
              <a:rPr lang="sl-SI" smtClean="0"/>
              <a:t>17.2.2015</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1649872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629400" y="274638"/>
            <a:ext cx="2057400" cy="5851525"/>
          </a:xfrm>
        </p:spPr>
        <p:txBody>
          <a:bodyPr vert="eaVert"/>
          <a:lstStyle/>
          <a:p>
            <a:r>
              <a:rPr lang="sl-SI" smtClean="0"/>
              <a:t>Uredite slog naslova matrice</a:t>
            </a:r>
            <a:endParaRPr lang="sl-SI"/>
          </a:p>
        </p:txBody>
      </p:sp>
      <p:sp>
        <p:nvSpPr>
          <p:cNvPr id="3" name="Ograda navpičnega besedila 2"/>
          <p:cNvSpPr>
            <a:spLocks noGrp="1"/>
          </p:cNvSpPr>
          <p:nvPr>
            <p:ph type="body" orient="vert" idx="1"/>
          </p:nvPr>
        </p:nvSpPr>
        <p:spPr>
          <a:xfrm>
            <a:off x="457200" y="274638"/>
            <a:ext cx="6019800" cy="5851525"/>
          </a:xfrm>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p>
            <a:fld id="{01EED1CC-921F-46FD-B8C4-F6AC0B30706E}" type="datetimeFigureOut">
              <a:rPr lang="sl-SI" smtClean="0"/>
              <a:t>17.2.2015</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CF46463E-7E74-48EA-83AF-575B779DE447}" type="slidenum">
              <a:rPr lang="sl-SI" smtClean="0"/>
              <a:t>‹#›</a:t>
            </a:fld>
            <a:endParaRPr lang="sl-SI"/>
          </a:p>
        </p:txBody>
      </p:sp>
    </p:spTree>
    <p:extLst>
      <p:ext uri="{BB962C8B-B14F-4D97-AF65-F5344CB8AC3E}">
        <p14:creationId xmlns:p14="http://schemas.microsoft.com/office/powerpoint/2010/main" val="30551251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sl-SI"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smtClean="0"/>
              <a:t>Click to edit Master subtitle style</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4617516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175774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sl-SI"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l-SI" smtClean="0"/>
              <a:t>Click to edit Master text styles</a:t>
            </a:r>
          </a:p>
        </p:txBody>
      </p:sp>
      <p:sp>
        <p:nvSpPr>
          <p:cNvPr id="4" name="Date Placeholder 3"/>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4530606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5" name="Date Placeholder 4"/>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734780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l-SI"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7" name="Date Placeholder 6"/>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1936488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Date Placeholder 2"/>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4240354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8020045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sl-SI"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
        <p:nvSpPr>
          <p:cNvPr id="5" name="Date Placeholder 4"/>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8210375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sl-SI"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
        <p:nvSpPr>
          <p:cNvPr id="5" name="Date Placeholder 4"/>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3600949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21574360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sl-SI"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Date Placeholder 3"/>
          <p:cNvSpPr>
            <a:spLocks noGrp="1"/>
          </p:cNvSpPr>
          <p:nvPr>
            <p:ph type="dt" sz="half" idx="10"/>
          </p:nvPr>
        </p:nvSpPr>
        <p:spPr/>
        <p:txBody>
          <a:bodyPr/>
          <a:lstStyle/>
          <a:p>
            <a:fld id="{2D9B7D5B-B207-A34E-9D8D-62FACCA2F88F}" type="datetimeFigureOut">
              <a:rPr lang="en-US" smtClean="0">
                <a:solidFill>
                  <a:prstClr val="black"/>
                </a:solidFill>
              </a:rPr>
              <a:pPr/>
              <a:t>2/17/2015</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defTabSz="457200"/>
            <a:fld id="{10067B71-0074-7A42-BF7A-40ECD0AD78DD}"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688807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sl-SI"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smtClean="0"/>
              <a:t>Click to edit Master subtitle style</a:t>
            </a:r>
            <a:endParaRPr lang="en-US"/>
          </a:p>
        </p:txBody>
      </p:sp>
    </p:spTree>
    <p:extLst>
      <p:ext uri="{BB962C8B-B14F-4D97-AF65-F5344CB8AC3E}">
        <p14:creationId xmlns:p14="http://schemas.microsoft.com/office/powerpoint/2010/main" val="27784357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idx="1"/>
          </p:nvPr>
        </p:nvSpPr>
        <p:spPr/>
        <p:txBody>
          <a:bodyPr/>
          <a:lstStyle/>
          <a:p>
            <a:pPr lvl="0"/>
            <a:r>
              <a:rPr lang="sl-SI" dirty="0" smtClean="0"/>
              <a:t>Click to edit Master text styles</a:t>
            </a:r>
          </a:p>
          <a:p>
            <a:pPr lvl="1"/>
            <a:r>
              <a:rPr lang="sl-SI" dirty="0" smtClean="0"/>
              <a:t>Second level</a:t>
            </a:r>
          </a:p>
          <a:p>
            <a:pPr lvl="2"/>
            <a:r>
              <a:rPr lang="sl-SI" dirty="0" smtClean="0"/>
              <a:t>Third level</a:t>
            </a:r>
          </a:p>
          <a:p>
            <a:pPr lvl="3"/>
            <a:r>
              <a:rPr lang="sl-SI" dirty="0" smtClean="0"/>
              <a:t>Fourth level</a:t>
            </a:r>
          </a:p>
          <a:p>
            <a:pPr lvl="4"/>
            <a:r>
              <a:rPr lang="sl-SI" dirty="0" smtClean="0"/>
              <a:t>Fifth level</a:t>
            </a:r>
            <a:endParaRPr lang="en-US" dirty="0"/>
          </a:p>
        </p:txBody>
      </p:sp>
    </p:spTree>
    <p:extLst>
      <p:ext uri="{BB962C8B-B14F-4D97-AF65-F5344CB8AC3E}">
        <p14:creationId xmlns:p14="http://schemas.microsoft.com/office/powerpoint/2010/main" val="37981673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83283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Tree>
    <p:extLst>
      <p:ext uri="{BB962C8B-B14F-4D97-AF65-F5344CB8AC3E}">
        <p14:creationId xmlns:p14="http://schemas.microsoft.com/office/powerpoint/2010/main" val="10852284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l-SI"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defTabSz="457200"/>
            <a:fld id="{FB11BAE8-6B6D-5C45-86B6-F79186535E7F}" type="datetimeFigureOut">
              <a:rPr lang="en-US" smtClean="0">
                <a:solidFill>
                  <a:prstClr val="black"/>
                </a:solidFill>
              </a:rPr>
              <a:pPr defTabSz="457200"/>
              <a:t>2/17/2015</a:t>
            </a:fld>
            <a:endParaRPr lang="en-US">
              <a:solidFill>
                <a:prstClr val="black"/>
              </a:solidFill>
            </a:endParaRPr>
          </a:p>
        </p:txBody>
      </p:sp>
      <p:sp>
        <p:nvSpPr>
          <p:cNvPr id="8" name="Footer Placeholder 7"/>
          <p:cNvSpPr>
            <a:spLocks noGrp="1"/>
          </p:cNvSpPr>
          <p:nvPr>
            <p:ph type="ftr" sz="quarter" idx="11"/>
          </p:nvPr>
        </p:nvSpPr>
        <p:spPr>
          <a:xfrm>
            <a:off x="457200" y="6362983"/>
            <a:ext cx="2895600" cy="365125"/>
          </a:xfrm>
          <a:prstGeom prst="rect">
            <a:avLst/>
          </a:prstGeom>
        </p:spPr>
        <p:txBody>
          <a:bodyPr/>
          <a:lstStyle/>
          <a:p>
            <a:pPr defTabSz="457200"/>
            <a:endParaRPr lang="en-US">
              <a:solidFill>
                <a:prstClr val="black"/>
              </a:solidFill>
            </a:endParaRPr>
          </a:p>
        </p:txBody>
      </p:sp>
      <p:sp>
        <p:nvSpPr>
          <p:cNvPr id="9" name="Slide Number Placeholder 8"/>
          <p:cNvSpPr>
            <a:spLocks noGrp="1"/>
          </p:cNvSpPr>
          <p:nvPr>
            <p:ph type="sldNum" sz="quarter" idx="12"/>
          </p:nvPr>
        </p:nvSpPr>
        <p:spPr>
          <a:xfrm>
            <a:off x="6696163" y="6356350"/>
            <a:ext cx="2133600" cy="365125"/>
          </a:xfrm>
          <a:prstGeom prst="rect">
            <a:avLst/>
          </a:prstGeom>
        </p:spPr>
        <p:txBody>
          <a:bodyPr/>
          <a:lstStyle/>
          <a:p>
            <a:pPr defTabSz="457200"/>
            <a:fld id="{89BA1BEF-E28B-034E-B9B6-81911248AE39}" type="slidenum">
              <a:rPr lang="en-US" smtClean="0">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33155606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Tree>
    <p:extLst>
      <p:ext uri="{BB962C8B-B14F-4D97-AF65-F5344CB8AC3E}">
        <p14:creationId xmlns:p14="http://schemas.microsoft.com/office/powerpoint/2010/main" val="30309138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13883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sl-SI"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Tree>
    <p:extLst>
      <p:ext uri="{BB962C8B-B14F-4D97-AF65-F5344CB8AC3E}">
        <p14:creationId xmlns:p14="http://schemas.microsoft.com/office/powerpoint/2010/main" val="31685182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sl-SI"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Click to edit Master text styles</a:t>
            </a:r>
          </a:p>
        </p:txBody>
      </p:sp>
    </p:spTree>
    <p:extLst>
      <p:ext uri="{BB962C8B-B14F-4D97-AF65-F5344CB8AC3E}">
        <p14:creationId xmlns:p14="http://schemas.microsoft.com/office/powerpoint/2010/main" val="13087181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Tree>
    <p:extLst>
      <p:ext uri="{BB962C8B-B14F-4D97-AF65-F5344CB8AC3E}">
        <p14:creationId xmlns:p14="http://schemas.microsoft.com/office/powerpoint/2010/main" val="40766982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sl-SI"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Tree>
    <p:extLst>
      <p:ext uri="{BB962C8B-B14F-4D97-AF65-F5344CB8AC3E}">
        <p14:creationId xmlns:p14="http://schemas.microsoft.com/office/powerpoint/2010/main" val="2276479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em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e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e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emf"/><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naslova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l-SI" smtClean="0"/>
              <a:t>Uredite slog naslova matrice</a:t>
            </a:r>
            <a:endParaRPr lang="sl-SI"/>
          </a:p>
        </p:txBody>
      </p:sp>
      <p:sp>
        <p:nvSpPr>
          <p:cNvPr id="3" name="Ograda besedila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ED1CC-921F-46FD-B8C4-F6AC0B30706E}" type="datetimeFigureOut">
              <a:rPr lang="sl-SI" smtClean="0"/>
              <a:t>17.2.2015</a:t>
            </a:fld>
            <a:endParaRPr lang="sl-SI"/>
          </a:p>
        </p:txBody>
      </p:sp>
      <p:sp>
        <p:nvSpPr>
          <p:cNvPr id="5" name="Ograda no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grada številke diapoz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463E-7E74-48EA-83AF-575B779DE447}" type="slidenum">
              <a:rPr lang="sl-SI" smtClean="0"/>
              <a:t>‹#›</a:t>
            </a:fld>
            <a:endParaRPr lang="sl-SI"/>
          </a:p>
        </p:txBody>
      </p:sp>
    </p:spTree>
    <p:extLst>
      <p:ext uri="{BB962C8B-B14F-4D97-AF65-F5344CB8AC3E}">
        <p14:creationId xmlns:p14="http://schemas.microsoft.com/office/powerpoint/2010/main" val="1211593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CCE86"/>
        </a:solidFill>
        <a:effectLst/>
      </p:bgPr>
    </p:bg>
    <p:spTree>
      <p:nvGrpSpPr>
        <p:cNvPr id="1" name=""/>
        <p:cNvGrpSpPr/>
        <p:nvPr/>
      </p:nvGrpSpPr>
      <p:grpSpPr>
        <a:xfrm>
          <a:off x="0" y="0"/>
          <a:ext cx="0" cy="0"/>
          <a:chOff x="0" y="0"/>
          <a:chExt cx="0" cy="0"/>
        </a:xfrm>
      </p:grpSpPr>
      <p:sp>
        <p:nvSpPr>
          <p:cNvPr id="7" name="Rectangle 6"/>
          <p:cNvSpPr/>
          <p:nvPr/>
        </p:nvSpPr>
        <p:spPr>
          <a:xfrm>
            <a:off x="-1" y="1802293"/>
            <a:ext cx="8274098" cy="4265202"/>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pic>
        <p:nvPicPr>
          <p:cNvPr id="8" name="Picture 7"/>
          <p:cNvPicPr>
            <a:picLocks noChangeAspect="1"/>
          </p:cNvPicPr>
          <p:nvPr/>
        </p:nvPicPr>
        <p:blipFill>
          <a:blip r:embed="rId13"/>
          <a:stretch>
            <a:fillRect/>
          </a:stretch>
        </p:blipFill>
        <p:spPr>
          <a:xfrm>
            <a:off x="488635" y="296139"/>
            <a:ext cx="903209" cy="1375034"/>
          </a:xfrm>
          <a:prstGeom prst="rect">
            <a:avLst/>
          </a:prstGeom>
        </p:spPr>
      </p:pic>
      <p:pic>
        <p:nvPicPr>
          <p:cNvPr id="9" name="Picture 8"/>
          <p:cNvPicPr>
            <a:picLocks noChangeAspect="1"/>
          </p:cNvPicPr>
          <p:nvPr/>
        </p:nvPicPr>
        <p:blipFill>
          <a:blip r:embed="rId14"/>
          <a:stretch>
            <a:fillRect/>
          </a:stretch>
        </p:blipFill>
        <p:spPr>
          <a:xfrm>
            <a:off x="2223428" y="1198312"/>
            <a:ext cx="1706411" cy="472861"/>
          </a:xfrm>
          <a:prstGeom prst="rect">
            <a:avLst/>
          </a:prstGeom>
        </p:spPr>
      </p:pic>
      <p:pic>
        <p:nvPicPr>
          <p:cNvPr id="10" name="Picture 9"/>
          <p:cNvPicPr>
            <a:picLocks noChangeAspect="1"/>
          </p:cNvPicPr>
          <p:nvPr/>
        </p:nvPicPr>
        <p:blipFill>
          <a:blip r:embed="rId15"/>
          <a:stretch>
            <a:fillRect/>
          </a:stretch>
        </p:blipFill>
        <p:spPr>
          <a:xfrm>
            <a:off x="6407615" y="6243400"/>
            <a:ext cx="1866482" cy="422875"/>
          </a:xfrm>
          <a:prstGeom prst="rect">
            <a:avLst/>
          </a:prstGeom>
        </p:spPr>
      </p:pic>
      <p:pic>
        <p:nvPicPr>
          <p:cNvPr id="11" name="Picture 10"/>
          <p:cNvPicPr>
            <a:picLocks noChangeAspect="1"/>
          </p:cNvPicPr>
          <p:nvPr/>
        </p:nvPicPr>
        <p:blipFill>
          <a:blip r:embed="rId16"/>
          <a:stretch>
            <a:fillRect/>
          </a:stretch>
        </p:blipFill>
        <p:spPr>
          <a:xfrm>
            <a:off x="4439856" y="6361219"/>
            <a:ext cx="1778000" cy="279400"/>
          </a:xfrm>
          <a:prstGeom prst="rect">
            <a:avLst/>
          </a:prstGeom>
        </p:spPr>
      </p:pic>
      <p:sp>
        <p:nvSpPr>
          <p:cNvPr id="2" name="Title Placeholder 1"/>
          <p:cNvSpPr>
            <a:spLocks noGrp="1"/>
          </p:cNvSpPr>
          <p:nvPr>
            <p:ph type="title"/>
          </p:nvPr>
        </p:nvSpPr>
        <p:spPr>
          <a:xfrm>
            <a:off x="457200" y="2203975"/>
            <a:ext cx="7620598" cy="3571826"/>
          </a:xfrm>
          <a:prstGeom prst="rect">
            <a:avLst/>
          </a:prstGeom>
        </p:spPr>
        <p:txBody>
          <a:bodyPr vert="horz" lIns="91440" tIns="45720" rIns="91440" bIns="45720" rtlCol="0" anchor="ctr">
            <a:normAutofit/>
          </a:bodyPr>
          <a:lstStyle/>
          <a:p>
            <a:r>
              <a:rPr lang="sl-SI" smtClean="0"/>
              <a:t>Click to edit Master title style</a:t>
            </a:r>
            <a:endParaRPr lang="en-US"/>
          </a:p>
        </p:txBody>
      </p:sp>
      <p:sp>
        <p:nvSpPr>
          <p:cNvPr id="4" name="Date Placeholder 3"/>
          <p:cNvSpPr>
            <a:spLocks noGrp="1"/>
          </p:cNvSpPr>
          <p:nvPr>
            <p:ph type="dt" sz="half" idx="2"/>
          </p:nvPr>
        </p:nvSpPr>
        <p:spPr>
          <a:xfrm>
            <a:off x="457200" y="6301150"/>
            <a:ext cx="2133600" cy="365125"/>
          </a:xfrm>
          <a:prstGeom prst="rect">
            <a:avLst/>
          </a:prstGeom>
        </p:spPr>
        <p:txBody>
          <a:bodyPr vert="horz" lIns="91440" tIns="45720" rIns="91440" bIns="45720" rtlCol="0" anchor="ctr"/>
          <a:lstStyle>
            <a:lvl1pPr algn="l">
              <a:defRPr sz="1200" b="0" i="1">
                <a:solidFill>
                  <a:schemeClr val="tx1"/>
                </a:solidFill>
                <a:latin typeface="Georgia"/>
              </a:defRPr>
            </a:lvl1pPr>
          </a:lstStyle>
          <a:p>
            <a:pPr defTabSz="457200"/>
            <a:fld id="{2D9B7D5B-B207-A34E-9D8D-62FACCA2F88F}" type="datetimeFigureOut">
              <a:rPr lang="en-US" smtClean="0">
                <a:solidFill>
                  <a:prstClr val="black"/>
                </a:solidFill>
              </a:rPr>
              <a:pPr defTabSz="457200"/>
              <a:t>2/17/2015</a:t>
            </a:fld>
            <a:endParaRPr lang="en-US" dirty="0">
              <a:solidFill>
                <a:prstClr val="black"/>
              </a:solidFill>
            </a:endParaRPr>
          </a:p>
        </p:txBody>
      </p:sp>
    </p:spTree>
    <p:extLst>
      <p:ext uri="{BB962C8B-B14F-4D97-AF65-F5344CB8AC3E}">
        <p14:creationId xmlns:p14="http://schemas.microsoft.com/office/powerpoint/2010/main" val="18764022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7739929" cy="4525963"/>
          </a:xfrm>
          <a:prstGeom prst="rect">
            <a:avLst/>
          </a:prstGeom>
        </p:spPr>
        <p:txBody>
          <a:bodyPr vert="horz" lIns="91440" tIns="45720" rIns="91440" bIns="45720" rtlCol="0">
            <a:normAutofit/>
          </a:bodyPr>
          <a:lstStyle/>
          <a:p>
            <a:pPr lvl="0"/>
            <a:r>
              <a:rPr lang="sl-SI" smtClean="0"/>
              <a:t>Click to edit Master text styles</a:t>
            </a:r>
          </a:p>
          <a:p>
            <a:pPr lvl="1"/>
            <a:r>
              <a:rPr lang="sl-SI" smtClean="0"/>
              <a:t>Second level</a:t>
            </a:r>
          </a:p>
          <a:p>
            <a:pPr lvl="2"/>
            <a:r>
              <a:rPr lang="sl-SI" smtClean="0"/>
              <a:t>Third level</a:t>
            </a:r>
          </a:p>
          <a:p>
            <a:pPr lvl="3"/>
            <a:r>
              <a:rPr lang="sl-SI" smtClean="0"/>
              <a:t>Fourth level</a:t>
            </a:r>
          </a:p>
          <a:p>
            <a:pPr lvl="4"/>
            <a:r>
              <a:rPr lang="sl-SI" smtClean="0"/>
              <a:t>Fifth level</a:t>
            </a:r>
            <a:endParaRPr lang="en-US"/>
          </a:p>
        </p:txBody>
      </p:sp>
      <p:sp>
        <p:nvSpPr>
          <p:cNvPr id="7" name="Rectangle 6"/>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prstClr val="white"/>
              </a:solidFill>
            </a:endParaRPr>
          </a:p>
        </p:txBody>
      </p:sp>
      <p:pic>
        <p:nvPicPr>
          <p:cNvPr id="8" name="Picture 7"/>
          <p:cNvPicPr>
            <a:picLocks noChangeAspect="1"/>
          </p:cNvPicPr>
          <p:nvPr/>
        </p:nvPicPr>
        <p:blipFill>
          <a:blip r:embed="rId1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 name="Title Placeholder 1"/>
          <p:cNvSpPr>
            <a:spLocks noGrp="1"/>
          </p:cNvSpPr>
          <p:nvPr>
            <p:ph type="title"/>
          </p:nvPr>
        </p:nvSpPr>
        <p:spPr>
          <a:xfrm>
            <a:off x="457200" y="76966"/>
            <a:ext cx="7739929" cy="1199387"/>
          </a:xfrm>
          <a:prstGeom prst="rect">
            <a:avLst/>
          </a:prstGeom>
        </p:spPr>
        <p:txBody>
          <a:bodyPr vert="horz" lIns="91440" tIns="45720" rIns="91440" bIns="45720" rtlCol="0" anchor="ctr">
            <a:normAutofit/>
          </a:bodyPr>
          <a:lstStyle/>
          <a:p>
            <a:r>
              <a:rPr lang="sl-SI" dirty="0" smtClean="0"/>
              <a:t>Click to edit Master title style</a:t>
            </a:r>
            <a:endParaRPr lang="en-US" dirty="0"/>
          </a:p>
        </p:txBody>
      </p:sp>
    </p:spTree>
    <p:extLst>
      <p:ext uri="{BB962C8B-B14F-4D97-AF65-F5344CB8AC3E}">
        <p14:creationId xmlns:p14="http://schemas.microsoft.com/office/powerpoint/2010/main" val="24331847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i="1" kern="1200" baseline="0">
          <a:solidFill>
            <a:schemeClr val="tx1"/>
          </a:solidFill>
          <a:latin typeface="Georgia"/>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chart" Target="../charts/chart3.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4.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chart" Target="../charts/chart6.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chart" Target="../charts/chart7.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chart" Target="../charts/chart8.xml"/></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chart" Target="../charts/chart10.xml"/></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chart" Target="../charts/char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chart" Target="../charts/char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hyperlink" Target="http://www.nrpslo.org/" TargetMode="External"/><Relationship Id="rId4" Type="http://schemas.openxmlformats.org/officeDocument/2006/relationships/chart" Target="../charts/chart14.xml"/></Relationships>
</file>

<file path=ppt/slides/_rels/slide2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hyperlink" Target="http://www.nrpslo.org/" TargetMode="External"/><Relationship Id="rId4" Type="http://schemas.openxmlformats.org/officeDocument/2006/relationships/chart" Target="../charts/chart15.xml"/></Relationships>
</file>

<file path=ppt/slides/_rels/slide2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hyperlink" Target="http://www.nrpslo.org/" TargetMode="External"/><Relationship Id="rId4" Type="http://schemas.openxmlformats.org/officeDocument/2006/relationships/chart" Target="../charts/chart16.xml"/></Relationships>
</file>

<file path=ppt/slides/_rels/slide22.xml.rels><?xml version="1.0" encoding="UTF-8" standalone="yes"?>
<Relationships xmlns="http://schemas.openxmlformats.org/package/2006/relationships"><Relationship Id="rId3" Type="http://schemas.openxmlformats.org/officeDocument/2006/relationships/hyperlink" Target="http://www.uradni-list.si/1/content?id=95857"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5.emf"/><Relationship Id="rId5" Type="http://schemas.openxmlformats.org/officeDocument/2006/relationships/hyperlink" Target="http://www.uradni-list.si/1/objava.jsp?urlid=201280&amp;stevilka=3133" TargetMode="External"/><Relationship Id="rId4" Type="http://schemas.openxmlformats.org/officeDocument/2006/relationships/hyperlink" Target="http://www.uradni-list.si/1/objava.jsp?urlid=201174&amp;stevilka=3173"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hyperlink" Target="http://www.nrpslo.org/izvajalci/portfolijo_kandidata.aspx" TargetMode="External"/></Relationships>
</file>

<file path=ppt/slides/_rels/slide26.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slide" Target="slide31.xml"/><Relationship Id="rId4" Type="http://schemas.openxmlformats.org/officeDocument/2006/relationships/slide" Target="slide30.xml"/></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CCE86"/>
        </a:solidFill>
        <a:effectLst/>
      </p:bgPr>
    </p:bg>
    <p:spTree>
      <p:nvGrpSpPr>
        <p:cNvPr id="1" name=""/>
        <p:cNvGrpSpPr/>
        <p:nvPr/>
      </p:nvGrpSpPr>
      <p:grpSpPr>
        <a:xfrm>
          <a:off x="0" y="0"/>
          <a:ext cx="0" cy="0"/>
          <a:chOff x="0" y="0"/>
          <a:chExt cx="0" cy="0"/>
        </a:xfrm>
      </p:grpSpPr>
      <p:sp>
        <p:nvSpPr>
          <p:cNvPr id="5" name="Rectangle 4"/>
          <p:cNvSpPr/>
          <p:nvPr/>
        </p:nvSpPr>
        <p:spPr>
          <a:xfrm>
            <a:off x="604087" y="2604832"/>
            <a:ext cx="7541730" cy="1815882"/>
          </a:xfrm>
          <a:prstGeom prst="rect">
            <a:avLst/>
          </a:prstGeom>
        </p:spPr>
        <p:txBody>
          <a:bodyPr wrap="square">
            <a:spAutoFit/>
          </a:bodyPr>
          <a:lstStyle/>
          <a:p>
            <a:pPr defTabSz="457200"/>
            <a:endParaRPr lang="sl-SI" sz="3200" dirty="0" smtClean="0">
              <a:solidFill>
                <a:prstClr val="white"/>
              </a:solidFill>
            </a:endParaRPr>
          </a:p>
          <a:p>
            <a:pPr defTabSz="457200">
              <a:lnSpc>
                <a:spcPct val="80000"/>
              </a:lnSpc>
            </a:pPr>
            <a:r>
              <a:rPr lang="sl-SI" sz="3200" i="1" dirty="0">
                <a:solidFill>
                  <a:srgbClr val="DCCE86"/>
                </a:solidFill>
                <a:latin typeface="Georgia"/>
                <a:cs typeface="Calibri"/>
              </a:rPr>
              <a:t>Spremljava certifikatnega sistema </a:t>
            </a:r>
            <a:r>
              <a:rPr lang="sl-SI" sz="3200" i="1" dirty="0" smtClean="0">
                <a:solidFill>
                  <a:srgbClr val="DCCE86"/>
                </a:solidFill>
                <a:latin typeface="Georgia"/>
                <a:cs typeface="Calibri"/>
              </a:rPr>
              <a:t>2013</a:t>
            </a:r>
            <a:endParaRPr lang="sl-SI" sz="3200" i="1" dirty="0">
              <a:solidFill>
                <a:srgbClr val="DCCE86"/>
              </a:solidFill>
              <a:latin typeface="Georgia"/>
              <a:cs typeface="Calibri"/>
            </a:endParaRPr>
          </a:p>
          <a:p>
            <a:pPr defTabSz="457200">
              <a:lnSpc>
                <a:spcPct val="80000"/>
              </a:lnSpc>
            </a:pPr>
            <a:endParaRPr lang="sl-SI" sz="3200" i="1" dirty="0">
              <a:solidFill>
                <a:srgbClr val="DCCE86"/>
              </a:solidFill>
              <a:latin typeface="Georgia"/>
              <a:cs typeface="Calibri"/>
            </a:endParaRPr>
          </a:p>
          <a:p>
            <a:pPr defTabSz="457200">
              <a:lnSpc>
                <a:spcPct val="80000"/>
              </a:lnSpc>
            </a:pPr>
            <a:endParaRPr lang="sl-SI" sz="1600" i="1" dirty="0">
              <a:solidFill>
                <a:prstClr val="white"/>
              </a:solidFill>
              <a:latin typeface="Georgia"/>
            </a:endParaRPr>
          </a:p>
          <a:p>
            <a:pPr defTabSz="457200">
              <a:lnSpc>
                <a:spcPct val="80000"/>
              </a:lnSpc>
            </a:pPr>
            <a:r>
              <a:rPr lang="sl-SI" sz="1600" i="1" dirty="0" smtClean="0">
                <a:solidFill>
                  <a:prstClr val="white"/>
                </a:solidFill>
                <a:latin typeface="Georgia"/>
              </a:rPr>
              <a:t>Majda Stopar</a:t>
            </a:r>
            <a:endParaRPr lang="sl-SI" sz="2000" i="1" dirty="0">
              <a:solidFill>
                <a:prstClr val="white"/>
              </a:solidFill>
              <a:latin typeface="Georgia"/>
            </a:endParaRPr>
          </a:p>
        </p:txBody>
      </p:sp>
      <p:sp>
        <p:nvSpPr>
          <p:cNvPr id="3" name="TextBox 2"/>
          <p:cNvSpPr txBox="1"/>
          <p:nvPr/>
        </p:nvSpPr>
        <p:spPr>
          <a:xfrm>
            <a:off x="604087" y="6341977"/>
            <a:ext cx="3013425" cy="461665"/>
          </a:xfrm>
          <a:prstGeom prst="rect">
            <a:avLst/>
          </a:prstGeom>
          <a:noFill/>
        </p:spPr>
        <p:txBody>
          <a:bodyPr wrap="square" rtlCol="0">
            <a:spAutoFit/>
          </a:bodyPr>
          <a:lstStyle/>
          <a:p>
            <a:pPr defTabSz="457200"/>
            <a:r>
              <a:rPr lang="sl-SI" sz="1200" i="1" dirty="0" smtClean="0">
                <a:solidFill>
                  <a:prstClr val="black"/>
                </a:solidFill>
                <a:latin typeface="Georgia"/>
              </a:rPr>
              <a:t>Ljubljana, 24. november 2014</a:t>
            </a:r>
            <a:endParaRPr lang="en-US" sz="1200" i="1" dirty="0">
              <a:solidFill>
                <a:prstClr val="black"/>
              </a:solidFill>
              <a:latin typeface="Georgia"/>
            </a:endParaRPr>
          </a:p>
          <a:p>
            <a:pPr defTabSz="457200"/>
            <a:endParaRPr lang="en-US" sz="1200" dirty="0">
              <a:solidFill>
                <a:prstClr val="black"/>
              </a:solidFill>
            </a:endParaRPr>
          </a:p>
        </p:txBody>
      </p:sp>
    </p:spTree>
    <p:extLst>
      <p:ext uri="{BB962C8B-B14F-4D97-AF65-F5344CB8AC3E}">
        <p14:creationId xmlns:p14="http://schemas.microsoft.com/office/powerpoint/2010/main" val="30951831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smtClean="0"/>
              <a:t>Spremljava certifikatnega sistema v letu 2013</a:t>
            </a:r>
            <a:endParaRPr lang="en-US" dirty="0"/>
          </a:p>
        </p:txBody>
      </p:sp>
      <p:sp>
        <p:nvSpPr>
          <p:cNvPr id="3" name="Content Placeholder 2"/>
          <p:cNvSpPr>
            <a:spLocks noGrp="1"/>
          </p:cNvSpPr>
          <p:nvPr>
            <p:ph idx="1"/>
          </p:nvPr>
        </p:nvSpPr>
        <p:spPr>
          <a:xfrm>
            <a:off x="0" y="1340768"/>
            <a:ext cx="9144000" cy="5517232"/>
          </a:xfrm>
          <a:solidFill>
            <a:srgbClr val="FFCC66"/>
          </a:solidFill>
        </p:spPr>
        <p:txBody>
          <a:bodyPr anchor="ctr" anchorCtr="0">
            <a:normAutofit/>
          </a:bodyPr>
          <a:lstStyle/>
          <a:p>
            <a:pPr marL="0" indent="0">
              <a:buNone/>
            </a:pPr>
            <a:r>
              <a:rPr lang="sl-SI" sz="2800" dirty="0" smtClean="0">
                <a:latin typeface="Georgia" panose="02040502050405020303" pitchFamily="18" charset="0"/>
              </a:rPr>
              <a:t>	NPK na treh strokovnih področjih:</a:t>
            </a:r>
          </a:p>
          <a:p>
            <a:pPr marL="0" indent="0">
              <a:buNone/>
            </a:pPr>
            <a:endParaRPr lang="sl-SI" sz="2800" dirty="0" smtClean="0">
              <a:latin typeface="Georgia" panose="02040502050405020303" pitchFamily="18" charset="0"/>
            </a:endParaRPr>
          </a:p>
          <a:p>
            <a:pPr lvl="2">
              <a:lnSpc>
                <a:spcPct val="200000"/>
              </a:lnSpc>
              <a:buFont typeface="Wingdings" panose="05000000000000000000" pitchFamily="2" charset="2"/>
              <a:buChar char="v"/>
            </a:pPr>
            <a:r>
              <a:rPr lang="sl-SI" sz="2800" dirty="0" smtClean="0">
                <a:latin typeface="Georgia" panose="02040502050405020303" pitchFamily="18" charset="0"/>
              </a:rPr>
              <a:t>Gostinstvo in turizem</a:t>
            </a:r>
          </a:p>
          <a:p>
            <a:pPr lvl="2">
              <a:lnSpc>
                <a:spcPct val="200000"/>
              </a:lnSpc>
              <a:buFont typeface="Wingdings" panose="05000000000000000000" pitchFamily="2" charset="2"/>
              <a:buChar char="v"/>
            </a:pPr>
            <a:r>
              <a:rPr lang="sl-SI" sz="2800" dirty="0" smtClean="0">
                <a:latin typeface="Georgia" panose="02040502050405020303" pitchFamily="18" charset="0"/>
              </a:rPr>
              <a:t>Gradbeništvo</a:t>
            </a:r>
            <a:endParaRPr lang="sl-SI" sz="1600" dirty="0" smtClean="0">
              <a:latin typeface="Georgia" panose="02040502050405020303" pitchFamily="18" charset="0"/>
            </a:endParaRPr>
          </a:p>
          <a:p>
            <a:pPr lvl="2">
              <a:lnSpc>
                <a:spcPct val="200000"/>
              </a:lnSpc>
              <a:buFont typeface="Wingdings" panose="05000000000000000000" pitchFamily="2" charset="2"/>
              <a:buChar char="v"/>
            </a:pPr>
            <a:r>
              <a:rPr lang="sl-SI" sz="2800" dirty="0" smtClean="0">
                <a:latin typeface="Georgia" panose="02040502050405020303" pitchFamily="18" charset="0"/>
              </a:rPr>
              <a:t>Kmetijstvo</a:t>
            </a:r>
            <a:endParaRPr lang="en-US" sz="1600" dirty="0" smtClean="0">
              <a:latin typeface="Georgia" panose="02040502050405020303" pitchFamily="18" charset="0"/>
            </a:endParaRPr>
          </a:p>
          <a:p>
            <a:pPr marL="0" indent="0">
              <a:buNone/>
            </a:pPr>
            <a:endParaRPr lang="en-US" sz="2000" dirty="0" smtClean="0"/>
          </a:p>
          <a:p>
            <a:pPr marL="0" indent="0">
              <a:buNone/>
            </a:pPr>
            <a:endParaRPr lang="en-US" sz="2000" b="1" dirty="0"/>
          </a:p>
        </p:txBody>
      </p:sp>
    </p:spTree>
    <p:extLst>
      <p:ext uri="{BB962C8B-B14F-4D97-AF65-F5344CB8AC3E}">
        <p14:creationId xmlns:p14="http://schemas.microsoft.com/office/powerpoint/2010/main" val="36233363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54796"/>
            <a:ext cx="7780216" cy="1069029"/>
          </a:xfrm>
        </p:spPr>
        <p:txBody>
          <a:bodyPr wrap="square" anchor="ctr">
            <a:normAutofit/>
          </a:bodyPr>
          <a:lstStyle/>
          <a:p>
            <a:pPr algn="l">
              <a:spcAft>
                <a:spcPts val="600"/>
              </a:spcAft>
            </a:pPr>
            <a:r>
              <a:rPr lang="sl-SI" sz="2800" i="1" dirty="0" smtClean="0">
                <a:latin typeface="Georgia"/>
                <a:cs typeface="Georgia"/>
              </a:rPr>
              <a:t>Namen spremljave</a:t>
            </a:r>
            <a:endParaRPr lang="sl-SI" sz="2800" i="1" dirty="0">
              <a:latin typeface="Georgia"/>
              <a:cs typeface="Georgia"/>
            </a:endParaRPr>
          </a:p>
        </p:txBody>
      </p:sp>
      <p:sp>
        <p:nvSpPr>
          <p:cNvPr id="6" name="Rectangle 2"/>
          <p:cNvSpPr txBox="1">
            <a:spLocks noChangeArrowheads="1"/>
          </p:cNvSpPr>
          <p:nvPr/>
        </p:nvSpPr>
        <p:spPr>
          <a:xfrm>
            <a:off x="0" y="1359734"/>
            <a:ext cx="9143999" cy="5498266"/>
          </a:xfrm>
          <a:prstGeom prst="rect">
            <a:avLst/>
          </a:prstGeom>
          <a:solidFill>
            <a:srgbClr val="FFCD69"/>
          </a:solidFill>
        </p:spPr>
        <p:txBody>
          <a:bodyPr vert="horz" lIns="91440" tIns="45720" rIns="91440" bIns="45720" rtlCol="0" anchor="ctr">
            <a:normAutofit/>
          </a:bodyPr>
          <a:lstStyle/>
          <a:p>
            <a:pPr marL="800100" lvl="1" indent="-342900">
              <a:buFont typeface="Wingdings" panose="05000000000000000000" pitchFamily="2" charset="2"/>
              <a:buChar char="v"/>
            </a:pPr>
            <a:r>
              <a:rPr lang="sl-SI" sz="2000" dirty="0" smtClean="0">
                <a:latin typeface="Georgia" panose="02040502050405020303" pitchFamily="18" charset="0"/>
              </a:rPr>
              <a:t>Evidentirati </a:t>
            </a:r>
            <a:r>
              <a:rPr lang="sl-SI" sz="2000" dirty="0">
                <a:latin typeface="Georgia" panose="02040502050405020303" pitchFamily="18" charset="0"/>
              </a:rPr>
              <a:t>naloge, postopke in dokumentacijo, ki jih morajo v skladu z zakonskimi določili izvajati različni akterji v </a:t>
            </a:r>
            <a:r>
              <a:rPr lang="sl-SI" sz="2000" dirty="0" smtClean="0">
                <a:latin typeface="Georgia" panose="02040502050405020303" pitchFamily="18" charset="0"/>
              </a:rPr>
              <a:t>procesu in ugotoviti kje prihaja do težav ali odstopanj</a:t>
            </a:r>
          </a:p>
          <a:p>
            <a:pPr marL="800100" lvl="1" indent="-342900">
              <a:buFont typeface="Wingdings" panose="05000000000000000000" pitchFamily="2" charset="2"/>
              <a:buChar char="v"/>
            </a:pPr>
            <a:endParaRPr lang="sl-SI" sz="2000" dirty="0">
              <a:latin typeface="Georgia" panose="02040502050405020303" pitchFamily="18" charset="0"/>
            </a:endParaRPr>
          </a:p>
          <a:p>
            <a:pPr marL="800100" lvl="1" indent="-342900">
              <a:buFont typeface="Wingdings" panose="05000000000000000000" pitchFamily="2" charset="2"/>
              <a:buChar char="v"/>
            </a:pPr>
            <a:r>
              <a:rPr lang="sl-SI" sz="2000" dirty="0" smtClean="0">
                <a:latin typeface="Georgia" panose="02040502050405020303" pitchFamily="18" charset="0"/>
              </a:rPr>
              <a:t>Ugotoviti ali so katalogi standardov strokovnih znanj in spretnosti razumljivi in uporabni</a:t>
            </a:r>
          </a:p>
          <a:p>
            <a:pPr marL="800100" lvl="1" indent="-342900">
              <a:buFont typeface="Wingdings" panose="05000000000000000000" pitchFamily="2" charset="2"/>
              <a:buChar char="v"/>
            </a:pPr>
            <a:endParaRPr lang="sl-SI" sz="2000" dirty="0" smtClean="0">
              <a:latin typeface="Georgia" panose="02040502050405020303" pitchFamily="18" charset="0"/>
            </a:endParaRPr>
          </a:p>
          <a:p>
            <a:pPr marL="800100" lvl="1" indent="-342900">
              <a:buFont typeface="Wingdings" panose="05000000000000000000" pitchFamily="2" charset="2"/>
              <a:buChar char="v"/>
            </a:pPr>
            <a:r>
              <a:rPr lang="sl-SI" sz="2000" dirty="0" smtClean="0">
                <a:latin typeface="Georgia" panose="02040502050405020303" pitchFamily="18" charset="0"/>
              </a:rPr>
              <a:t>Ugotoviti kako poteka delo svetovalcev in članov komisije in kako medsebojno sodelujejo</a:t>
            </a:r>
          </a:p>
          <a:p>
            <a:pPr marL="800100" lvl="1" indent="-342900">
              <a:buFont typeface="Wingdings" panose="05000000000000000000" pitchFamily="2" charset="2"/>
              <a:buChar char="v"/>
            </a:pPr>
            <a:endParaRPr lang="sl-SI" sz="2000" dirty="0" smtClean="0">
              <a:latin typeface="Georgia" panose="02040502050405020303" pitchFamily="18" charset="0"/>
            </a:endParaRPr>
          </a:p>
          <a:p>
            <a:pPr marL="800100" lvl="1" indent="-342900">
              <a:buFont typeface="Wingdings" panose="05000000000000000000" pitchFamily="2" charset="2"/>
              <a:buChar char="v"/>
            </a:pPr>
            <a:r>
              <a:rPr lang="sl-SI" sz="2000" dirty="0" smtClean="0">
                <a:latin typeface="Georgia" panose="02040502050405020303" pitchFamily="18" charset="0"/>
              </a:rPr>
              <a:t>Ugotoviti ali izvajalci postopkov ugotavljanja in potrjevanja izvajajo tudi programe priprav in kako zagotavljajo kakovost le teh</a:t>
            </a:r>
          </a:p>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53931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p:txBody>
          <a:bodyPr/>
          <a:lstStyle/>
          <a:p>
            <a:pPr>
              <a:spcAft>
                <a:spcPts val="600"/>
              </a:spcAft>
            </a:pPr>
            <a:r>
              <a:rPr lang="sl-SI" dirty="0" smtClean="0">
                <a:cs typeface="Georgia"/>
              </a:rPr>
              <a:t>Vzorec spremljave</a:t>
            </a:r>
            <a:endParaRPr lang="sl-SI" dirty="0">
              <a:cs typeface="Georgia"/>
            </a:endParaRPr>
          </a:p>
        </p:txBody>
      </p:sp>
      <p:sp>
        <p:nvSpPr>
          <p:cNvPr id="12" name="Rectangle 2"/>
          <p:cNvSpPr txBox="1">
            <a:spLocks noChangeArrowheads="1"/>
          </p:cNvSpPr>
          <p:nvPr/>
        </p:nvSpPr>
        <p:spPr>
          <a:xfrm>
            <a:off x="0" y="1412776"/>
            <a:ext cx="9144000" cy="5445224"/>
          </a:xfrm>
          <a:prstGeom prst="rect">
            <a:avLst/>
          </a:prstGeom>
          <a:solidFill>
            <a:srgbClr val="FFCC66"/>
          </a:solidFill>
        </p:spPr>
        <p:txBody>
          <a:bodyPr vert="horz" lIns="91440" tIns="45720" rIns="91440" bIns="45720" rtlCol="0" anchor="ctr">
            <a:normAutofit/>
          </a:bodyPr>
          <a:lstStyle/>
          <a:p>
            <a:pPr defTabSz="457200"/>
            <a:endParaRPr lang="sl-SI" sz="2000" b="1" dirty="0">
              <a:solidFill>
                <a:prstClr val="black"/>
              </a:solidFill>
            </a:endParaRPr>
          </a:p>
          <a:p>
            <a:pPr defTabSz="457200"/>
            <a:r>
              <a:rPr lang="sl-SI" sz="2000" b="1" dirty="0" smtClean="0">
                <a:solidFill>
                  <a:prstClr val="black"/>
                </a:solidFill>
                <a:latin typeface="Georgia" panose="02040502050405020303" pitchFamily="18" charset="0"/>
              </a:rPr>
              <a:t>	Anketirali smo</a:t>
            </a:r>
          </a:p>
          <a:p>
            <a:pPr defTabSz="457200"/>
            <a:endParaRPr lang="sl-SI" sz="2000" b="1" dirty="0">
              <a:solidFill>
                <a:prstClr val="black"/>
              </a:solidFill>
              <a:latin typeface="Georgia" panose="02040502050405020303" pitchFamily="18" charset="0"/>
            </a:endParaRPr>
          </a:p>
          <a:p>
            <a:pPr marL="1371600" lvl="2" indent="-457200" defTabSz="457200">
              <a:buFont typeface="Arial" panose="020B0604020202020204" pitchFamily="34" charset="0"/>
              <a:buChar char="•"/>
            </a:pPr>
            <a:r>
              <a:rPr lang="sl-SI" sz="2000" dirty="0" smtClean="0">
                <a:solidFill>
                  <a:prstClr val="black"/>
                </a:solidFill>
                <a:latin typeface="Georgia" panose="02040502050405020303" pitchFamily="18" charset="0"/>
              </a:rPr>
              <a:t>izvajalce</a:t>
            </a:r>
            <a:r>
              <a:rPr lang="sl-SI" sz="2000" dirty="0">
                <a:solidFill>
                  <a:prstClr val="black"/>
                </a:solidFill>
                <a:latin typeface="Georgia" panose="02040502050405020303" pitchFamily="18" charset="0"/>
              </a:rPr>
              <a:t>, ki so bili vpisani v register izvajalcev postopkov ugotavljanja in potrjevanja </a:t>
            </a:r>
            <a:r>
              <a:rPr lang="sl-SI" sz="2000" dirty="0" smtClean="0">
                <a:solidFill>
                  <a:prstClr val="black"/>
                </a:solidFill>
                <a:latin typeface="Georgia" panose="02040502050405020303" pitchFamily="18" charset="0"/>
              </a:rPr>
              <a:t>od 30. 6. 2013 do 31. 7. 2013 </a:t>
            </a:r>
            <a:endParaRPr lang="sl-SI" sz="2000" dirty="0">
              <a:solidFill>
                <a:prstClr val="black"/>
              </a:solidFill>
              <a:latin typeface="Georgia" panose="02040502050405020303" pitchFamily="18" charset="0"/>
            </a:endParaRPr>
          </a:p>
          <a:p>
            <a:pPr marL="457200" indent="-457200" defTabSz="457200">
              <a:buFont typeface="Arial" panose="020B0604020202020204" pitchFamily="34" charset="0"/>
              <a:buChar char="•"/>
            </a:pPr>
            <a:endParaRPr lang="sl-SI" sz="2000" dirty="0">
              <a:solidFill>
                <a:prstClr val="black"/>
              </a:solidFill>
              <a:latin typeface="Georgia" panose="02040502050405020303" pitchFamily="18" charset="0"/>
            </a:endParaRPr>
          </a:p>
          <a:p>
            <a:pPr marL="1371600" lvl="2" indent="-457200" defTabSz="457200">
              <a:buFont typeface="Arial" panose="020B0604020202020204" pitchFamily="34" charset="0"/>
              <a:buChar char="•"/>
            </a:pPr>
            <a:r>
              <a:rPr lang="sl-SI" sz="2000" dirty="0">
                <a:solidFill>
                  <a:prstClr val="black"/>
                </a:solidFill>
                <a:latin typeface="Georgia" panose="02040502050405020303" pitchFamily="18" charset="0"/>
              </a:rPr>
              <a:t>osebe, ki pri teh institucijah opravljajo informiranje in svetovanje </a:t>
            </a:r>
            <a:r>
              <a:rPr lang="sl-SI" sz="2000" dirty="0" smtClean="0">
                <a:solidFill>
                  <a:prstClr val="black"/>
                </a:solidFill>
                <a:latin typeface="Georgia" panose="02040502050405020303" pitchFamily="18" charset="0"/>
              </a:rPr>
              <a:t>kandidatom </a:t>
            </a:r>
          </a:p>
          <a:p>
            <a:pPr defTabSz="457200"/>
            <a:r>
              <a:rPr lang="sl-SI" sz="2000" dirty="0" smtClean="0">
                <a:solidFill>
                  <a:prstClr val="black"/>
                </a:solidFill>
                <a:latin typeface="Georgia" panose="02040502050405020303" pitchFamily="18" charset="0"/>
              </a:rPr>
              <a:t> </a:t>
            </a:r>
            <a:endParaRPr lang="sl-SI" sz="2000" dirty="0">
              <a:solidFill>
                <a:prstClr val="black"/>
              </a:solidFill>
              <a:latin typeface="Georgia" panose="02040502050405020303" pitchFamily="18" charset="0"/>
            </a:endParaRPr>
          </a:p>
          <a:p>
            <a:pPr marL="1371600" lvl="2" indent="-457200" defTabSz="457200">
              <a:buFont typeface="Arial" panose="020B0604020202020204" pitchFamily="34" charset="0"/>
              <a:buChar char="•"/>
            </a:pPr>
            <a:r>
              <a:rPr lang="sl-SI" sz="2000" dirty="0" smtClean="0">
                <a:solidFill>
                  <a:prstClr val="black"/>
                </a:solidFill>
                <a:latin typeface="Georgia" panose="02040502050405020303" pitchFamily="18" charset="0"/>
              </a:rPr>
              <a:t>člane komisij, </a:t>
            </a:r>
            <a:r>
              <a:rPr lang="sl-SI" sz="2000" dirty="0">
                <a:solidFill>
                  <a:prstClr val="black"/>
                </a:solidFill>
                <a:latin typeface="Georgia" panose="02040502050405020303" pitchFamily="18" charset="0"/>
              </a:rPr>
              <a:t>ki so bili </a:t>
            </a:r>
            <a:r>
              <a:rPr lang="sl-SI" sz="2000" dirty="0" smtClean="0">
                <a:solidFill>
                  <a:prstClr val="black"/>
                </a:solidFill>
                <a:latin typeface="Georgia" panose="02040502050405020303" pitchFamily="18" charset="0"/>
              </a:rPr>
              <a:t>od 30. 6. 2013 </a:t>
            </a:r>
            <a:r>
              <a:rPr lang="sl-SI" sz="2000" dirty="0">
                <a:solidFill>
                  <a:prstClr val="black"/>
                </a:solidFill>
                <a:latin typeface="Georgia" panose="02040502050405020303" pitchFamily="18" charset="0"/>
              </a:rPr>
              <a:t>in </a:t>
            </a:r>
            <a:r>
              <a:rPr lang="sl-SI" sz="2000" dirty="0" smtClean="0">
                <a:solidFill>
                  <a:prstClr val="black"/>
                </a:solidFill>
                <a:latin typeface="Georgia" panose="02040502050405020303" pitchFamily="18" charset="0"/>
              </a:rPr>
              <a:t>31. 7. 2013 </a:t>
            </a:r>
            <a:r>
              <a:rPr lang="sl-SI" sz="2000" dirty="0">
                <a:solidFill>
                  <a:prstClr val="black"/>
                </a:solidFill>
                <a:latin typeface="Georgia" panose="02040502050405020303" pitchFamily="18" charset="0"/>
              </a:rPr>
              <a:t>vodeni v registru članov komisij kot nosilci licence za člane komisij za enega ali več NPK-jev </a:t>
            </a:r>
            <a:r>
              <a:rPr lang="sl-SI" sz="2000" dirty="0" smtClean="0">
                <a:solidFill>
                  <a:prstClr val="black"/>
                </a:solidFill>
                <a:latin typeface="Georgia" panose="02040502050405020303" pitchFamily="18" charset="0"/>
              </a:rPr>
              <a:t>na spremljanih področjih </a:t>
            </a:r>
            <a:endParaRPr lang="sl-SI" sz="2000" dirty="0">
              <a:solidFill>
                <a:prstClr val="black"/>
              </a:solidFill>
              <a:latin typeface="Georgia" panose="02040502050405020303" pitchFamily="18" charset="0"/>
            </a:endParaRPr>
          </a:p>
          <a:p>
            <a:pPr defTabSz="457200"/>
            <a:endParaRPr lang="sl-SI" sz="1600" dirty="0">
              <a:solidFill>
                <a:prstClr val="black"/>
              </a:solidFill>
            </a:endParaRPr>
          </a:p>
          <a:p>
            <a:pPr defTabSz="457200"/>
            <a:endParaRPr lang="sl-SI" sz="1600" dirty="0">
              <a:solidFill>
                <a:prstClr val="black"/>
              </a:solidFill>
            </a:endParaRPr>
          </a:p>
        </p:txBody>
      </p:sp>
    </p:spTree>
    <p:extLst>
      <p:ext uri="{BB962C8B-B14F-4D97-AF65-F5344CB8AC3E}">
        <p14:creationId xmlns:p14="http://schemas.microsoft.com/office/powerpoint/2010/main" val="786035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p:txBody>
          <a:bodyPr wrap="square" anchor="ctr">
            <a:normAutofit/>
          </a:bodyPr>
          <a:lstStyle/>
          <a:p>
            <a:pPr algn="l">
              <a:spcAft>
                <a:spcPts val="600"/>
              </a:spcAft>
            </a:pPr>
            <a:r>
              <a:rPr lang="sl-SI" sz="2800" i="1" dirty="0" smtClean="0">
                <a:latin typeface="Georgia"/>
                <a:cs typeface="Georgia"/>
              </a:rPr>
              <a:t>Področja spremljave</a:t>
            </a:r>
            <a:endParaRPr lang="sl-SI" sz="2800" i="1" dirty="0">
              <a:latin typeface="Georgia"/>
              <a:cs typeface="Georgia"/>
            </a:endParaRPr>
          </a:p>
        </p:txBody>
      </p:sp>
      <p:sp>
        <p:nvSpPr>
          <p:cNvPr id="7" name="Ograda vsebine 6"/>
          <p:cNvSpPr>
            <a:spLocks noGrp="1"/>
          </p:cNvSpPr>
          <p:nvPr>
            <p:ph sz="half" idx="1"/>
          </p:nvPr>
        </p:nvSpPr>
        <p:spPr>
          <a:xfrm>
            <a:off x="-2" y="1484784"/>
            <a:ext cx="9144001" cy="5373216"/>
          </a:xfrm>
          <a:solidFill>
            <a:srgbClr val="FFCC66"/>
          </a:solidFill>
        </p:spPr>
        <p:txBody>
          <a:bodyPr>
            <a:normAutofit/>
          </a:bodyPr>
          <a:lstStyle/>
          <a:p>
            <a:endParaRPr lang="sl-SI" sz="4000" b="1" dirty="0" smtClean="0"/>
          </a:p>
          <a:p>
            <a:pPr lvl="2">
              <a:lnSpc>
                <a:spcPct val="200000"/>
              </a:lnSpc>
              <a:buFont typeface="Wingdings" panose="05000000000000000000" pitchFamily="2" charset="2"/>
              <a:buChar char="v"/>
            </a:pPr>
            <a:r>
              <a:rPr lang="sl-SI" b="1" dirty="0" smtClean="0">
                <a:latin typeface="Georgia" panose="02040502050405020303" pitchFamily="18" charset="0"/>
              </a:rPr>
              <a:t>  Kmetijstvo </a:t>
            </a:r>
            <a:r>
              <a:rPr lang="sl-SI" b="1" dirty="0">
                <a:latin typeface="Georgia" panose="02040502050405020303" pitchFamily="18" charset="0"/>
              </a:rPr>
              <a:t>(</a:t>
            </a:r>
            <a:r>
              <a:rPr lang="sl-SI" b="1" dirty="0" smtClean="0">
                <a:latin typeface="Georgia" panose="02040502050405020303" pitchFamily="18" charset="0"/>
              </a:rPr>
              <a:t>ožje)</a:t>
            </a:r>
          </a:p>
          <a:p>
            <a:pPr lvl="2">
              <a:lnSpc>
                <a:spcPct val="200000"/>
              </a:lnSpc>
              <a:buFont typeface="Wingdings" panose="05000000000000000000" pitchFamily="2" charset="2"/>
              <a:buChar char="v"/>
            </a:pPr>
            <a:r>
              <a:rPr lang="sl-SI" b="1" dirty="0" smtClean="0">
                <a:latin typeface="Georgia" panose="02040502050405020303" pitchFamily="18" charset="0"/>
              </a:rPr>
              <a:t>  Hortikultura</a:t>
            </a:r>
          </a:p>
          <a:p>
            <a:pPr lvl="2">
              <a:lnSpc>
                <a:spcPct val="200000"/>
              </a:lnSpc>
              <a:buFont typeface="Wingdings" panose="05000000000000000000" pitchFamily="2" charset="2"/>
              <a:buChar char="v"/>
            </a:pPr>
            <a:r>
              <a:rPr lang="sl-SI" b="1" dirty="0" smtClean="0">
                <a:latin typeface="Georgia" panose="02040502050405020303" pitchFamily="18" charset="0"/>
              </a:rPr>
              <a:t>  Gozdarstvo in lov</a:t>
            </a:r>
            <a:endParaRPr lang="sl-SI" b="1" dirty="0">
              <a:latin typeface="Georgia" panose="02040502050405020303" pitchFamily="18" charset="0"/>
            </a:endParaRPr>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6913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fontScale="90000"/>
          </a:bodyPr>
          <a:lstStyle/>
          <a:p>
            <a:pPr algn="l">
              <a:spcAft>
                <a:spcPts val="600"/>
              </a:spcAft>
            </a:pPr>
            <a:r>
              <a:rPr lang="sl-SI" sz="2400" dirty="0" smtClean="0">
                <a:latin typeface="Georgia" panose="02040502050405020303" pitchFamily="18" charset="0"/>
              </a:rPr>
              <a:t>Število </a:t>
            </a:r>
            <a:r>
              <a:rPr lang="sl-SI" sz="2400" dirty="0">
                <a:latin typeface="Georgia" panose="02040502050405020303" pitchFamily="18" charset="0"/>
              </a:rPr>
              <a:t>posameznih podeljenih NPK </a:t>
            </a:r>
            <a:r>
              <a:rPr lang="sl-SI" sz="2400" dirty="0" smtClean="0">
                <a:latin typeface="Georgia" panose="02040502050405020303" pitchFamily="18" charset="0"/>
              </a:rPr>
              <a:t>na ožjem področju kmetijstva od </a:t>
            </a:r>
            <a:r>
              <a:rPr lang="sl-SI" sz="2400" dirty="0">
                <a:latin typeface="Georgia" panose="02040502050405020303" pitchFamily="18" charset="0"/>
              </a:rPr>
              <a:t>začetka izvajanja (prvega vpisa izvajalca v </a:t>
            </a:r>
            <a:r>
              <a:rPr lang="sl-SI" sz="2400" dirty="0" smtClean="0">
                <a:latin typeface="Georgia" panose="02040502050405020303" pitchFamily="18" charset="0"/>
              </a:rPr>
              <a:t/>
            </a:r>
            <a:br>
              <a:rPr lang="sl-SI" sz="2400" dirty="0" smtClean="0">
                <a:latin typeface="Georgia" panose="02040502050405020303" pitchFamily="18" charset="0"/>
              </a:rPr>
            </a:br>
            <a:r>
              <a:rPr lang="sl-SI" sz="2400" dirty="0" smtClean="0">
                <a:latin typeface="Georgia" panose="02040502050405020303" pitchFamily="18" charset="0"/>
              </a:rPr>
              <a:t>register</a:t>
            </a:r>
            <a:r>
              <a:rPr lang="sl-SI" sz="2400" dirty="0">
                <a:latin typeface="Georgia" panose="02040502050405020303" pitchFamily="18" charset="0"/>
              </a:rPr>
              <a:t>) do </a:t>
            </a:r>
            <a:r>
              <a:rPr lang="sl-SI" sz="2400" dirty="0" smtClean="0">
                <a:latin typeface="Georgia" panose="02040502050405020303" pitchFamily="18" charset="0"/>
              </a:rPr>
              <a:t>18.11.2014</a:t>
            </a:r>
            <a:endParaRPr lang="sl-SI" sz="2400" i="1" dirty="0">
              <a:latin typeface="Georgia" panose="02040502050405020303" pitchFamily="18" charset="0"/>
              <a:cs typeface="Georgia"/>
            </a:endParaRPr>
          </a:p>
        </p:txBody>
      </p:sp>
      <p:sp>
        <p:nvSpPr>
          <p:cNvPr id="7" name="Ograda vsebine 6"/>
          <p:cNvSpPr>
            <a:spLocks noGrp="1"/>
          </p:cNvSpPr>
          <p:nvPr>
            <p:ph sz="half" idx="1"/>
          </p:nvPr>
        </p:nvSpPr>
        <p:spPr>
          <a:xfrm>
            <a:off x="457199" y="1635530"/>
            <a:ext cx="8034975" cy="4490633"/>
          </a:xfrm>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0" y="1359734"/>
            <a:ext cx="9143999" cy="5498266"/>
          </a:xfrm>
          <a:prstGeom prst="rect">
            <a:avLst/>
          </a:prstGeom>
          <a:solidFill>
            <a:srgbClr val="FFCC66"/>
          </a:solidFill>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1145657380"/>
              </p:ext>
            </p:extLst>
          </p:nvPr>
        </p:nvGraphicFramePr>
        <p:xfrm>
          <a:off x="467545" y="1556792"/>
          <a:ext cx="8193424" cy="475252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683502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400" dirty="0">
                <a:solidFill>
                  <a:schemeClr val="tx2">
                    <a:lumMod val="50000"/>
                  </a:schemeClr>
                </a:solidFill>
                <a:latin typeface="Georgia" panose="02040502050405020303" pitchFamily="18" charset="0"/>
              </a:rPr>
              <a:t>Število podeljenih certifikatov po </a:t>
            </a:r>
            <a:r>
              <a:rPr lang="sl-SI" sz="2400" dirty="0" smtClean="0">
                <a:solidFill>
                  <a:schemeClr val="tx2">
                    <a:lumMod val="50000"/>
                  </a:schemeClr>
                </a:solidFill>
                <a:latin typeface="Georgia" panose="02040502050405020303" pitchFamily="18" charset="0"/>
              </a:rPr>
              <a:t>letih na </a:t>
            </a:r>
            <a:r>
              <a:rPr lang="sl-SI" sz="2400" dirty="0">
                <a:solidFill>
                  <a:schemeClr val="tx2">
                    <a:lumMod val="50000"/>
                  </a:schemeClr>
                </a:solidFill>
                <a:latin typeface="Georgia" panose="02040502050405020303" pitchFamily="18" charset="0"/>
              </a:rPr>
              <a:t>ožjem področju </a:t>
            </a:r>
            <a:r>
              <a:rPr lang="sl-SI" sz="2400" dirty="0" smtClean="0">
                <a:solidFill>
                  <a:schemeClr val="tx2">
                    <a:lumMod val="50000"/>
                  </a:schemeClr>
                </a:solidFill>
                <a:latin typeface="Georgia" panose="02040502050405020303" pitchFamily="18" charset="0"/>
              </a:rPr>
              <a:t>kmetijstva</a:t>
            </a:r>
            <a:endParaRPr lang="sl-SI" sz="2400" i="1" dirty="0">
              <a:latin typeface="Georgia" panose="02040502050405020303" pitchFamily="18" charset="0"/>
              <a:cs typeface="Georgia"/>
            </a:endParaRPr>
          </a:p>
        </p:txBody>
      </p:sp>
      <p:sp>
        <p:nvSpPr>
          <p:cNvPr id="7" name="Ograda vsebine 6"/>
          <p:cNvSpPr>
            <a:spLocks noGrp="1"/>
          </p:cNvSpPr>
          <p:nvPr>
            <p:ph sz="half" idx="1"/>
          </p:nvPr>
        </p:nvSpPr>
        <p:spPr>
          <a:xfrm>
            <a:off x="457199" y="1635530"/>
            <a:ext cx="8034975" cy="4490633"/>
          </a:xfrm>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0" y="1359734"/>
            <a:ext cx="9143999" cy="5498266"/>
          </a:xfrm>
          <a:prstGeom prst="rect">
            <a:avLst/>
          </a:prstGeom>
          <a:solidFill>
            <a:srgbClr val="FFCC66"/>
          </a:solidFill>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316416"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Grafikon 9"/>
          <p:cNvGraphicFramePr>
            <a:graphicFrameLocks/>
          </p:cNvGraphicFramePr>
          <p:nvPr>
            <p:extLst>
              <p:ext uri="{D42A27DB-BD31-4B8C-83A1-F6EECF244321}">
                <p14:modId xmlns:p14="http://schemas.microsoft.com/office/powerpoint/2010/main" val="2958633782"/>
              </p:ext>
            </p:extLst>
          </p:nvPr>
        </p:nvGraphicFramePr>
        <p:xfrm>
          <a:off x="395537" y="1556792"/>
          <a:ext cx="8434226" cy="45365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8088337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fontScale="90000"/>
          </a:bodyPr>
          <a:lstStyle/>
          <a:p>
            <a:pPr algn="l">
              <a:spcAft>
                <a:spcPts val="600"/>
              </a:spcAft>
            </a:pPr>
            <a:r>
              <a:rPr lang="sl-SI" sz="2400" dirty="0" smtClean="0">
                <a:latin typeface="Georgia" panose="02040502050405020303" pitchFamily="18" charset="0"/>
              </a:rPr>
              <a:t>Število </a:t>
            </a:r>
            <a:r>
              <a:rPr lang="sl-SI" sz="2400" dirty="0">
                <a:latin typeface="Georgia" panose="02040502050405020303" pitchFamily="18" charset="0"/>
              </a:rPr>
              <a:t>posameznih podeljenih NPK </a:t>
            </a:r>
            <a:r>
              <a:rPr lang="sl-SI" sz="2400" dirty="0" smtClean="0">
                <a:latin typeface="Georgia" panose="02040502050405020303" pitchFamily="18" charset="0"/>
              </a:rPr>
              <a:t>na področju gozdarstva </a:t>
            </a:r>
            <a:br>
              <a:rPr lang="sl-SI" sz="2400" dirty="0" smtClean="0">
                <a:latin typeface="Georgia" panose="02040502050405020303" pitchFamily="18" charset="0"/>
              </a:rPr>
            </a:br>
            <a:r>
              <a:rPr lang="sl-SI" sz="2400" dirty="0" smtClean="0">
                <a:latin typeface="Georgia" panose="02040502050405020303" pitchFamily="18" charset="0"/>
              </a:rPr>
              <a:t>od </a:t>
            </a:r>
            <a:r>
              <a:rPr lang="sl-SI" sz="2400" dirty="0">
                <a:latin typeface="Georgia" panose="02040502050405020303" pitchFamily="18" charset="0"/>
              </a:rPr>
              <a:t>začetka izvajanja (prvega vpisa izvajalca v register) do </a:t>
            </a:r>
            <a:r>
              <a:rPr lang="sl-SI" sz="2400" dirty="0" smtClean="0">
                <a:latin typeface="Georgia" panose="02040502050405020303" pitchFamily="18" charset="0"/>
              </a:rPr>
              <a:t>18.11.2014</a:t>
            </a:r>
            <a:endParaRPr lang="sl-SI" sz="2400" i="1" dirty="0">
              <a:latin typeface="Georgia" panose="02040502050405020303" pitchFamily="18" charset="0"/>
              <a:cs typeface="Georgia"/>
            </a:endParaRPr>
          </a:p>
        </p:txBody>
      </p:sp>
      <p:sp>
        <p:nvSpPr>
          <p:cNvPr id="7" name="Ograda vsebine 6"/>
          <p:cNvSpPr>
            <a:spLocks noGrp="1"/>
          </p:cNvSpPr>
          <p:nvPr>
            <p:ph sz="half" idx="1"/>
          </p:nvPr>
        </p:nvSpPr>
        <p:spPr>
          <a:xfrm>
            <a:off x="-2" y="1359734"/>
            <a:ext cx="9144003" cy="5498266"/>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Grafikon 9"/>
          <p:cNvGraphicFramePr>
            <a:graphicFrameLocks/>
          </p:cNvGraphicFramePr>
          <p:nvPr>
            <p:extLst>
              <p:ext uri="{D42A27DB-BD31-4B8C-83A1-F6EECF244321}">
                <p14:modId xmlns:p14="http://schemas.microsoft.com/office/powerpoint/2010/main" val="3853625268"/>
              </p:ext>
            </p:extLst>
          </p:nvPr>
        </p:nvGraphicFramePr>
        <p:xfrm>
          <a:off x="827585" y="1556792"/>
          <a:ext cx="7664590" cy="48965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974567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altLang="sl-SI" sz="2400" dirty="0">
                <a:solidFill>
                  <a:schemeClr val="tx2">
                    <a:lumMod val="50000"/>
                  </a:schemeClr>
                </a:solidFill>
                <a:effectLst>
                  <a:outerShdw blurRad="38100" dist="38100" dir="2700000" algn="tl">
                    <a:srgbClr val="000000">
                      <a:alpha val="43137"/>
                    </a:srgbClr>
                  </a:outerShdw>
                </a:effectLst>
                <a:latin typeface="Georgia" panose="02040502050405020303" pitchFamily="18" charset="0"/>
                <a:ea typeface="Calibri" pitchFamily="34" charset="0"/>
                <a:cs typeface="Times New Roman" pitchFamily="18" charset="0"/>
              </a:rPr>
              <a:t>Število podeljenih certifikatov na področju gozdarstva in lova po letih</a:t>
            </a:r>
            <a:endParaRPr lang="sl-SI" sz="2400" i="1" dirty="0">
              <a:latin typeface="Georgia" panose="02040502050405020303" pitchFamily="18" charset="0"/>
              <a:cs typeface="Georgia"/>
            </a:endParaRPr>
          </a:p>
        </p:txBody>
      </p:sp>
      <p:sp>
        <p:nvSpPr>
          <p:cNvPr id="7" name="Ograda vsebine 6"/>
          <p:cNvSpPr>
            <a:spLocks noGrp="1"/>
          </p:cNvSpPr>
          <p:nvPr>
            <p:ph sz="half" idx="1"/>
          </p:nvPr>
        </p:nvSpPr>
        <p:spPr>
          <a:xfrm>
            <a:off x="-2" y="1359734"/>
            <a:ext cx="9144003" cy="5498266"/>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1127393476"/>
              </p:ext>
            </p:extLst>
          </p:nvPr>
        </p:nvGraphicFramePr>
        <p:xfrm>
          <a:off x="327117" y="1700808"/>
          <a:ext cx="8502646" cy="462965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36349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fontScale="90000"/>
          </a:bodyPr>
          <a:lstStyle/>
          <a:p>
            <a:pPr algn="l">
              <a:spcAft>
                <a:spcPts val="600"/>
              </a:spcAft>
            </a:pPr>
            <a:r>
              <a:rPr lang="sl-SI" sz="2400" dirty="0" smtClean="0">
                <a:latin typeface="Georgia" panose="02040502050405020303" pitchFamily="18" charset="0"/>
              </a:rPr>
              <a:t>Število </a:t>
            </a:r>
            <a:r>
              <a:rPr lang="sl-SI" sz="2400" dirty="0">
                <a:latin typeface="Georgia" panose="02040502050405020303" pitchFamily="18" charset="0"/>
              </a:rPr>
              <a:t>posameznih podeljenih NPK </a:t>
            </a:r>
            <a:r>
              <a:rPr lang="sl-SI" sz="2400" dirty="0" smtClean="0">
                <a:latin typeface="Georgia" panose="02040502050405020303" pitchFamily="18" charset="0"/>
              </a:rPr>
              <a:t>na področju hortikulture</a:t>
            </a:r>
            <a:br>
              <a:rPr lang="sl-SI" sz="2400" dirty="0" smtClean="0">
                <a:latin typeface="Georgia" panose="02040502050405020303" pitchFamily="18" charset="0"/>
              </a:rPr>
            </a:br>
            <a:r>
              <a:rPr lang="sl-SI" sz="2400" dirty="0" smtClean="0">
                <a:latin typeface="Georgia" panose="02040502050405020303" pitchFamily="18" charset="0"/>
              </a:rPr>
              <a:t> od </a:t>
            </a:r>
            <a:r>
              <a:rPr lang="sl-SI" sz="2400" dirty="0">
                <a:latin typeface="Georgia" panose="02040502050405020303" pitchFamily="18" charset="0"/>
              </a:rPr>
              <a:t>začetka izvajanja (prvega vpisa izvajalca v register) do </a:t>
            </a:r>
            <a:r>
              <a:rPr lang="sl-SI" sz="2400" dirty="0" smtClean="0">
                <a:latin typeface="Georgia" panose="02040502050405020303" pitchFamily="18" charset="0"/>
              </a:rPr>
              <a:t>18.11.2014</a:t>
            </a:r>
            <a:endParaRPr lang="sl-SI" sz="2400" i="1" dirty="0">
              <a:latin typeface="Georgia" panose="02040502050405020303" pitchFamily="18" charset="0"/>
              <a:cs typeface="Georgia"/>
            </a:endParaRPr>
          </a:p>
        </p:txBody>
      </p:sp>
      <p:sp>
        <p:nvSpPr>
          <p:cNvPr id="7" name="Ograda vsebine 6"/>
          <p:cNvSpPr>
            <a:spLocks noGrp="1"/>
          </p:cNvSpPr>
          <p:nvPr>
            <p:ph sz="half" idx="1"/>
          </p:nvPr>
        </p:nvSpPr>
        <p:spPr>
          <a:xfrm>
            <a:off x="-2" y="1359734"/>
            <a:ext cx="9144003" cy="5498266"/>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97129"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1489887896"/>
              </p:ext>
            </p:extLst>
          </p:nvPr>
        </p:nvGraphicFramePr>
        <p:xfrm>
          <a:off x="683567" y="1700808"/>
          <a:ext cx="7977401" cy="462965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342041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fontScale="90000"/>
          </a:bodyPr>
          <a:lstStyle/>
          <a:p>
            <a:pPr algn="l">
              <a:spcAft>
                <a:spcPts val="600"/>
              </a:spcAft>
            </a:pPr>
            <a:r>
              <a:rPr lang="sl-SI" sz="2400" dirty="0" smtClean="0">
                <a:latin typeface="Georgia" panose="02040502050405020303" pitchFamily="18" charset="0"/>
              </a:rPr>
              <a:t>Podatki o državljanstvu kandidatov z ožjega področja kmetijstva ter gozdarstva in lova, ki so pridobili certifikat iz posamičnega NPK do 7. 10. 2012</a:t>
            </a:r>
            <a:endParaRPr lang="sl-SI" sz="2400" i="1" dirty="0">
              <a:latin typeface="Georgia" panose="02040502050405020303" pitchFamily="18" charset="0"/>
              <a:cs typeface="Georgia"/>
            </a:endParaRPr>
          </a:p>
        </p:txBody>
      </p:sp>
      <p:sp>
        <p:nvSpPr>
          <p:cNvPr id="7" name="Ograda vsebine 6"/>
          <p:cNvSpPr>
            <a:spLocks noGrp="1"/>
          </p:cNvSpPr>
          <p:nvPr>
            <p:ph sz="half" idx="1"/>
          </p:nvPr>
        </p:nvSpPr>
        <p:spPr>
          <a:xfrm>
            <a:off x="-2" y="1359734"/>
            <a:ext cx="9144003" cy="5498266"/>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460432"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248365665"/>
              </p:ext>
            </p:extLst>
          </p:nvPr>
        </p:nvGraphicFramePr>
        <p:xfrm>
          <a:off x="899592" y="1916833"/>
          <a:ext cx="7488832" cy="410445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363493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latin typeface="Georgia" panose="02040502050405020303" pitchFamily="18" charset="0"/>
              </a:rPr>
              <a:t>Število podeljenih </a:t>
            </a:r>
            <a:r>
              <a:rPr lang="sl-SI" sz="2000" dirty="0">
                <a:latin typeface="Georgia" panose="02040502050405020303" pitchFamily="18" charset="0"/>
              </a:rPr>
              <a:t>NPK </a:t>
            </a:r>
            <a:r>
              <a:rPr lang="sl-SI" sz="2000" u="sng" dirty="0" smtClean="0">
                <a:latin typeface="Georgia" panose="02040502050405020303" pitchFamily="18" charset="0"/>
              </a:rPr>
              <a:t>„</a:t>
            </a:r>
            <a:r>
              <a:rPr lang="sl-SI" sz="2000" b="1" u="sng" dirty="0" smtClean="0">
                <a:latin typeface="Georgia" panose="02040502050405020303" pitchFamily="18" charset="0"/>
              </a:rPr>
              <a:t>Živinorejec/živinorejka</a:t>
            </a:r>
            <a:r>
              <a:rPr lang="sl-SI" sz="2000" u="sng" dirty="0" smtClean="0">
                <a:latin typeface="Georgia" panose="02040502050405020303" pitchFamily="18" charset="0"/>
              </a:rPr>
              <a:t>“ </a:t>
            </a:r>
            <a:r>
              <a:rPr lang="sl-SI" sz="2000" dirty="0" smtClean="0">
                <a:latin typeface="Georgia" panose="02040502050405020303" pitchFamily="18" charset="0"/>
              </a:rPr>
              <a:t>po letih</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602" y="1223825"/>
            <a:ext cx="9144003" cy="5498266"/>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316416" y="-27384"/>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Grafikon 9"/>
          <p:cNvGraphicFramePr>
            <a:graphicFrameLocks/>
          </p:cNvGraphicFramePr>
          <p:nvPr>
            <p:extLst>
              <p:ext uri="{D42A27DB-BD31-4B8C-83A1-F6EECF244321}">
                <p14:modId xmlns:p14="http://schemas.microsoft.com/office/powerpoint/2010/main" val="377145155"/>
              </p:ext>
            </p:extLst>
          </p:nvPr>
        </p:nvGraphicFramePr>
        <p:xfrm>
          <a:off x="683568" y="1754113"/>
          <a:ext cx="7808607" cy="445776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1567966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latin typeface="Georgia" panose="02040502050405020303" pitchFamily="18" charset="0"/>
              </a:rPr>
              <a:t>Število podeljenih </a:t>
            </a:r>
            <a:r>
              <a:rPr lang="sl-SI" sz="2000" dirty="0">
                <a:latin typeface="Georgia" panose="02040502050405020303" pitchFamily="18" charset="0"/>
              </a:rPr>
              <a:t>NPK </a:t>
            </a:r>
            <a:r>
              <a:rPr lang="sl-SI" sz="2000" u="sng" dirty="0" smtClean="0">
                <a:latin typeface="Georgia" panose="02040502050405020303" pitchFamily="18" charset="0"/>
              </a:rPr>
              <a:t>„</a:t>
            </a:r>
            <a:r>
              <a:rPr lang="sl-SI" sz="2000" b="1" u="sng" dirty="0" smtClean="0">
                <a:latin typeface="Georgia" panose="02040502050405020303" pitchFamily="18" charset="0"/>
              </a:rPr>
              <a:t>Čebelar/čebelarka</a:t>
            </a:r>
            <a:r>
              <a:rPr lang="sl-SI" sz="2000" u="sng" dirty="0" smtClean="0">
                <a:latin typeface="Georgia" panose="02040502050405020303" pitchFamily="18" charset="0"/>
              </a:rPr>
              <a:t>“ </a:t>
            </a:r>
            <a:r>
              <a:rPr lang="sl-SI" sz="2000" dirty="0" smtClean="0">
                <a:latin typeface="Georgia" panose="02040502050405020303" pitchFamily="18" charset="0"/>
              </a:rPr>
              <a:t>po letih</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223824"/>
            <a:ext cx="9144003" cy="5634175"/>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316416" y="44624"/>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2019947180"/>
              </p:ext>
            </p:extLst>
          </p:nvPr>
        </p:nvGraphicFramePr>
        <p:xfrm>
          <a:off x="611560" y="1635530"/>
          <a:ext cx="7879665" cy="459505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8998486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latin typeface="Georgia" panose="02040502050405020303" pitchFamily="18" charset="0"/>
              </a:rPr>
              <a:t>Število podeljenih </a:t>
            </a:r>
            <a:r>
              <a:rPr lang="sl-SI" sz="2000" dirty="0">
                <a:latin typeface="Georgia" panose="02040502050405020303" pitchFamily="18" charset="0"/>
              </a:rPr>
              <a:t>NPK </a:t>
            </a:r>
            <a:r>
              <a:rPr lang="sl-SI" sz="2000" u="sng" dirty="0" smtClean="0">
                <a:latin typeface="Georgia" panose="02040502050405020303" pitchFamily="18" charset="0"/>
              </a:rPr>
              <a:t>„</a:t>
            </a:r>
            <a:r>
              <a:rPr lang="sl-SI" sz="2000" b="1" u="sng" dirty="0" smtClean="0">
                <a:latin typeface="Georgia" panose="02040502050405020303" pitchFamily="18" charset="0"/>
              </a:rPr>
              <a:t>Poljedelec/poljedelka</a:t>
            </a:r>
            <a:r>
              <a:rPr lang="sl-SI" sz="2000" u="sng" dirty="0" smtClean="0">
                <a:latin typeface="Georgia" panose="02040502050405020303" pitchFamily="18" charset="0"/>
              </a:rPr>
              <a:t>“ </a:t>
            </a:r>
            <a:r>
              <a:rPr lang="sl-SI" sz="2000" dirty="0" smtClean="0">
                <a:latin typeface="Georgia" panose="02040502050405020303" pitchFamily="18" charset="0"/>
              </a:rPr>
              <a:t>po letih</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498265"/>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316416" y="44624"/>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Grafikon 9"/>
          <p:cNvGraphicFramePr>
            <a:graphicFrameLocks/>
          </p:cNvGraphicFramePr>
          <p:nvPr>
            <p:extLst>
              <p:ext uri="{D42A27DB-BD31-4B8C-83A1-F6EECF244321}">
                <p14:modId xmlns:p14="http://schemas.microsoft.com/office/powerpoint/2010/main" val="1613842124"/>
              </p:ext>
            </p:extLst>
          </p:nvPr>
        </p:nvGraphicFramePr>
        <p:xfrm>
          <a:off x="827584" y="1635530"/>
          <a:ext cx="7369545" cy="445776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1479500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latin typeface="Georgia" panose="02040502050405020303" pitchFamily="18" charset="0"/>
              </a:rPr>
              <a:t>Število podeljenih </a:t>
            </a:r>
            <a:r>
              <a:rPr lang="sl-SI" sz="2000" dirty="0">
                <a:latin typeface="Georgia" panose="02040502050405020303" pitchFamily="18" charset="0"/>
              </a:rPr>
              <a:t>NPK </a:t>
            </a:r>
            <a:r>
              <a:rPr lang="sl-SI" sz="2000" u="sng" dirty="0" smtClean="0">
                <a:latin typeface="Georgia" panose="02040502050405020303" pitchFamily="18" charset="0"/>
              </a:rPr>
              <a:t>„</a:t>
            </a:r>
            <a:r>
              <a:rPr lang="sl-SI" sz="2000" b="1" u="sng" dirty="0" smtClean="0">
                <a:latin typeface="Georgia" panose="02040502050405020303" pitchFamily="18" charset="0"/>
              </a:rPr>
              <a:t>Gozdarski gojitelj/gozdarska </a:t>
            </a:r>
            <a:br>
              <a:rPr lang="sl-SI" sz="2000" b="1" u="sng" dirty="0" smtClean="0">
                <a:latin typeface="Georgia" panose="02040502050405020303" pitchFamily="18" charset="0"/>
              </a:rPr>
            </a:br>
            <a:r>
              <a:rPr lang="sl-SI" sz="2000" b="1" u="sng" dirty="0" smtClean="0">
                <a:latin typeface="Georgia" panose="02040502050405020303" pitchFamily="18" charset="0"/>
              </a:rPr>
              <a:t>gojiteljica</a:t>
            </a:r>
            <a:r>
              <a:rPr lang="sl-SI" sz="2000" u="sng" dirty="0" smtClean="0">
                <a:latin typeface="Georgia" panose="02040502050405020303" pitchFamily="18" charset="0"/>
              </a:rPr>
              <a:t>“ </a:t>
            </a:r>
            <a:r>
              <a:rPr lang="sl-SI" sz="2000" dirty="0" smtClean="0">
                <a:latin typeface="Georgia" panose="02040502050405020303" pitchFamily="18" charset="0"/>
              </a:rPr>
              <a:t>po letih</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498265"/>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316416" y="44624"/>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142352736"/>
              </p:ext>
            </p:extLst>
          </p:nvPr>
        </p:nvGraphicFramePr>
        <p:xfrm>
          <a:off x="683569" y="1635530"/>
          <a:ext cx="7704855" cy="481780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6992510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latin typeface="Georgia" panose="02040502050405020303" pitchFamily="18" charset="0"/>
              </a:rPr>
              <a:t>Število podeljenih </a:t>
            </a:r>
            <a:r>
              <a:rPr lang="sl-SI" sz="2000" dirty="0">
                <a:latin typeface="Georgia" panose="02040502050405020303" pitchFamily="18" charset="0"/>
              </a:rPr>
              <a:t>NPK </a:t>
            </a:r>
            <a:r>
              <a:rPr lang="sl-SI" sz="2000" u="sng" dirty="0" smtClean="0">
                <a:latin typeface="Georgia" panose="02040502050405020303" pitchFamily="18" charset="0"/>
              </a:rPr>
              <a:t>„</a:t>
            </a:r>
            <a:r>
              <a:rPr lang="sl-SI" sz="2000" b="1" u="sng" dirty="0" smtClean="0">
                <a:latin typeface="Georgia" panose="02040502050405020303" pitchFamily="18" charset="0"/>
              </a:rPr>
              <a:t>Gozdarski sekač/gozdarska </a:t>
            </a:r>
            <a:br>
              <a:rPr lang="sl-SI" sz="2000" b="1" u="sng" dirty="0" smtClean="0">
                <a:latin typeface="Georgia" panose="02040502050405020303" pitchFamily="18" charset="0"/>
              </a:rPr>
            </a:br>
            <a:r>
              <a:rPr lang="sl-SI" sz="2000" b="1" u="sng" dirty="0" err="1" smtClean="0">
                <a:latin typeface="Georgia" panose="02040502050405020303" pitchFamily="18" charset="0"/>
              </a:rPr>
              <a:t>sekačica</a:t>
            </a:r>
            <a:r>
              <a:rPr lang="sl-SI" sz="2000" u="sng" dirty="0" smtClean="0">
                <a:latin typeface="Georgia" panose="02040502050405020303" pitchFamily="18" charset="0"/>
              </a:rPr>
              <a:t>“ </a:t>
            </a:r>
            <a:r>
              <a:rPr lang="sl-SI" sz="2000" dirty="0" smtClean="0">
                <a:latin typeface="Georgia" panose="02040502050405020303" pitchFamily="18" charset="0"/>
              </a:rPr>
              <a:t>po letih</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276354"/>
            <a:ext cx="9144003" cy="5581645"/>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316416" y="44624"/>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Grafikon 9"/>
          <p:cNvGraphicFramePr>
            <a:graphicFrameLocks/>
          </p:cNvGraphicFramePr>
          <p:nvPr>
            <p:extLst>
              <p:ext uri="{D42A27DB-BD31-4B8C-83A1-F6EECF244321}">
                <p14:modId xmlns:p14="http://schemas.microsoft.com/office/powerpoint/2010/main" val="2623997951"/>
              </p:ext>
            </p:extLst>
          </p:nvPr>
        </p:nvGraphicFramePr>
        <p:xfrm>
          <a:off x="611560" y="1635530"/>
          <a:ext cx="7704856" cy="481780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976491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effectLst>
                  <a:outerShdw blurRad="38100" dist="38100" dir="2700000" algn="tl">
                    <a:srgbClr val="000000">
                      <a:alpha val="43137"/>
                    </a:srgbClr>
                  </a:outerShdw>
                </a:effectLst>
                <a:latin typeface="Georgia" panose="02040502050405020303" pitchFamily="18" charset="0"/>
              </a:rPr>
              <a:t>Število podeljenih </a:t>
            </a:r>
            <a:r>
              <a:rPr lang="sl-SI" sz="2000" dirty="0">
                <a:effectLst>
                  <a:outerShdw blurRad="38100" dist="38100" dir="2700000" algn="tl">
                    <a:srgbClr val="000000">
                      <a:alpha val="43137"/>
                    </a:srgbClr>
                  </a:outerShdw>
                </a:effectLst>
                <a:latin typeface="Georgia" panose="02040502050405020303" pitchFamily="18" charset="0"/>
              </a:rPr>
              <a:t>NPK </a:t>
            </a:r>
            <a:r>
              <a:rPr lang="sl-SI" sz="2000" u="sng" dirty="0" smtClean="0">
                <a:effectLst>
                  <a:outerShdw blurRad="38100" dist="38100" dir="2700000" algn="tl">
                    <a:srgbClr val="000000">
                      <a:alpha val="43137"/>
                    </a:srgbClr>
                  </a:outerShdw>
                </a:effectLst>
                <a:latin typeface="Georgia" panose="02040502050405020303" pitchFamily="18" charset="0"/>
              </a:rPr>
              <a:t>„</a:t>
            </a:r>
            <a:r>
              <a:rPr lang="sl-SI" sz="2000" b="1" u="sng" dirty="0" smtClean="0">
                <a:effectLst>
                  <a:outerShdw blurRad="38100" dist="38100" dir="2700000" algn="tl">
                    <a:srgbClr val="000000">
                      <a:alpha val="43137"/>
                    </a:srgbClr>
                  </a:outerShdw>
                </a:effectLst>
                <a:latin typeface="Georgia" panose="02040502050405020303" pitchFamily="18" charset="0"/>
              </a:rPr>
              <a:t>Gozdarski traktorist/gozdarska </a:t>
            </a:r>
            <a:br>
              <a:rPr lang="sl-SI" sz="2000" b="1" u="sng" dirty="0" smtClean="0">
                <a:effectLst>
                  <a:outerShdw blurRad="38100" dist="38100" dir="2700000" algn="tl">
                    <a:srgbClr val="000000">
                      <a:alpha val="43137"/>
                    </a:srgbClr>
                  </a:outerShdw>
                </a:effectLst>
                <a:latin typeface="Georgia" panose="02040502050405020303" pitchFamily="18" charset="0"/>
              </a:rPr>
            </a:br>
            <a:r>
              <a:rPr lang="sl-SI" sz="2000" b="1" u="sng" dirty="0" smtClean="0">
                <a:effectLst>
                  <a:outerShdw blurRad="38100" dist="38100" dir="2700000" algn="tl">
                    <a:srgbClr val="000000">
                      <a:alpha val="43137"/>
                    </a:srgbClr>
                  </a:outerShdw>
                </a:effectLst>
                <a:latin typeface="Georgia" panose="02040502050405020303" pitchFamily="18" charset="0"/>
              </a:rPr>
              <a:t>traktoristka</a:t>
            </a:r>
            <a:r>
              <a:rPr lang="sl-SI" sz="2000" u="sng" dirty="0" smtClean="0">
                <a:effectLst>
                  <a:outerShdw blurRad="38100" dist="38100" dir="2700000" algn="tl">
                    <a:srgbClr val="000000">
                      <a:alpha val="43137"/>
                    </a:srgbClr>
                  </a:outerShdw>
                </a:effectLst>
                <a:latin typeface="Georgia" panose="02040502050405020303" pitchFamily="18" charset="0"/>
              </a:rPr>
              <a:t>“ </a:t>
            </a:r>
            <a:r>
              <a:rPr lang="sl-SI" sz="2000" dirty="0" smtClean="0">
                <a:effectLst>
                  <a:outerShdw blurRad="38100" dist="38100" dir="2700000" algn="tl">
                    <a:srgbClr val="000000">
                      <a:alpha val="43137"/>
                    </a:srgbClr>
                  </a:outerShdw>
                </a:effectLst>
                <a:latin typeface="Georgia" panose="02040502050405020303" pitchFamily="18" charset="0"/>
              </a:rPr>
              <a:t>po letih</a:t>
            </a:r>
            <a:endParaRPr lang="sl-SI" sz="2000" i="1" dirty="0">
              <a:effectLst>
                <a:outerShdw blurRad="38100" dist="38100" dir="2700000" algn="tl">
                  <a:srgbClr val="000000">
                    <a:alpha val="43137"/>
                  </a:srgbClr>
                </a:outerShdw>
              </a:effectLst>
              <a:latin typeface="Georgia" panose="02040502050405020303" pitchFamily="18" charset="0"/>
              <a:cs typeface="Georgia"/>
            </a:endParaRPr>
          </a:p>
        </p:txBody>
      </p:sp>
      <p:sp>
        <p:nvSpPr>
          <p:cNvPr id="7" name="Ograda vsebine 6"/>
          <p:cNvSpPr>
            <a:spLocks noGrp="1"/>
          </p:cNvSpPr>
          <p:nvPr>
            <p:ph sz="half" idx="1"/>
          </p:nvPr>
        </p:nvSpPr>
        <p:spPr>
          <a:xfrm>
            <a:off x="-4" y="1223824"/>
            <a:ext cx="9144003" cy="5634175"/>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316416"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2495578550"/>
              </p:ext>
            </p:extLst>
          </p:nvPr>
        </p:nvGraphicFramePr>
        <p:xfrm>
          <a:off x="467543" y="1635530"/>
          <a:ext cx="8193425" cy="481780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43302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latin typeface="Georgia" panose="02040502050405020303" pitchFamily="18" charset="0"/>
              </a:rPr>
              <a:t>Podatki o številu prijavljenih kandidatov po posameznih NPK na </a:t>
            </a:r>
            <a:br>
              <a:rPr lang="sl-SI" sz="2000" dirty="0" smtClean="0">
                <a:latin typeface="Georgia" panose="02040502050405020303" pitchFamily="18" charset="0"/>
              </a:rPr>
            </a:br>
            <a:r>
              <a:rPr lang="sl-SI" sz="2000" dirty="0" smtClean="0">
                <a:latin typeface="Georgia" panose="02040502050405020303" pitchFamily="18" charset="0"/>
              </a:rPr>
              <a:t>ožjem področju kmetijstva v letu 2012</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518453"/>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Grafikon 9"/>
          <p:cNvGraphicFramePr>
            <a:graphicFrameLocks/>
          </p:cNvGraphicFramePr>
          <p:nvPr>
            <p:extLst>
              <p:ext uri="{D42A27DB-BD31-4B8C-83A1-F6EECF244321}">
                <p14:modId xmlns:p14="http://schemas.microsoft.com/office/powerpoint/2010/main" val="1502669209"/>
              </p:ext>
            </p:extLst>
          </p:nvPr>
        </p:nvGraphicFramePr>
        <p:xfrm>
          <a:off x="560906" y="1635530"/>
          <a:ext cx="8290210" cy="490422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738145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400" dirty="0" smtClean="0">
                <a:latin typeface="Georgia" panose="02040502050405020303" pitchFamily="18" charset="0"/>
              </a:rPr>
              <a:t>Podatki o državljanstvu kandidatov, ki so prejeli certifikat </a:t>
            </a:r>
            <a:br>
              <a:rPr lang="sl-SI" sz="2400" dirty="0" smtClean="0">
                <a:latin typeface="Georgia" panose="02040502050405020303" pitchFamily="18" charset="0"/>
              </a:rPr>
            </a:br>
            <a:r>
              <a:rPr lang="sl-SI" sz="2400" dirty="0" smtClean="0">
                <a:latin typeface="Georgia" panose="02040502050405020303" pitchFamily="18" charset="0"/>
              </a:rPr>
              <a:t>z ožjega področja kmetijstva ter gozdarstva in lova</a:t>
            </a:r>
            <a:endParaRPr lang="sl-SI" sz="2400" i="1" dirty="0">
              <a:latin typeface="Georgia" panose="02040502050405020303" pitchFamily="18" charset="0"/>
              <a:cs typeface="Georgia"/>
            </a:endParaRPr>
          </a:p>
        </p:txBody>
      </p:sp>
      <p:sp>
        <p:nvSpPr>
          <p:cNvPr id="7" name="Ograda vsebine 6"/>
          <p:cNvSpPr>
            <a:spLocks noGrp="1"/>
          </p:cNvSpPr>
          <p:nvPr>
            <p:ph sz="half" idx="1"/>
          </p:nvPr>
        </p:nvSpPr>
        <p:spPr>
          <a:xfrm>
            <a:off x="-2" y="1359734"/>
            <a:ext cx="9144003" cy="5498266"/>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460432" y="76966"/>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1059296514"/>
              </p:ext>
            </p:extLst>
          </p:nvPr>
        </p:nvGraphicFramePr>
        <p:xfrm>
          <a:off x="827582" y="1930768"/>
          <a:ext cx="7488832" cy="4104456"/>
        </p:xfrm>
        <a:graphic>
          <a:graphicData uri="http://schemas.openxmlformats.org/drawingml/2006/chart">
            <c:chart xmlns:c="http://schemas.openxmlformats.org/drawingml/2006/chart" xmlns:r="http://schemas.openxmlformats.org/officeDocument/2006/relationships" r:id="rId4"/>
          </a:graphicData>
        </a:graphic>
      </p:graphicFrame>
      <p:sp>
        <p:nvSpPr>
          <p:cNvPr id="10" name="PoljeZBesedilom 9"/>
          <p:cNvSpPr txBox="1"/>
          <p:nvPr/>
        </p:nvSpPr>
        <p:spPr>
          <a:xfrm>
            <a:off x="755576" y="6021288"/>
            <a:ext cx="3672408" cy="276999"/>
          </a:xfrm>
          <a:prstGeom prst="rect">
            <a:avLst/>
          </a:prstGeom>
          <a:noFill/>
        </p:spPr>
        <p:txBody>
          <a:bodyPr wrap="square" rtlCol="0">
            <a:spAutoFit/>
          </a:bodyPr>
          <a:lstStyle/>
          <a:p>
            <a:r>
              <a:rPr lang="sl-SI" sz="1200" dirty="0" smtClean="0"/>
              <a:t>Vir: </a:t>
            </a:r>
            <a:r>
              <a:rPr lang="sl-SI" sz="1200" dirty="0" err="1" smtClean="0">
                <a:hlinkClick r:id="rId5"/>
              </a:rPr>
              <a:t>www.nrpslo.org</a:t>
            </a:r>
            <a:r>
              <a:rPr lang="sl-SI" sz="1200" dirty="0" smtClean="0"/>
              <a:t> na dan 7.10.2013</a:t>
            </a:r>
            <a:endParaRPr lang="sl-SI" sz="1200" dirty="0"/>
          </a:p>
        </p:txBody>
      </p:sp>
    </p:spTree>
    <p:extLst>
      <p:ext uri="{BB962C8B-B14F-4D97-AF65-F5344CB8AC3E}">
        <p14:creationId xmlns:p14="http://schemas.microsoft.com/office/powerpoint/2010/main" val="24828280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457200" y="116632"/>
            <a:ext cx="8229600" cy="1143000"/>
          </a:xfrm>
        </p:spPr>
        <p:txBody>
          <a:bodyPr wrap="square" anchor="ctr">
            <a:normAutofit/>
          </a:bodyPr>
          <a:lstStyle/>
          <a:p>
            <a:pPr algn="l">
              <a:spcAft>
                <a:spcPts val="600"/>
              </a:spcAft>
            </a:pPr>
            <a:r>
              <a:rPr lang="sl-SI" sz="2000" dirty="0" smtClean="0">
                <a:latin typeface="Georgia" panose="02040502050405020303" pitchFamily="18" charset="0"/>
              </a:rPr>
              <a:t>Deleži starostnih skupin vseh kandidatov, ki so pridobili certifikat </a:t>
            </a:r>
            <a:br>
              <a:rPr lang="sl-SI" sz="2000" dirty="0" smtClean="0">
                <a:latin typeface="Georgia" panose="02040502050405020303" pitchFamily="18" charset="0"/>
              </a:rPr>
            </a:br>
            <a:r>
              <a:rPr lang="sl-SI" sz="2000" dirty="0" smtClean="0">
                <a:latin typeface="Georgia" panose="02040502050405020303" pitchFamily="18" charset="0"/>
              </a:rPr>
              <a:t>na ožjem področju kmetijstva ter gozdarstva in lova</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518453"/>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Grafikon 10"/>
          <p:cNvGraphicFramePr>
            <a:graphicFrameLocks/>
          </p:cNvGraphicFramePr>
          <p:nvPr>
            <p:extLst>
              <p:ext uri="{D42A27DB-BD31-4B8C-83A1-F6EECF244321}">
                <p14:modId xmlns:p14="http://schemas.microsoft.com/office/powerpoint/2010/main" val="496445328"/>
              </p:ext>
            </p:extLst>
          </p:nvPr>
        </p:nvGraphicFramePr>
        <p:xfrm>
          <a:off x="676523" y="1750748"/>
          <a:ext cx="7790949" cy="4464496"/>
        </p:xfrm>
        <a:graphic>
          <a:graphicData uri="http://schemas.openxmlformats.org/drawingml/2006/chart">
            <c:chart xmlns:c="http://schemas.openxmlformats.org/drawingml/2006/chart" xmlns:r="http://schemas.openxmlformats.org/officeDocument/2006/relationships" r:id="rId4"/>
          </a:graphicData>
        </a:graphic>
      </p:graphicFrame>
      <p:sp>
        <p:nvSpPr>
          <p:cNvPr id="2" name="PoljeZBesedilom 1"/>
          <p:cNvSpPr txBox="1"/>
          <p:nvPr/>
        </p:nvSpPr>
        <p:spPr>
          <a:xfrm>
            <a:off x="683568" y="6237312"/>
            <a:ext cx="3672408" cy="276999"/>
          </a:xfrm>
          <a:prstGeom prst="rect">
            <a:avLst/>
          </a:prstGeom>
          <a:noFill/>
        </p:spPr>
        <p:txBody>
          <a:bodyPr wrap="square" rtlCol="0">
            <a:spAutoFit/>
          </a:bodyPr>
          <a:lstStyle/>
          <a:p>
            <a:r>
              <a:rPr lang="sl-SI" sz="1200" dirty="0" smtClean="0"/>
              <a:t>Vir: </a:t>
            </a:r>
            <a:r>
              <a:rPr lang="sl-SI" sz="1200" dirty="0" err="1" smtClean="0">
                <a:hlinkClick r:id="rId5"/>
              </a:rPr>
              <a:t>www.nrpslo.org</a:t>
            </a:r>
            <a:r>
              <a:rPr lang="sl-SI" sz="1200" dirty="0" smtClean="0"/>
              <a:t> na dan 7.10.2013</a:t>
            </a:r>
            <a:endParaRPr lang="sl-SI" sz="1200" dirty="0"/>
          </a:p>
        </p:txBody>
      </p:sp>
    </p:spTree>
    <p:extLst>
      <p:ext uri="{BB962C8B-B14F-4D97-AF65-F5344CB8AC3E}">
        <p14:creationId xmlns:p14="http://schemas.microsoft.com/office/powerpoint/2010/main" val="11108758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16632"/>
            <a:ext cx="8359683" cy="1143000"/>
          </a:xfrm>
        </p:spPr>
        <p:txBody>
          <a:bodyPr wrap="square" anchor="ctr">
            <a:normAutofit/>
          </a:bodyPr>
          <a:lstStyle/>
          <a:p>
            <a:pPr algn="l">
              <a:spcAft>
                <a:spcPts val="600"/>
              </a:spcAft>
            </a:pPr>
            <a:r>
              <a:rPr lang="sl-SI" sz="2000" dirty="0" smtClean="0">
                <a:latin typeface="Georgia" panose="02040502050405020303" pitchFamily="18" charset="0"/>
              </a:rPr>
              <a:t>Delež kandidatov</a:t>
            </a:r>
            <a:r>
              <a:rPr lang="sl-SI" sz="2000" dirty="0">
                <a:latin typeface="Georgia" panose="02040502050405020303" pitchFamily="18" charset="0"/>
              </a:rPr>
              <a:t> </a:t>
            </a:r>
            <a:r>
              <a:rPr lang="sl-SI" sz="2000" dirty="0" smtClean="0">
                <a:latin typeface="Georgia" panose="02040502050405020303" pitchFamily="18" charset="0"/>
              </a:rPr>
              <a:t>po spolu glede na pridobljeno nacionalno poklicno </a:t>
            </a:r>
            <a:br>
              <a:rPr lang="sl-SI" sz="2000" dirty="0" smtClean="0">
                <a:latin typeface="Georgia" panose="02040502050405020303" pitchFamily="18" charset="0"/>
              </a:rPr>
            </a:br>
            <a:r>
              <a:rPr lang="sl-SI" sz="2000" dirty="0" smtClean="0">
                <a:latin typeface="Georgia" panose="02040502050405020303" pitchFamily="18" charset="0"/>
              </a:rPr>
              <a:t>kvalifikacijo </a:t>
            </a:r>
            <a:r>
              <a:rPr lang="sl-SI" sz="2000" dirty="0">
                <a:latin typeface="Georgia" panose="02040502050405020303" pitchFamily="18" charset="0"/>
              </a:rPr>
              <a:t>z ožjega področja kmetijstva ter gozdarstva in </a:t>
            </a:r>
            <a:r>
              <a:rPr lang="sl-SI" sz="2000" dirty="0" smtClean="0">
                <a:latin typeface="Georgia" panose="02040502050405020303" pitchFamily="18" charset="0"/>
              </a:rPr>
              <a:t>lova</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518453"/>
          </a:xfrm>
          <a:solidFill>
            <a:srgbClr val="FFCD69"/>
          </a:solidFill>
        </p:spPr>
        <p:txBody>
          <a:bodyPr>
            <a:normAutofit/>
          </a:bodyPr>
          <a:lstStyle/>
          <a:p>
            <a:endParaRPr lang="sl-SI" sz="1000" b="1" dirty="0" smtClean="0"/>
          </a:p>
          <a:p>
            <a:endParaRPr lang="sl-SI" sz="4800" b="1"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Arial" panose="020B0604020202020204" pitchFamily="34" charset="0"/>
              <a:buChar char="•"/>
            </a:pPr>
            <a:endParaRPr lang="sl-SI" sz="2000" dirty="0" smtClean="0"/>
          </a:p>
          <a:p>
            <a:pPr marL="342900" indent="-342900">
              <a:buFont typeface="Arial" panose="020B0604020202020204" pitchFamily="34" charset="0"/>
              <a:buChar char="•"/>
            </a:pPr>
            <a:endParaRPr lang="sl-SI" sz="2000" dirty="0"/>
          </a:p>
          <a:p>
            <a:endParaRPr lang="sl-SI" sz="2000" dirty="0" smtClean="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Grafikon 9"/>
          <p:cNvGraphicFramePr>
            <a:graphicFrameLocks/>
          </p:cNvGraphicFramePr>
          <p:nvPr>
            <p:extLst>
              <p:ext uri="{D42A27DB-BD31-4B8C-83A1-F6EECF244321}">
                <p14:modId xmlns:p14="http://schemas.microsoft.com/office/powerpoint/2010/main" val="3527110474"/>
              </p:ext>
            </p:extLst>
          </p:nvPr>
        </p:nvGraphicFramePr>
        <p:xfrm>
          <a:off x="755576" y="1772817"/>
          <a:ext cx="7344816" cy="4392488"/>
        </p:xfrm>
        <a:graphic>
          <a:graphicData uri="http://schemas.openxmlformats.org/drawingml/2006/chart">
            <c:chart xmlns:c="http://schemas.openxmlformats.org/drawingml/2006/chart" xmlns:r="http://schemas.openxmlformats.org/officeDocument/2006/relationships" r:id="rId4"/>
          </a:graphicData>
        </a:graphic>
      </p:graphicFrame>
      <p:sp>
        <p:nvSpPr>
          <p:cNvPr id="11" name="PoljeZBesedilom 10"/>
          <p:cNvSpPr txBox="1"/>
          <p:nvPr/>
        </p:nvSpPr>
        <p:spPr>
          <a:xfrm>
            <a:off x="683568" y="6248345"/>
            <a:ext cx="3672408" cy="276999"/>
          </a:xfrm>
          <a:prstGeom prst="rect">
            <a:avLst/>
          </a:prstGeom>
          <a:noFill/>
        </p:spPr>
        <p:txBody>
          <a:bodyPr wrap="square" rtlCol="0">
            <a:spAutoFit/>
          </a:bodyPr>
          <a:lstStyle/>
          <a:p>
            <a:r>
              <a:rPr lang="sl-SI" sz="1200" dirty="0" smtClean="0"/>
              <a:t>Vir: </a:t>
            </a:r>
            <a:r>
              <a:rPr lang="sl-SI" sz="1200" dirty="0" err="1" smtClean="0">
                <a:hlinkClick r:id="rId5"/>
              </a:rPr>
              <a:t>www.nrpslo.org</a:t>
            </a:r>
            <a:r>
              <a:rPr lang="sl-SI" sz="1200" dirty="0" smtClean="0"/>
              <a:t> na dan 7.10.2013</a:t>
            </a:r>
            <a:endParaRPr lang="sl-SI" sz="1200" dirty="0"/>
          </a:p>
        </p:txBody>
      </p:sp>
    </p:spTree>
    <p:extLst>
      <p:ext uri="{BB962C8B-B14F-4D97-AF65-F5344CB8AC3E}">
        <p14:creationId xmlns:p14="http://schemas.microsoft.com/office/powerpoint/2010/main" val="27123737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16632"/>
            <a:ext cx="8359683" cy="1143000"/>
          </a:xfrm>
        </p:spPr>
        <p:txBody>
          <a:bodyPr wrap="square" anchor="ctr">
            <a:normAutofit/>
          </a:bodyPr>
          <a:lstStyle/>
          <a:p>
            <a:pPr algn="l">
              <a:spcAft>
                <a:spcPts val="600"/>
              </a:spcAft>
            </a:pPr>
            <a:r>
              <a:rPr lang="sl-SI" sz="2000" dirty="0" smtClean="0">
                <a:latin typeface="Georgia" panose="02040502050405020303" pitchFamily="18" charset="0"/>
              </a:rPr>
              <a:t>Glavni razlogi za pridobivanje certifikatov:</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518453"/>
          </a:xfrm>
          <a:solidFill>
            <a:srgbClr val="FFCD69"/>
          </a:solidFill>
        </p:spPr>
        <p:txBody>
          <a:bodyPr>
            <a:noAutofit/>
          </a:bodyPr>
          <a:lstStyle/>
          <a:p>
            <a:endParaRPr lang="sl-SI" sz="2000" dirty="0" smtClean="0"/>
          </a:p>
          <a:p>
            <a:r>
              <a:rPr lang="sl-SI" sz="2000" dirty="0" smtClean="0"/>
              <a:t>Kmetijstvo:</a:t>
            </a:r>
          </a:p>
          <a:p>
            <a:pPr lvl="1">
              <a:buFont typeface="Wingdings" panose="05000000000000000000" pitchFamily="2" charset="2"/>
              <a:buChar char="q"/>
            </a:pPr>
            <a:r>
              <a:rPr lang="sl-SI" sz="1600" b="1" dirty="0" smtClean="0"/>
              <a:t>državni razpisi </a:t>
            </a:r>
            <a:r>
              <a:rPr lang="sl-SI" sz="1600" dirty="0"/>
              <a:t>»Pomoč mladim prevzemnikom kmetij« in </a:t>
            </a:r>
            <a:r>
              <a:rPr lang="sl-SI" sz="1600" dirty="0" smtClean="0"/>
              <a:t>drugi razpisi </a:t>
            </a:r>
            <a:r>
              <a:rPr lang="sl-SI" sz="1600" dirty="0"/>
              <a:t>na področju razvoja podeželja, ki  spodbujajo mlade prevzemnike kmetij in druge kmetovalce k pridobitvi NPK. </a:t>
            </a:r>
            <a:endParaRPr lang="sl-SI" sz="1600" dirty="0" smtClean="0"/>
          </a:p>
          <a:p>
            <a:pPr marL="457200" lvl="1" indent="0">
              <a:buNone/>
            </a:pPr>
            <a:endParaRPr lang="sl-SI" sz="1600" dirty="0"/>
          </a:p>
          <a:p>
            <a:r>
              <a:rPr lang="sl-SI" sz="2000" dirty="0" smtClean="0"/>
              <a:t>Gozdarstvo:</a:t>
            </a:r>
            <a:endParaRPr lang="sl-SI" sz="2000" dirty="0"/>
          </a:p>
          <a:p>
            <a:pPr lvl="1">
              <a:buFont typeface="Wingdings" panose="05000000000000000000" pitchFamily="2" charset="2"/>
              <a:buChar char="q"/>
            </a:pPr>
            <a:r>
              <a:rPr lang="sl-SI" sz="1600" b="1" dirty="0" smtClean="0"/>
              <a:t>Pravilnik</a:t>
            </a:r>
            <a:r>
              <a:rPr lang="sl-SI" sz="1600" dirty="0" smtClean="0"/>
              <a:t> </a:t>
            </a:r>
            <a:r>
              <a:rPr lang="sl-SI" sz="1600" dirty="0"/>
              <a:t>o pogojih, ki jih mora izpolnjevati fizična oseba za uveljavljanje prednostne pravice pri podelitvi koncesije za izkoriščanje gozdov v lasti RS (Uradni list RS, št. </a:t>
            </a:r>
            <a:r>
              <a:rPr lang="sl-SI" sz="1600" u="sng" dirty="0">
                <a:hlinkClick r:id="rId3" tooltip="blocked::http://www.uradni-list.si/1/content?id=95857"/>
              </a:rPr>
              <a:t>2/2010</a:t>
            </a:r>
            <a:r>
              <a:rPr lang="sl-SI" sz="1600" dirty="0"/>
              <a:t>) </a:t>
            </a:r>
            <a:endParaRPr lang="sl-SI" sz="1600" dirty="0" smtClean="0"/>
          </a:p>
          <a:p>
            <a:pPr lvl="1">
              <a:buFont typeface="Wingdings" panose="05000000000000000000" pitchFamily="2" charset="2"/>
              <a:buChar char="q"/>
            </a:pPr>
            <a:r>
              <a:rPr lang="sl-SI" sz="1600" b="1" dirty="0" smtClean="0"/>
              <a:t>Pravilnik</a:t>
            </a:r>
            <a:r>
              <a:rPr lang="sl-SI" sz="1600" dirty="0" smtClean="0"/>
              <a:t> </a:t>
            </a:r>
            <a:r>
              <a:rPr lang="sl-SI" sz="1600" dirty="0"/>
              <a:t>o minimalnih pogojih, ki jih morajo izpolnjevati izvajalci del v gozdovih (Ur.l. RS, št. 50/2006, </a:t>
            </a:r>
            <a:r>
              <a:rPr lang="sl-SI" sz="1600" u="sng" dirty="0">
                <a:hlinkClick r:id="rId4" tooltip="blocked::http://www.uradni-list.si/1/objava.jsp?urlid=201174&amp;stevilka=3173"/>
              </a:rPr>
              <a:t>74/2011</a:t>
            </a:r>
            <a:r>
              <a:rPr lang="sl-SI" sz="1600" dirty="0"/>
              <a:t>, </a:t>
            </a:r>
            <a:r>
              <a:rPr lang="sl-SI" sz="1600" u="sng" dirty="0">
                <a:hlinkClick r:id="rId5" tooltip="blocked::http://www.uradni-list.si/1/objava.jsp?urlid=201280&amp;stevilka=3133"/>
              </a:rPr>
              <a:t>80/2012</a:t>
            </a:r>
            <a:r>
              <a:rPr lang="sl-SI" sz="1600" dirty="0" smtClean="0"/>
              <a:t>)</a:t>
            </a:r>
          </a:p>
          <a:p>
            <a:endParaRPr lang="sl-SI" sz="2000" dirty="0" smtClean="0"/>
          </a:p>
          <a:p>
            <a:r>
              <a:rPr lang="sl-SI" sz="1600" dirty="0" smtClean="0"/>
              <a:t>Hortikultura:</a:t>
            </a:r>
            <a:endParaRPr lang="sl-SI" sz="1600" dirty="0"/>
          </a:p>
          <a:p>
            <a:pPr lvl="1">
              <a:buFont typeface="Wingdings" panose="05000000000000000000" pitchFamily="2" charset="2"/>
              <a:buChar char="q"/>
            </a:pPr>
            <a:r>
              <a:rPr lang="sl-SI" sz="1600" b="1" dirty="0" smtClean="0"/>
              <a:t>Sistem </a:t>
            </a:r>
            <a:r>
              <a:rPr lang="sl-SI" sz="1600" dirty="0"/>
              <a:t>nacionalnih poklicnih kvalifikacij </a:t>
            </a:r>
            <a:r>
              <a:rPr lang="sl-SI" sz="1600" dirty="0" smtClean="0"/>
              <a:t>je </a:t>
            </a:r>
            <a:r>
              <a:rPr lang="sl-SI" sz="1600" b="1" dirty="0" smtClean="0"/>
              <a:t>zaživel še le v letu 2013</a:t>
            </a:r>
            <a:r>
              <a:rPr lang="sl-SI" sz="1600" dirty="0" smtClean="0"/>
              <a:t>. Razlogi</a:t>
            </a:r>
            <a:r>
              <a:rPr lang="sl-SI" sz="1600" dirty="0"/>
              <a:t>, </a:t>
            </a:r>
            <a:r>
              <a:rPr lang="sl-SI" sz="1600" dirty="0" smtClean="0"/>
              <a:t>zakaj </a:t>
            </a:r>
            <a:r>
              <a:rPr lang="sl-SI" sz="1600" dirty="0"/>
              <a:t>področje ni </a:t>
            </a:r>
            <a:r>
              <a:rPr lang="sl-SI" sz="1600" dirty="0" smtClean="0"/>
              <a:t>bilo aktivno </a:t>
            </a:r>
            <a:r>
              <a:rPr lang="sl-SI" sz="1600" dirty="0"/>
              <a:t>na področju certificiranja so različni. Eden od razlogov je ta, da do leta 2012, za mnoge NPK ni bilo vzpostavljeno zadostno število članov komisije za preverjanje.</a:t>
            </a:r>
          </a:p>
          <a:p>
            <a:endParaRPr lang="sl-SI" sz="1000" dirty="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Wingdings" panose="05000000000000000000" pitchFamily="2" charset="2"/>
              <a:buChar char="q"/>
            </a:pPr>
            <a:endParaRPr lang="sl-SI" sz="2000" dirty="0"/>
          </a:p>
          <a:p>
            <a:endParaRPr lang="sl-SI" sz="2000" dirty="0"/>
          </a:p>
        </p:txBody>
      </p:sp>
      <p:pic>
        <p:nvPicPr>
          <p:cNvPr id="3" name="Picture 2"/>
          <p:cNvPicPr>
            <a:picLocks noChangeAspect="1"/>
          </p:cNvPicPr>
          <p:nvPr/>
        </p:nvPicPr>
        <p:blipFill>
          <a:blip r:embed="rId6"/>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682812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16632"/>
            <a:ext cx="8359683" cy="1143000"/>
          </a:xfrm>
        </p:spPr>
        <p:txBody>
          <a:bodyPr wrap="square" anchor="ctr">
            <a:normAutofit/>
          </a:bodyPr>
          <a:lstStyle/>
          <a:p>
            <a:pPr algn="l">
              <a:spcAft>
                <a:spcPts val="600"/>
              </a:spcAft>
            </a:pPr>
            <a:r>
              <a:rPr lang="sl-SI" sz="2000" i="1" dirty="0" smtClean="0">
                <a:latin typeface="Georgia" panose="02040502050405020303" pitchFamily="18" charset="0"/>
                <a:cs typeface="Georgia"/>
              </a:rPr>
              <a:t>Glavne ugotovitve dela izvajalcev</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518453"/>
          </a:xfrm>
          <a:solidFill>
            <a:srgbClr val="FFCD69"/>
          </a:solidFill>
        </p:spPr>
        <p:txBody>
          <a:bodyPr>
            <a:normAutofit fontScale="92500" lnSpcReduction="20000"/>
          </a:bodyPr>
          <a:lstStyle/>
          <a:p>
            <a:pPr>
              <a:lnSpc>
                <a:spcPct val="150000"/>
              </a:lnSpc>
            </a:pPr>
            <a:r>
              <a:rPr lang="sl-SI" sz="1600" dirty="0" smtClean="0"/>
              <a:t>Večina </a:t>
            </a:r>
            <a:r>
              <a:rPr lang="sl-SI" sz="1600" dirty="0"/>
              <a:t>izvajalcev izpolnjuje materialne </a:t>
            </a:r>
            <a:r>
              <a:rPr lang="sl-SI" sz="1600" dirty="0" smtClean="0"/>
              <a:t>pogoje, nekaj pa je takih, ki </a:t>
            </a:r>
            <a:r>
              <a:rPr lang="sl-SI" sz="1600" b="1" dirty="0" smtClean="0"/>
              <a:t>materialnih pogojev ne povsem izpolnjujejo.</a:t>
            </a:r>
          </a:p>
          <a:p>
            <a:pPr>
              <a:lnSpc>
                <a:spcPct val="150000"/>
              </a:lnSpc>
            </a:pPr>
            <a:endParaRPr lang="sl-SI" sz="300" b="1" dirty="0"/>
          </a:p>
          <a:p>
            <a:pPr>
              <a:lnSpc>
                <a:spcPct val="150000"/>
              </a:lnSpc>
            </a:pPr>
            <a:r>
              <a:rPr lang="sl-SI" sz="1600" b="1" dirty="0"/>
              <a:t>Problem arhiviranja osebne zbirne mape (le 80,5 izvajalcev) in vračanja kandidatu (le 19,5 izvajalcev</a:t>
            </a:r>
            <a:r>
              <a:rPr lang="sl-SI" sz="1600" b="1" dirty="0" smtClean="0"/>
              <a:t>).</a:t>
            </a:r>
          </a:p>
          <a:p>
            <a:pPr>
              <a:lnSpc>
                <a:spcPct val="150000"/>
              </a:lnSpc>
            </a:pPr>
            <a:endParaRPr lang="sl-SI" sz="300" b="1" dirty="0"/>
          </a:p>
          <a:p>
            <a:pPr>
              <a:lnSpc>
                <a:spcPct val="150000"/>
              </a:lnSpc>
            </a:pPr>
            <a:r>
              <a:rPr lang="sl-SI" sz="1600" dirty="0"/>
              <a:t>V 74,4% </a:t>
            </a:r>
            <a:r>
              <a:rPr lang="sl-SI" sz="1600" dirty="0" smtClean="0"/>
              <a:t>primerih </a:t>
            </a:r>
            <a:r>
              <a:rPr lang="sl-SI" sz="1600" dirty="0"/>
              <a:t>je komisija imenovana v skladu z zakonodajo (zaprosijo RIC za imenovanje), </a:t>
            </a:r>
            <a:r>
              <a:rPr lang="sl-SI" sz="1600" b="1" dirty="0"/>
              <a:t>20% izvajalcev pa predlaga RIC-u člane </a:t>
            </a:r>
            <a:r>
              <a:rPr lang="sl-SI" sz="1600" b="1" dirty="0" smtClean="0"/>
              <a:t>komisije.</a:t>
            </a:r>
          </a:p>
          <a:p>
            <a:pPr>
              <a:lnSpc>
                <a:spcPct val="150000"/>
              </a:lnSpc>
            </a:pPr>
            <a:endParaRPr lang="sl-SI" sz="300" b="1" dirty="0" smtClean="0"/>
          </a:p>
          <a:p>
            <a:pPr>
              <a:lnSpc>
                <a:spcPct val="150000"/>
              </a:lnSpc>
            </a:pPr>
            <a:r>
              <a:rPr lang="sl-SI" sz="1600" dirty="0" smtClean="0"/>
              <a:t>Večina </a:t>
            </a:r>
            <a:r>
              <a:rPr lang="sl-SI" sz="1600" dirty="0"/>
              <a:t>izvajalcev objavlja roke za preverjanje na spletni strani </a:t>
            </a:r>
            <a:r>
              <a:rPr lang="sl-SI" sz="1600" dirty="0" smtClean="0"/>
              <a:t>NRP.</a:t>
            </a:r>
          </a:p>
          <a:p>
            <a:pPr>
              <a:lnSpc>
                <a:spcPct val="150000"/>
              </a:lnSpc>
            </a:pPr>
            <a:endParaRPr lang="sl-SI" sz="300" dirty="0"/>
          </a:p>
          <a:p>
            <a:pPr>
              <a:lnSpc>
                <a:spcPct val="150000"/>
              </a:lnSpc>
            </a:pPr>
            <a:r>
              <a:rPr lang="sl-SI" sz="1600" b="1" dirty="0"/>
              <a:t>Težave </a:t>
            </a:r>
            <a:r>
              <a:rPr lang="sl-SI" sz="1600" dirty="0"/>
              <a:t>pri delu s člani komisije so povezane </a:t>
            </a:r>
            <a:r>
              <a:rPr lang="sl-SI" sz="1600" b="1" dirty="0"/>
              <a:t>s finančnim </a:t>
            </a:r>
            <a:r>
              <a:rPr lang="sl-SI" sz="1600" b="1" dirty="0" smtClean="0"/>
              <a:t>nagrajevanjem</a:t>
            </a:r>
            <a:r>
              <a:rPr lang="sl-SI" sz="1600" dirty="0" smtClean="0"/>
              <a:t>.</a:t>
            </a:r>
          </a:p>
          <a:p>
            <a:pPr>
              <a:lnSpc>
                <a:spcPct val="150000"/>
              </a:lnSpc>
            </a:pPr>
            <a:endParaRPr lang="sl-SI" sz="300" dirty="0"/>
          </a:p>
          <a:p>
            <a:pPr>
              <a:lnSpc>
                <a:spcPct val="150000"/>
              </a:lnSpc>
            </a:pPr>
            <a:r>
              <a:rPr lang="sl-SI" sz="1600" dirty="0"/>
              <a:t>Večina članov ima svoje delo obračunano po predpisani metodologiji, 34% izvajalcev stroške dela obračuna v skladu z metodologijo, potne stroške pa s kilometrino, </a:t>
            </a:r>
            <a:r>
              <a:rPr lang="sl-SI" sz="1600" b="1" dirty="0" smtClean="0"/>
              <a:t>nekaj izvajalcev obračunava </a:t>
            </a:r>
            <a:r>
              <a:rPr lang="sl-SI" sz="1600" b="1" dirty="0"/>
              <a:t>strošek glede na pogoje ki jih postavi </a:t>
            </a:r>
            <a:r>
              <a:rPr lang="sl-SI" sz="1600" b="1" dirty="0" smtClean="0"/>
              <a:t>komisija.</a:t>
            </a:r>
          </a:p>
          <a:p>
            <a:pPr>
              <a:lnSpc>
                <a:spcPct val="150000"/>
              </a:lnSpc>
            </a:pPr>
            <a:endParaRPr lang="sl-SI" sz="400" dirty="0" smtClean="0"/>
          </a:p>
          <a:p>
            <a:pPr>
              <a:lnSpc>
                <a:spcPct val="150000"/>
              </a:lnSpc>
            </a:pPr>
            <a:r>
              <a:rPr lang="sl-SI" sz="1600" dirty="0" smtClean="0"/>
              <a:t>Večina </a:t>
            </a:r>
            <a:r>
              <a:rPr lang="sl-SI" sz="1600" dirty="0"/>
              <a:t>izvajalcev (76,2%), ki so vpisani v register izvaja tudi usposabljanje oz. priprave za pridobitev </a:t>
            </a:r>
            <a:r>
              <a:rPr lang="sl-SI" sz="1600" dirty="0" smtClean="0"/>
              <a:t>NPK.</a:t>
            </a:r>
          </a:p>
          <a:p>
            <a:pPr>
              <a:lnSpc>
                <a:spcPct val="150000"/>
              </a:lnSpc>
            </a:pPr>
            <a:endParaRPr lang="sl-SI" sz="400" dirty="0"/>
          </a:p>
          <a:p>
            <a:pPr>
              <a:lnSpc>
                <a:spcPct val="150000"/>
              </a:lnSpc>
            </a:pPr>
            <a:r>
              <a:rPr lang="sl-SI" sz="1600" dirty="0"/>
              <a:t>Večina izvajalcev kandidate vključuje v celoten program usposabljanja in </a:t>
            </a:r>
            <a:r>
              <a:rPr lang="sl-SI" sz="1600" b="1" dirty="0"/>
              <a:t>ne omogoča individualne prilagoditve </a:t>
            </a:r>
            <a:r>
              <a:rPr lang="sl-SI" sz="1600" b="1" dirty="0" smtClean="0"/>
              <a:t>programa  - </a:t>
            </a:r>
            <a:r>
              <a:rPr lang="sl-SI" sz="1600" dirty="0" smtClean="0"/>
              <a:t>Izvajalce </a:t>
            </a:r>
            <a:r>
              <a:rPr lang="sl-SI" sz="1600" dirty="0"/>
              <a:t>bi bilo dobro aktivno spodbujati, da se začnejo </a:t>
            </a:r>
            <a:r>
              <a:rPr lang="sl-SI" sz="1600" b="1" dirty="0"/>
              <a:t>izvajati priprave</a:t>
            </a:r>
            <a:r>
              <a:rPr lang="sl-SI" sz="1600" dirty="0"/>
              <a:t>, ki bi bile res prilagojene potrebam in predhodnemu znanju kandidatov, tako bi imel postopek priznavanja predhodno pridobljenih znanj, spretnosti in </a:t>
            </a:r>
            <a:r>
              <a:rPr lang="sl-SI" sz="1600" dirty="0" smtClean="0"/>
              <a:t>kompetenc </a:t>
            </a:r>
            <a:r>
              <a:rPr lang="sl-SI" sz="1600" dirty="0"/>
              <a:t>funkcionalno vrednost.</a:t>
            </a:r>
          </a:p>
          <a:p>
            <a:endParaRPr lang="sl-SI" sz="1800" b="1" dirty="0"/>
          </a:p>
          <a:p>
            <a:endParaRPr lang="sl-SI" sz="1800" dirty="0"/>
          </a:p>
        </p:txBody>
      </p:sp>
      <p:sp>
        <p:nvSpPr>
          <p:cNvPr id="6" name="Rectangle 2"/>
          <p:cNvSpPr txBox="1">
            <a:spLocks noChangeArrowheads="1"/>
          </p:cNvSpPr>
          <p:nvPr/>
        </p:nvSpPr>
        <p:spPr>
          <a:xfrm>
            <a:off x="227785" y="1561510"/>
            <a:ext cx="7870012" cy="4694932"/>
          </a:xfrm>
          <a:prstGeom prst="rect">
            <a:avLst/>
          </a:prstGeom>
        </p:spPr>
        <p:txBody>
          <a:bodyPr vert="horz" lIns="91440" tIns="45720" rIns="91440" bIns="45720" rtlCol="0" anchor="ctr">
            <a:normAutofit/>
          </a:bodyPr>
          <a:lstStyle/>
          <a:p>
            <a:pPr marL="342900" indent="-342900">
              <a:buFont typeface="Wingdings" panose="05000000000000000000" pitchFamily="2" charset="2"/>
              <a:buChar char="q"/>
            </a:pPr>
            <a:endParaRPr lang="sl-SI" sz="2000" dirty="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52849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16632"/>
            <a:ext cx="8359683" cy="792088"/>
          </a:xfrm>
        </p:spPr>
        <p:txBody>
          <a:bodyPr wrap="square" anchor="ctr">
            <a:normAutofit/>
          </a:bodyPr>
          <a:lstStyle/>
          <a:p>
            <a:pPr algn="l">
              <a:spcAft>
                <a:spcPts val="600"/>
              </a:spcAft>
            </a:pPr>
            <a:r>
              <a:rPr lang="sl-SI" sz="2000" i="1" dirty="0" smtClean="0">
                <a:latin typeface="Georgia" panose="02040502050405020303" pitchFamily="18" charset="0"/>
                <a:cs typeface="Georgia"/>
              </a:rPr>
              <a:t>Glavne ugotovitve dela svetovalcev</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669066"/>
            <a:ext cx="9144003" cy="6209121"/>
          </a:xfrm>
          <a:solidFill>
            <a:srgbClr val="FFCD69"/>
          </a:solidFill>
        </p:spPr>
        <p:txBody>
          <a:bodyPr>
            <a:noAutofit/>
          </a:bodyPr>
          <a:lstStyle/>
          <a:p>
            <a:pPr>
              <a:lnSpc>
                <a:spcPct val="150000"/>
              </a:lnSpc>
            </a:pPr>
            <a:r>
              <a:rPr lang="sl-SI" sz="1400" dirty="0"/>
              <a:t>Večina svetovalcev je zaposlenih v inštituciji, kjer izvajajo </a:t>
            </a:r>
            <a:r>
              <a:rPr lang="sl-SI" sz="1400" dirty="0" smtClean="0"/>
              <a:t>svetovanje.</a:t>
            </a:r>
            <a:endParaRPr lang="sl-SI" sz="1400" dirty="0"/>
          </a:p>
          <a:p>
            <a:pPr>
              <a:lnSpc>
                <a:spcPct val="150000"/>
              </a:lnSpc>
            </a:pPr>
            <a:r>
              <a:rPr lang="sl-SI" sz="1400" dirty="0"/>
              <a:t>Največ svetovalcev je zaposlenih na delovnem mestu </a:t>
            </a:r>
            <a:r>
              <a:rPr lang="sl-SI" sz="1400" dirty="0" smtClean="0"/>
              <a:t>kot organizator </a:t>
            </a:r>
            <a:r>
              <a:rPr lang="sl-SI" sz="1400" dirty="0"/>
              <a:t>izobraževanja odraslih v srednjih šolah ali ljudskih </a:t>
            </a:r>
            <a:r>
              <a:rPr lang="sl-SI" sz="1400" dirty="0" smtClean="0"/>
              <a:t>univerzah.</a:t>
            </a:r>
            <a:endParaRPr lang="sl-SI" sz="1400" dirty="0"/>
          </a:p>
          <a:p>
            <a:pPr>
              <a:lnSpc>
                <a:spcPct val="150000"/>
              </a:lnSpc>
            </a:pPr>
            <a:r>
              <a:rPr lang="sl-SI" sz="1400" dirty="0" smtClean="0"/>
              <a:t>Osnovno </a:t>
            </a:r>
            <a:r>
              <a:rPr lang="sl-SI" sz="1400" dirty="0"/>
              <a:t>usposabljanje je večina svetovalcev (</a:t>
            </a:r>
            <a:r>
              <a:rPr lang="sl-SI" sz="1400" dirty="0" smtClean="0"/>
              <a:t>73,8%) </a:t>
            </a:r>
            <a:r>
              <a:rPr lang="sl-SI" sz="1400" dirty="0"/>
              <a:t>opravila na Centru RS za poklicno izobraževanje, slaba četrtina (23,8 %) pa na Andragoškem centru RS. </a:t>
            </a:r>
          </a:p>
          <a:p>
            <a:pPr>
              <a:lnSpc>
                <a:spcPct val="150000"/>
              </a:lnSpc>
            </a:pPr>
            <a:r>
              <a:rPr lang="sl-SI" sz="1400" b="1" dirty="0"/>
              <a:t>Svetovanje opravljajo tudi osebe, ki za to niso </a:t>
            </a:r>
            <a:r>
              <a:rPr lang="sl-SI" sz="1400" b="1" dirty="0" smtClean="0"/>
              <a:t>usposobljene.</a:t>
            </a:r>
            <a:endParaRPr lang="sl-SI" sz="1400" dirty="0"/>
          </a:p>
          <a:p>
            <a:pPr>
              <a:lnSpc>
                <a:spcPct val="150000"/>
              </a:lnSpc>
            </a:pPr>
            <a:r>
              <a:rPr lang="sl-SI" sz="1400" dirty="0"/>
              <a:t>Dve najpogostejši nalogi svetovalcev sta: informiranje kandidatov o sistemu NPK in pomoč pri oblikovanju osebne zbirne </a:t>
            </a:r>
            <a:r>
              <a:rPr lang="sl-SI" sz="1400" dirty="0" smtClean="0"/>
              <a:t>mape.</a:t>
            </a:r>
            <a:endParaRPr lang="sl-SI" sz="1400" dirty="0"/>
          </a:p>
          <a:p>
            <a:pPr>
              <a:lnSpc>
                <a:spcPct val="150000"/>
              </a:lnSpc>
            </a:pPr>
            <a:r>
              <a:rPr lang="sl-SI" sz="1400" dirty="0"/>
              <a:t>Slaba polovica(48,5 %)  anketiranih svetovalcev se sooča s težavami pri pripravi osebne zbirne mape (najpogosteje: težko prepričajo kandidata, da dopolni zbirno mapo, </a:t>
            </a:r>
            <a:r>
              <a:rPr lang="sl-SI" sz="1400" b="1" dirty="0"/>
              <a:t>težko presodijo, ali so dokazila vsebinsko povezana s katalogom</a:t>
            </a:r>
            <a:r>
              <a:rPr lang="sl-SI" sz="1400" dirty="0" smtClean="0"/>
              <a:t>).</a:t>
            </a:r>
            <a:endParaRPr lang="sl-SI" sz="1400" dirty="0"/>
          </a:p>
          <a:p>
            <a:pPr>
              <a:lnSpc>
                <a:spcPct val="150000"/>
              </a:lnSpc>
            </a:pPr>
            <a:r>
              <a:rPr lang="sl-SI" sz="1400" dirty="0"/>
              <a:t>Svetovalci vedo, da je osebna zbirna mapa predpisana na NRP in večina tudi uporablja predpisano </a:t>
            </a:r>
            <a:r>
              <a:rPr lang="sl-SI" sz="1400" dirty="0" smtClean="0"/>
              <a:t>predlogo.</a:t>
            </a:r>
            <a:endParaRPr lang="sl-SI" sz="1400" dirty="0"/>
          </a:p>
          <a:p>
            <a:pPr>
              <a:lnSpc>
                <a:spcPct val="150000"/>
              </a:lnSpc>
            </a:pPr>
            <a:r>
              <a:rPr lang="sl-SI" sz="1400" dirty="0"/>
              <a:t>Vsi anketirani svetovalci uporabljajo spletno stran </a:t>
            </a:r>
            <a:r>
              <a:rPr lang="sl-SI" sz="1400" dirty="0" err="1"/>
              <a:t>NRP.ORG</a:t>
            </a:r>
            <a:r>
              <a:rPr lang="sl-SI" sz="1400" dirty="0"/>
              <a:t> in aplikacijo NRP, </a:t>
            </a:r>
            <a:r>
              <a:rPr lang="sl-SI" sz="1400" dirty="0" smtClean="0"/>
              <a:t>ki po </a:t>
            </a:r>
            <a:r>
              <a:rPr lang="sl-SI" sz="1400" dirty="0"/>
              <a:t>mnenju večine anketiranih  jim olajša delo pri izvedbi administrativnih </a:t>
            </a:r>
            <a:r>
              <a:rPr lang="sl-SI" sz="1400" dirty="0" smtClean="0"/>
              <a:t>postopkov.</a:t>
            </a:r>
            <a:endParaRPr lang="sl-SI" sz="1400" dirty="0"/>
          </a:p>
          <a:p>
            <a:pPr>
              <a:lnSpc>
                <a:spcPct val="150000"/>
              </a:lnSpc>
            </a:pPr>
            <a:r>
              <a:rPr lang="sl-SI" sz="1400" dirty="0"/>
              <a:t>87,5 % svetovalcev sodeluje s člani komisije. Najpogosteje se posvetujejo v fazi pregleda osebne zbirne mape o posameznem dokazilu. Sodelovanje večinoma ocenjujejo kot dobro. </a:t>
            </a:r>
          </a:p>
          <a:p>
            <a:pPr>
              <a:lnSpc>
                <a:spcPct val="150000"/>
              </a:lnSpc>
            </a:pPr>
            <a:r>
              <a:rPr lang="sl-SI" sz="1400" dirty="0"/>
              <a:t>Svetovalci se pri svojem delu srečujejo </a:t>
            </a:r>
            <a:r>
              <a:rPr lang="sl-SI" sz="1400" b="1" dirty="0"/>
              <a:t>s kandidati, ki ne govorijo </a:t>
            </a:r>
            <a:r>
              <a:rPr lang="sl-SI" sz="1400" b="1" dirty="0" smtClean="0"/>
              <a:t>slovensko</a:t>
            </a:r>
            <a:r>
              <a:rPr lang="sl-SI" sz="1400" dirty="0" smtClean="0"/>
              <a:t>.</a:t>
            </a:r>
            <a:endParaRPr lang="sl-SI" sz="1400" dirty="0"/>
          </a:p>
          <a:p>
            <a:pPr>
              <a:lnSpc>
                <a:spcPct val="150000"/>
              </a:lnSpc>
            </a:pPr>
            <a:r>
              <a:rPr lang="sl-SI" sz="1400" dirty="0"/>
              <a:t>Vso dokumentacijo v večini primerov pripravljajo svetovalci, tudi navodila za presojo dokumentov in ostale obrazce za </a:t>
            </a:r>
            <a:r>
              <a:rPr lang="sl-SI" sz="1400" dirty="0" smtClean="0"/>
              <a:t>komisijo.</a:t>
            </a:r>
            <a:endParaRPr lang="sl-SI" sz="1400" dirty="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Wingdings" panose="05000000000000000000" pitchFamily="2" charset="2"/>
              <a:buChar char="q"/>
            </a:pPr>
            <a:endParaRPr lang="sl-SI" sz="2000" dirty="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599694"/>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02730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16632"/>
            <a:ext cx="8359683" cy="1143000"/>
          </a:xfrm>
        </p:spPr>
        <p:txBody>
          <a:bodyPr wrap="square" anchor="ctr">
            <a:normAutofit/>
          </a:bodyPr>
          <a:lstStyle/>
          <a:p>
            <a:pPr algn="l">
              <a:spcAft>
                <a:spcPts val="600"/>
              </a:spcAft>
            </a:pPr>
            <a:r>
              <a:rPr lang="sl-SI" sz="2000" i="1" dirty="0" smtClean="0">
                <a:latin typeface="Georgia" panose="02040502050405020303" pitchFamily="18" charset="0"/>
                <a:cs typeface="Georgia"/>
              </a:rPr>
              <a:t>Glavne ugotovitve dela članov komisije (ČK)</a:t>
            </a:r>
            <a:endParaRPr lang="sl-SI" sz="2000" i="1" dirty="0">
              <a:latin typeface="Georgia" panose="02040502050405020303" pitchFamily="18" charset="0"/>
              <a:cs typeface="Georgia"/>
            </a:endParaRPr>
          </a:p>
        </p:txBody>
      </p:sp>
      <p:sp>
        <p:nvSpPr>
          <p:cNvPr id="7" name="Ograda vsebine 6"/>
          <p:cNvSpPr>
            <a:spLocks noGrp="1"/>
          </p:cNvSpPr>
          <p:nvPr>
            <p:ph sz="half" idx="1"/>
          </p:nvPr>
        </p:nvSpPr>
        <p:spPr>
          <a:xfrm>
            <a:off x="-4" y="1359734"/>
            <a:ext cx="9144003" cy="5518453"/>
          </a:xfrm>
          <a:solidFill>
            <a:srgbClr val="FFCD69"/>
          </a:solidFill>
        </p:spPr>
        <p:txBody>
          <a:bodyPr>
            <a:normAutofit/>
          </a:bodyPr>
          <a:lstStyle/>
          <a:p>
            <a:r>
              <a:rPr lang="sl-SI" sz="1600" dirty="0" smtClean="0"/>
              <a:t>Člani komisije naj bi za podaljšanje licence, od izdaje do izteka licence, delali v stroki povezani s konkretno NPK. Analiza ankete kaže, da se je tega držalo le 80% anketiranih ČK. </a:t>
            </a:r>
          </a:p>
          <a:p>
            <a:endParaRPr lang="sl-SI" sz="1600" dirty="0" smtClean="0"/>
          </a:p>
          <a:p>
            <a:pPr lvl="0"/>
            <a:r>
              <a:rPr lang="sl-SI" sz="1600" dirty="0" smtClean="0"/>
              <a:t>Člani </a:t>
            </a:r>
            <a:r>
              <a:rPr lang="sl-SI" sz="1600" dirty="0"/>
              <a:t>večinoma (60,9%) vedo, da je osebna zbirna mapa predpisana na NRP, </a:t>
            </a:r>
            <a:r>
              <a:rPr lang="sl-SI" sz="1600" b="1" dirty="0"/>
              <a:t>kar 25% članov je odgovorilo, da </a:t>
            </a:r>
            <a:r>
              <a:rPr lang="sl-SI" sz="1800" b="1" dirty="0"/>
              <a:t>vsebino</a:t>
            </a:r>
            <a:r>
              <a:rPr lang="sl-SI" sz="1600" b="1" dirty="0"/>
              <a:t> zbirne mape določi svetovalec in NE VE, da je predpisana na spletnih straneh NRP</a:t>
            </a:r>
          </a:p>
          <a:p>
            <a:endParaRPr lang="sl-SI" sz="1600" dirty="0" smtClean="0"/>
          </a:p>
          <a:p>
            <a:r>
              <a:rPr lang="sl-SI" sz="1600" dirty="0"/>
              <a:t>86,3% članov uporablja navodila za presojo dokumentov, </a:t>
            </a:r>
            <a:r>
              <a:rPr lang="sl-SI" sz="1600" b="1" dirty="0"/>
              <a:t>13,7% članov navodil ne pozna ali ne uporablja</a:t>
            </a:r>
          </a:p>
          <a:p>
            <a:endParaRPr lang="sl-SI" sz="1600" dirty="0" smtClean="0"/>
          </a:p>
          <a:p>
            <a:r>
              <a:rPr lang="sl-SI" sz="1600" dirty="0" smtClean="0"/>
              <a:t>Več kot polovica anketiranih ČK se </a:t>
            </a:r>
            <a:r>
              <a:rPr lang="sl-SI" sz="1600" b="1" dirty="0" smtClean="0"/>
              <a:t>dogovarja o sodelovanju z izvajalci </a:t>
            </a:r>
            <a:r>
              <a:rPr lang="sl-SI" sz="1600" dirty="0" smtClean="0"/>
              <a:t>vedno ali občasno še </a:t>
            </a:r>
            <a:r>
              <a:rPr lang="sl-SI" sz="1600" b="1" dirty="0" smtClean="0"/>
              <a:t>pred imenovanjem komisije</a:t>
            </a:r>
            <a:r>
              <a:rPr lang="sl-SI" sz="1600" dirty="0" smtClean="0"/>
              <a:t>, kar je v veliki meri v nasprotju z zakonodajo.</a:t>
            </a:r>
          </a:p>
          <a:p>
            <a:endParaRPr lang="sl-SI" sz="1600" dirty="0" smtClean="0"/>
          </a:p>
          <a:p>
            <a:r>
              <a:rPr lang="sl-SI" sz="1600" dirty="0" smtClean="0"/>
              <a:t>V okviru analize spremljave certifikatnega sistem smo prišli do ugotovitev, da se v postopke pridobitve NPK vključujejo tudi kandidati, ki ne govorijo oz. slabo govorijo slovensko. Na tem področju </a:t>
            </a:r>
            <a:r>
              <a:rPr lang="sl-SI" sz="1600" b="1" dirty="0" smtClean="0"/>
              <a:t>bo potrebno pripraviti navodila </a:t>
            </a:r>
            <a:r>
              <a:rPr lang="sl-SI" sz="1600" dirty="0" smtClean="0"/>
              <a:t>tako za svetovalce kot za člane komisije, kako </a:t>
            </a:r>
            <a:r>
              <a:rPr lang="sl-SI" sz="1600" dirty="0"/>
              <a:t>in pod kakšnimi </a:t>
            </a:r>
            <a:r>
              <a:rPr lang="sl-SI" sz="1600" dirty="0" smtClean="0"/>
              <a:t>pogoji vključevati take kandidate v postopek.</a:t>
            </a:r>
          </a:p>
          <a:p>
            <a:endParaRPr lang="sl-SI" sz="1600" dirty="0" smtClean="0"/>
          </a:p>
        </p:txBody>
      </p:sp>
      <p:sp>
        <p:nvSpPr>
          <p:cNvPr id="6" name="Rectangle 2"/>
          <p:cNvSpPr txBox="1">
            <a:spLocks noChangeArrowheads="1"/>
          </p:cNvSpPr>
          <p:nvPr/>
        </p:nvSpPr>
        <p:spPr>
          <a:xfrm>
            <a:off x="327117" y="1635530"/>
            <a:ext cx="7870012" cy="4694932"/>
          </a:xfrm>
          <a:prstGeom prst="rect">
            <a:avLst/>
          </a:prstGeom>
        </p:spPr>
        <p:txBody>
          <a:bodyPr vert="horz" lIns="91440" tIns="45720" rIns="91440" bIns="45720" rtlCol="0" anchor="ctr">
            <a:normAutofit/>
          </a:bodyPr>
          <a:lstStyle/>
          <a:p>
            <a:pPr marL="342900" indent="-342900">
              <a:buFont typeface="Wingdings" panose="05000000000000000000" pitchFamily="2" charset="2"/>
              <a:buChar char="q"/>
            </a:pPr>
            <a:endParaRPr lang="sl-SI" sz="2000" dirty="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0" name="Picture 1" descr="C:\Users\barbarak\Pictures\Pictures\Pictures\Microsoftov organizator izrezkov\j0439385.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427" y="2780928"/>
            <a:ext cx="399495" cy="399495"/>
          </a:xfrm>
          <a:prstGeom prst="rect">
            <a:avLst/>
          </a:prstGeom>
          <a:noFill/>
          <a:ln>
            <a:solidFill>
              <a:srgbClr val="9966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0318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467544" y="332656"/>
            <a:ext cx="8229600" cy="1143000"/>
          </a:xfrm>
        </p:spPr>
        <p:txBody>
          <a:bodyPr/>
          <a:lstStyle/>
          <a:p>
            <a:r>
              <a:rPr lang="sl-SI" dirty="0" smtClean="0"/>
              <a:t>Glavne ugotovitve -  člani komisije</a:t>
            </a:r>
            <a:endParaRPr lang="sl-SI" dirty="0"/>
          </a:p>
        </p:txBody>
      </p:sp>
      <p:sp>
        <p:nvSpPr>
          <p:cNvPr id="3" name="Ograda vsebine 2"/>
          <p:cNvSpPr>
            <a:spLocks noGrp="1"/>
          </p:cNvSpPr>
          <p:nvPr>
            <p:ph idx="1"/>
          </p:nvPr>
        </p:nvSpPr>
        <p:spPr>
          <a:xfrm>
            <a:off x="-2" y="1359734"/>
            <a:ext cx="9144001" cy="5498266"/>
          </a:xfrm>
          <a:solidFill>
            <a:srgbClr val="FFCC66"/>
          </a:solidFill>
        </p:spPr>
        <p:txBody>
          <a:bodyPr>
            <a:noAutofit/>
          </a:bodyPr>
          <a:lstStyle/>
          <a:p>
            <a:pPr>
              <a:lnSpc>
                <a:spcPct val="150000"/>
              </a:lnSpc>
            </a:pPr>
            <a:r>
              <a:rPr lang="sl-SI" sz="1600" dirty="0" smtClean="0"/>
              <a:t>60,5% članov opravlja to kot dodatno delo, 21,7% jih delo opravlja v okviru rednih delovnih zadolžitev</a:t>
            </a:r>
          </a:p>
          <a:p>
            <a:pPr>
              <a:lnSpc>
                <a:spcPct val="150000"/>
              </a:lnSpc>
            </a:pPr>
            <a:endParaRPr lang="sl-SI" sz="600" dirty="0" smtClean="0"/>
          </a:p>
          <a:p>
            <a:pPr>
              <a:lnSpc>
                <a:spcPct val="150000"/>
              </a:lnSpc>
            </a:pPr>
            <a:r>
              <a:rPr lang="sl-SI" sz="1600" dirty="0" smtClean="0"/>
              <a:t>Skoraj polovica članov navaja, da nima težav pri izpolnjevanju obrazcev, </a:t>
            </a:r>
            <a:r>
              <a:rPr lang="sl-SI" sz="1600" b="1" dirty="0" smtClean="0"/>
              <a:t>težave se pojavljajo pri avtentičnosti dokazil in pomanjkljivo pripravljenih osebnih zbirnih mapah</a:t>
            </a:r>
          </a:p>
          <a:p>
            <a:pPr>
              <a:lnSpc>
                <a:spcPct val="150000"/>
              </a:lnSpc>
            </a:pPr>
            <a:endParaRPr lang="sl-SI" sz="600" b="1" dirty="0"/>
          </a:p>
          <a:p>
            <a:pPr marL="342900" lvl="2" indent="-342900">
              <a:lnSpc>
                <a:spcPct val="150000"/>
              </a:lnSpc>
            </a:pPr>
            <a:r>
              <a:rPr lang="sl-SI" sz="1600" dirty="0"/>
              <a:t>Več kot polovica anketiranih</a:t>
            </a:r>
            <a:r>
              <a:rPr lang="sl-SI" sz="1600" b="1" dirty="0" smtClean="0"/>
              <a:t> članov navaja</a:t>
            </a:r>
            <a:r>
              <a:rPr lang="sl-SI" sz="1600" b="1" dirty="0"/>
              <a:t>, da se z izvajalci vedno ali včasih dogovarjajo o sodelovanju še pred </a:t>
            </a:r>
            <a:r>
              <a:rPr lang="sl-SI" sz="1600" b="1" dirty="0" smtClean="0"/>
              <a:t>imenovanjem </a:t>
            </a:r>
          </a:p>
          <a:p>
            <a:pPr marL="342900" lvl="2" indent="-342900">
              <a:lnSpc>
                <a:spcPct val="150000"/>
              </a:lnSpc>
            </a:pPr>
            <a:endParaRPr lang="sl-SI" sz="600" b="1" dirty="0" smtClean="0"/>
          </a:p>
          <a:p>
            <a:pPr marL="342900" lvl="2" indent="-342900">
              <a:lnSpc>
                <a:spcPct val="150000"/>
              </a:lnSpc>
            </a:pPr>
            <a:r>
              <a:rPr lang="sl-SI" sz="1600" dirty="0"/>
              <a:t>Več kot polovica anketiranih</a:t>
            </a:r>
            <a:r>
              <a:rPr lang="sl-SI" sz="1600" b="1" dirty="0"/>
              <a:t> </a:t>
            </a:r>
            <a:r>
              <a:rPr lang="sl-SI" sz="1600" b="1" dirty="0" smtClean="0"/>
              <a:t>članov (58,4%) je mnenja, da bi cena postopka pridobitve NPK morala biti enotna </a:t>
            </a:r>
          </a:p>
          <a:p>
            <a:pPr marL="342900" lvl="2" indent="-342900">
              <a:lnSpc>
                <a:spcPct val="150000"/>
              </a:lnSpc>
            </a:pPr>
            <a:endParaRPr lang="sl-SI" sz="600" b="1" dirty="0" smtClean="0"/>
          </a:p>
          <a:p>
            <a:pPr marL="342900" lvl="2" indent="-342900">
              <a:lnSpc>
                <a:spcPct val="150000"/>
              </a:lnSpc>
            </a:pPr>
            <a:r>
              <a:rPr lang="sl-SI" sz="1600" b="1" dirty="0" smtClean="0"/>
              <a:t>48 % članov meni, da bi bilo k </a:t>
            </a:r>
            <a:r>
              <a:rPr lang="sl-SI" sz="1600" dirty="0"/>
              <a:t>pregledu zbirne mape </a:t>
            </a:r>
            <a:r>
              <a:rPr lang="sl-SI" sz="1600" dirty="0" smtClean="0"/>
              <a:t>smiselno povabiti </a:t>
            </a:r>
            <a:r>
              <a:rPr lang="sl-SI" sz="1600" dirty="0"/>
              <a:t>tudi kandidata, ki je zbirno mapo </a:t>
            </a:r>
            <a:r>
              <a:rPr lang="sl-SI" sz="1600" dirty="0" smtClean="0"/>
              <a:t>pripravil</a:t>
            </a:r>
            <a:r>
              <a:rPr lang="sl-SI" sz="1800" dirty="0" smtClean="0"/>
              <a:t> </a:t>
            </a:r>
          </a:p>
          <a:p>
            <a:pPr marL="342900" lvl="2" indent="-342900">
              <a:lnSpc>
                <a:spcPct val="150000"/>
              </a:lnSpc>
            </a:pPr>
            <a:endParaRPr lang="sl-SI" sz="600" b="1" dirty="0" smtClean="0"/>
          </a:p>
          <a:p>
            <a:pPr marL="342900" lvl="2" indent="-342900">
              <a:lnSpc>
                <a:spcPct val="150000"/>
              </a:lnSpc>
            </a:pPr>
            <a:r>
              <a:rPr lang="sl-SI" sz="1600" dirty="0" smtClean="0"/>
              <a:t>Člani </a:t>
            </a:r>
            <a:r>
              <a:rPr lang="sl-SI" sz="1600" dirty="0"/>
              <a:t>komisije, ki prihajajo </a:t>
            </a:r>
            <a:r>
              <a:rPr lang="sl-SI" sz="1600" b="1" dirty="0"/>
              <a:t>iz podjetij, postavljajo višje kriterije uspešnosti kandidata </a:t>
            </a:r>
            <a:r>
              <a:rPr lang="sl-SI" sz="1600" dirty="0"/>
              <a:t>kot člani, ki prihajajo iz izobraževalnih ustanov</a:t>
            </a:r>
            <a:r>
              <a:rPr lang="sl-SI" sz="1600" dirty="0" smtClean="0"/>
              <a:t>.</a:t>
            </a:r>
          </a:p>
          <a:p>
            <a:pPr marL="342900" lvl="2" indent="-342900"/>
            <a:endParaRPr lang="sl-SI" sz="1600" b="1" dirty="0"/>
          </a:p>
          <a:p>
            <a:endParaRPr lang="sl-SI" sz="2800" dirty="0"/>
          </a:p>
        </p:txBody>
      </p:sp>
      <p:sp>
        <p:nvSpPr>
          <p:cNvPr id="6" name="Desna puščica 5">
            <a:hlinkClick r:id="rId3" action="ppaction://hlinksldjump"/>
          </p:cNvPr>
          <p:cNvSpPr/>
          <p:nvPr/>
        </p:nvSpPr>
        <p:spPr>
          <a:xfrm>
            <a:off x="8324259" y="4437112"/>
            <a:ext cx="578011" cy="242316"/>
          </a:xfrm>
          <a:prstGeom prst="rightArrow">
            <a:avLst/>
          </a:prstGeom>
          <a:solidFill>
            <a:srgbClr val="DCCE86"/>
          </a:solidFill>
          <a:ln>
            <a:solidFill>
              <a:srgbClr val="99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l-SI"/>
          </a:p>
        </p:txBody>
      </p:sp>
      <p:sp>
        <p:nvSpPr>
          <p:cNvPr id="7" name="Desna puščica 6">
            <a:hlinkClick r:id="rId4" action="ppaction://hlinksldjump"/>
          </p:cNvPr>
          <p:cNvSpPr/>
          <p:nvPr/>
        </p:nvSpPr>
        <p:spPr>
          <a:xfrm>
            <a:off x="8324259" y="5445224"/>
            <a:ext cx="578012" cy="242316"/>
          </a:xfrm>
          <a:prstGeom prst="rightArrow">
            <a:avLst/>
          </a:prstGeom>
          <a:solidFill>
            <a:srgbClr val="DCCE86"/>
          </a:solidFill>
          <a:ln>
            <a:solidFill>
              <a:srgbClr val="99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l-SI"/>
          </a:p>
        </p:txBody>
      </p:sp>
      <p:sp>
        <p:nvSpPr>
          <p:cNvPr id="8" name="Desna puščica 7">
            <a:hlinkClick r:id="rId5" action="ppaction://hlinksldjump"/>
          </p:cNvPr>
          <p:cNvSpPr/>
          <p:nvPr/>
        </p:nvSpPr>
        <p:spPr>
          <a:xfrm>
            <a:off x="8324259" y="6237312"/>
            <a:ext cx="578012" cy="250166"/>
          </a:xfrm>
          <a:prstGeom prst="rightArrow">
            <a:avLst/>
          </a:prstGeom>
          <a:solidFill>
            <a:srgbClr val="DCCE86"/>
          </a:solidFill>
          <a:ln>
            <a:solidFill>
              <a:srgbClr val="99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l-SI"/>
          </a:p>
        </p:txBody>
      </p:sp>
      <p:sp>
        <p:nvSpPr>
          <p:cNvPr id="9"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sl-SI" i="1" dirty="0" smtClean="0">
                <a:latin typeface="Georgia" panose="02040502050405020303" pitchFamily="18" charset="0"/>
                <a:cs typeface="Georgia"/>
              </a:rPr>
              <a:t>         </a:t>
            </a:r>
            <a:r>
              <a:rPr lang="sl-SI" i="1" dirty="0" smtClean="0">
                <a:solidFill>
                  <a:schemeClr val="tx1"/>
                </a:solidFill>
                <a:latin typeface="Georgia" panose="02040502050405020303" pitchFamily="18" charset="0"/>
                <a:cs typeface="Georgia"/>
              </a:rPr>
              <a:t>Glavne </a:t>
            </a:r>
            <a:r>
              <a:rPr lang="sl-SI" i="1" dirty="0">
                <a:solidFill>
                  <a:schemeClr val="tx1"/>
                </a:solidFill>
                <a:latin typeface="Georgia" panose="02040502050405020303" pitchFamily="18" charset="0"/>
                <a:cs typeface="Georgia"/>
              </a:rPr>
              <a:t>ugotovitve dela članov komisije (ČK)</a:t>
            </a:r>
            <a:endParaRPr lang="en-US" dirty="0">
              <a:solidFill>
                <a:schemeClr val="tx1"/>
              </a:solidFill>
            </a:endParaRPr>
          </a:p>
        </p:txBody>
      </p:sp>
    </p:spTree>
    <p:extLst>
      <p:ext uri="{BB962C8B-B14F-4D97-AF65-F5344CB8AC3E}">
        <p14:creationId xmlns:p14="http://schemas.microsoft.com/office/powerpoint/2010/main" val="33554104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16632"/>
            <a:ext cx="8359683" cy="1143000"/>
          </a:xfrm>
        </p:spPr>
        <p:txBody>
          <a:bodyPr wrap="square" anchor="ctr">
            <a:normAutofit/>
          </a:bodyPr>
          <a:lstStyle/>
          <a:p>
            <a:pPr algn="l">
              <a:spcAft>
                <a:spcPts val="600"/>
              </a:spcAft>
            </a:pPr>
            <a:r>
              <a:rPr lang="sl-SI" sz="2000" i="1" dirty="0" smtClean="0">
                <a:latin typeface="Georgia" panose="02040502050405020303" pitchFamily="18" charset="0"/>
                <a:cs typeface="Georgia"/>
              </a:rPr>
              <a:t>Publikacije:</a:t>
            </a:r>
            <a:endParaRPr lang="sl-SI" sz="2000" i="1" dirty="0">
              <a:latin typeface="Georgia" panose="02040502050405020303" pitchFamily="18" charset="0"/>
              <a:cs typeface="Georgia"/>
            </a:endParaRPr>
          </a:p>
        </p:txBody>
      </p:sp>
      <p:sp>
        <p:nvSpPr>
          <p:cNvPr id="6" name="Rectangle 2"/>
          <p:cNvSpPr txBox="1">
            <a:spLocks noChangeArrowheads="1"/>
          </p:cNvSpPr>
          <p:nvPr/>
        </p:nvSpPr>
        <p:spPr>
          <a:xfrm>
            <a:off x="0" y="1359734"/>
            <a:ext cx="9144000" cy="5498266"/>
          </a:xfrm>
          <a:prstGeom prst="rect">
            <a:avLst/>
          </a:prstGeom>
          <a:solidFill>
            <a:srgbClr val="FFCC66"/>
          </a:solidFill>
        </p:spPr>
        <p:txBody>
          <a:bodyPr vert="horz" lIns="91440" tIns="45720" rIns="91440" bIns="45720" rtlCol="0" anchor="ctr">
            <a:normAutofit/>
          </a:bodyPr>
          <a:lstStyle/>
          <a:p>
            <a:pPr marL="342900" indent="-342900">
              <a:buFont typeface="Wingdings" panose="05000000000000000000" pitchFamily="2" charset="2"/>
              <a:buChar char="q"/>
            </a:pPr>
            <a:endParaRPr lang="sl-SI" sz="2000" dirty="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0" name="Picture 2"/>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2411760" y="1556792"/>
            <a:ext cx="3962073" cy="5056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28952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 y="0"/>
            <a:ext cx="9144001" cy="1359734"/>
          </a:xfrm>
          <a:prstGeom prst="rect">
            <a:avLst/>
          </a:prstGeom>
          <a:solidFill>
            <a:srgbClr val="DCCE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2"/>
          <p:cNvSpPr>
            <a:spLocks noGrp="1" noChangeArrowheads="1"/>
          </p:cNvSpPr>
          <p:nvPr>
            <p:ph type="title"/>
          </p:nvPr>
        </p:nvSpPr>
        <p:spPr>
          <a:xfrm>
            <a:off x="327117" y="116632"/>
            <a:ext cx="8359683" cy="1143000"/>
          </a:xfrm>
        </p:spPr>
        <p:txBody>
          <a:bodyPr wrap="square" anchor="ctr">
            <a:normAutofit/>
          </a:bodyPr>
          <a:lstStyle/>
          <a:p>
            <a:pPr algn="l">
              <a:spcAft>
                <a:spcPts val="600"/>
              </a:spcAft>
            </a:pPr>
            <a:r>
              <a:rPr lang="sl-SI" sz="2000" i="1" dirty="0" smtClean="0">
                <a:latin typeface="Georgia" panose="02040502050405020303" pitchFamily="18" charset="0"/>
                <a:cs typeface="Georgia"/>
              </a:rPr>
              <a:t>Publikacije: </a:t>
            </a:r>
            <a:r>
              <a:rPr lang="sl-SI" sz="1600" i="1" dirty="0">
                <a:latin typeface="Georgia" panose="02040502050405020303" pitchFamily="18" charset="0"/>
              </a:rPr>
              <a:t>http://www.cpi.si/files/cpi/userfiles/Publikacije/NPKbrosura3_170x230_splet.pdf</a:t>
            </a:r>
            <a:endParaRPr lang="sl-SI" sz="1600" i="1" dirty="0">
              <a:latin typeface="Georgia" panose="02040502050405020303" pitchFamily="18" charset="0"/>
              <a:cs typeface="Georgia"/>
            </a:endParaRPr>
          </a:p>
        </p:txBody>
      </p:sp>
      <p:sp>
        <p:nvSpPr>
          <p:cNvPr id="6" name="Rectangle 2"/>
          <p:cNvSpPr txBox="1">
            <a:spLocks noChangeArrowheads="1"/>
          </p:cNvSpPr>
          <p:nvPr/>
        </p:nvSpPr>
        <p:spPr>
          <a:xfrm>
            <a:off x="-10697" y="1359734"/>
            <a:ext cx="9144000" cy="5498266"/>
          </a:xfrm>
          <a:prstGeom prst="rect">
            <a:avLst/>
          </a:prstGeom>
          <a:solidFill>
            <a:srgbClr val="FFCC66"/>
          </a:solidFill>
        </p:spPr>
        <p:txBody>
          <a:bodyPr vert="horz" lIns="91440" tIns="45720" rIns="91440" bIns="45720" rtlCol="0" anchor="ctr">
            <a:normAutofit/>
          </a:bodyPr>
          <a:lstStyle/>
          <a:p>
            <a:pPr marL="342900" indent="-342900">
              <a:buFont typeface="Wingdings" panose="05000000000000000000" pitchFamily="2" charset="2"/>
              <a:buChar char="q"/>
            </a:pPr>
            <a:endParaRPr lang="sl-SI" sz="2000" dirty="0"/>
          </a:p>
          <a:p>
            <a:endParaRPr lang="sl-SI" sz="2000" dirty="0"/>
          </a:p>
        </p:txBody>
      </p:sp>
      <p:pic>
        <p:nvPicPr>
          <p:cNvPr id="3" name="Picture 2"/>
          <p:cNvPicPr>
            <a:picLocks noChangeAspect="1"/>
          </p:cNvPicPr>
          <p:nvPr/>
        </p:nvPicPr>
        <p:blipFill>
          <a:blip r:embed="rId3"/>
          <a:stretch>
            <a:fillRect/>
          </a:stretch>
        </p:blipFill>
        <p:spPr>
          <a:xfrm>
            <a:off x="8492175" y="154796"/>
            <a:ext cx="337588" cy="1069029"/>
          </a:xfrm>
          <a:prstGeom prst="rect">
            <a:avLst/>
          </a:prstGeom>
        </p:spPr>
      </p:pic>
      <p:cxnSp>
        <p:nvCxnSpPr>
          <p:cNvPr id="9" name="Straight Connector 8"/>
          <p:cNvCxnSpPr/>
          <p:nvPr/>
        </p:nvCxnSpPr>
        <p:spPr>
          <a:xfrm>
            <a:off x="8100392" y="69372"/>
            <a:ext cx="0" cy="1199388"/>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1" name="Picture 3"/>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2825407" y="1600200"/>
            <a:ext cx="3330769"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86015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normAutofit fontScale="90000"/>
          </a:bodyPr>
          <a:lstStyle/>
          <a:p>
            <a:r>
              <a:rPr lang="sl-SI" dirty="0" smtClean="0"/>
              <a:t>Poenotenje cene postopka pridobitve NPK</a:t>
            </a:r>
            <a:endParaRPr lang="sl-SI" dirty="0"/>
          </a:p>
        </p:txBody>
      </p:sp>
      <p:graphicFrame>
        <p:nvGraphicFramePr>
          <p:cNvPr id="7" name="Ograda vsebine 6"/>
          <p:cNvGraphicFramePr>
            <a:graphicFrameLocks noGrp="1"/>
          </p:cNvGraphicFramePr>
          <p:nvPr>
            <p:ph idx="1"/>
            <p:extLst>
              <p:ext uri="{D42A27DB-BD31-4B8C-83A1-F6EECF244321}">
                <p14:modId xmlns:p14="http://schemas.microsoft.com/office/powerpoint/2010/main" val="2237151193"/>
              </p:ext>
            </p:extLst>
          </p:nvPr>
        </p:nvGraphicFramePr>
        <p:xfrm>
          <a:off x="825111" y="2457782"/>
          <a:ext cx="6677024" cy="2235200"/>
        </p:xfrm>
        <a:graphic>
          <a:graphicData uri="http://schemas.openxmlformats.org/drawingml/2006/table">
            <a:tbl>
              <a:tblPr>
                <a:tableStyleId>{5C22544A-7EE6-4342-B048-85BDC9FD1C3A}</a:tableStyleId>
              </a:tblPr>
              <a:tblGrid>
                <a:gridCol w="563742"/>
                <a:gridCol w="3641898"/>
                <a:gridCol w="1235692"/>
                <a:gridCol w="1235692"/>
              </a:tblGrid>
              <a:tr h="120747">
                <a:tc gridSpan="2">
                  <a:txBody>
                    <a:bodyPr/>
                    <a:lstStyle/>
                    <a:p>
                      <a:pPr algn="just">
                        <a:lnSpc>
                          <a:spcPct val="115000"/>
                        </a:lnSpc>
                        <a:spcAft>
                          <a:spcPts val="0"/>
                        </a:spcAft>
                      </a:pPr>
                      <a:r>
                        <a:rPr lang="sl-SI" sz="1100" dirty="0">
                          <a:effectLst/>
                        </a:rPr>
                        <a:t> </a:t>
                      </a:r>
                      <a:endParaRPr lang="sl-SI" sz="1100" dirty="0">
                        <a:effectLst/>
                        <a:latin typeface="Calibri"/>
                        <a:ea typeface="Calibri"/>
                        <a:cs typeface="Times New Roman"/>
                      </a:endParaRPr>
                    </a:p>
                  </a:txBody>
                  <a:tcPr marL="0" marR="0" marT="0" marB="0" anchor="b"/>
                </a:tc>
                <a:tc hMerge="1">
                  <a:txBody>
                    <a:bodyPr/>
                    <a:lstStyle/>
                    <a:p>
                      <a:endParaRPr lang="sl-SI"/>
                    </a:p>
                  </a:txBody>
                  <a:tcPr/>
                </a:tc>
                <a:tc>
                  <a:txBody>
                    <a:bodyPr/>
                    <a:lstStyle/>
                    <a:p>
                      <a:pPr marL="38100" marR="38100" algn="ctr">
                        <a:lnSpc>
                          <a:spcPts val="1600"/>
                        </a:lnSpc>
                        <a:spcAft>
                          <a:spcPts val="0"/>
                        </a:spcAft>
                      </a:pPr>
                      <a:r>
                        <a:rPr lang="sl-SI" sz="1100">
                          <a:effectLst/>
                        </a:rPr>
                        <a:t>f</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a:t>
                      </a:r>
                      <a:endParaRPr lang="sl-SI" sz="1100">
                        <a:effectLst/>
                        <a:latin typeface="Calibri"/>
                        <a:ea typeface="Calibri"/>
                        <a:cs typeface="Times New Roman"/>
                      </a:endParaRPr>
                    </a:p>
                  </a:txBody>
                  <a:tcPr marL="0" marR="0" marT="0" marB="0" anchor="b"/>
                </a:tc>
              </a:tr>
              <a:tr h="0">
                <a:tc rowSpan="6">
                  <a:txBody>
                    <a:bodyPr/>
                    <a:lstStyle/>
                    <a:p>
                      <a:pPr marL="38100" marR="38100" algn="just">
                        <a:lnSpc>
                          <a:spcPts val="1600"/>
                        </a:lnSpc>
                        <a:spcAft>
                          <a:spcPts val="0"/>
                        </a:spcAft>
                      </a:pPr>
                      <a:r>
                        <a:rPr lang="sl-SI" sz="1100">
                          <a:effectLst/>
                        </a:rPr>
                        <a:t> </a:t>
                      </a:r>
                      <a:endParaRPr lang="sl-SI" sz="1100">
                        <a:effectLst/>
                        <a:latin typeface="Calibri"/>
                        <a:ea typeface="Calibri"/>
                        <a:cs typeface="Times New Roman"/>
                      </a:endParaRPr>
                    </a:p>
                  </a:txBody>
                  <a:tcPr marL="0" marR="0" marT="0" marB="0"/>
                </a:tc>
                <a:tc>
                  <a:txBody>
                    <a:bodyPr/>
                    <a:lstStyle/>
                    <a:p>
                      <a:pPr marL="38100" marR="38100" algn="just">
                        <a:lnSpc>
                          <a:spcPts val="1600"/>
                        </a:lnSpc>
                        <a:spcAft>
                          <a:spcPts val="0"/>
                        </a:spcAft>
                      </a:pPr>
                      <a:r>
                        <a:rPr lang="sl-SI" sz="1100" dirty="0">
                          <a:solidFill>
                            <a:schemeClr val="bg1"/>
                          </a:solidFill>
                          <a:effectLst/>
                        </a:rPr>
                        <a:t>Ne, cena potrjevanja na podlagi dokazil mora ostati, saj je potrjevanje časovno in strokovno manj zahtevno.</a:t>
                      </a:r>
                      <a:endParaRPr lang="sl-SI" sz="1100" dirty="0">
                        <a:solidFill>
                          <a:schemeClr val="bg1"/>
                        </a:solidFill>
                        <a:effectLst/>
                        <a:latin typeface="Calibri"/>
                        <a:ea typeface="Calibri"/>
                        <a:cs typeface="Times New Roman"/>
                      </a:endParaRPr>
                    </a:p>
                  </a:txBody>
                  <a:tcPr marL="0" marR="0" marT="0" marB="0">
                    <a:solidFill>
                      <a:schemeClr val="accent1"/>
                    </a:solidFill>
                  </a:tcPr>
                </a:tc>
                <a:tc>
                  <a:txBody>
                    <a:bodyPr/>
                    <a:lstStyle/>
                    <a:p>
                      <a:pPr marL="38100" marR="38100" algn="ctr">
                        <a:lnSpc>
                          <a:spcPts val="1600"/>
                        </a:lnSpc>
                        <a:spcAft>
                          <a:spcPts val="0"/>
                        </a:spcAft>
                      </a:pPr>
                      <a:r>
                        <a:rPr lang="sl-SI" sz="1100">
                          <a:effectLst/>
                        </a:rPr>
                        <a:t>43</a:t>
                      </a:r>
                      <a:endParaRPr lang="sl-SI" sz="110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35,2</a:t>
                      </a:r>
                      <a:endParaRPr lang="sl-SI" sz="1100">
                        <a:effectLst/>
                        <a:latin typeface="Calibri"/>
                        <a:ea typeface="Calibri"/>
                        <a:cs typeface="Times New Roman"/>
                      </a:endParaRPr>
                    </a:p>
                  </a:txBody>
                  <a:tcPr marL="0" marR="0" marT="0" marB="0"/>
                </a:tc>
              </a:tr>
              <a:tr h="0">
                <a:tc vMerge="1">
                  <a:txBody>
                    <a:bodyPr/>
                    <a:lstStyle/>
                    <a:p>
                      <a:endParaRPr lang="sl-SI"/>
                    </a:p>
                  </a:txBody>
                  <a:tcPr/>
                </a:tc>
                <a:tc>
                  <a:txBody>
                    <a:bodyPr/>
                    <a:lstStyle/>
                    <a:p>
                      <a:pPr marL="38100" marR="38100" algn="just">
                        <a:lnSpc>
                          <a:spcPts val="1600"/>
                        </a:lnSpc>
                        <a:spcAft>
                          <a:spcPts val="0"/>
                        </a:spcAft>
                      </a:pPr>
                      <a:r>
                        <a:rPr lang="sl-SI" sz="1100" dirty="0">
                          <a:solidFill>
                            <a:schemeClr val="bg1"/>
                          </a:solidFill>
                          <a:effectLst/>
                        </a:rPr>
                        <a:t>Da, cena postopka bi morala biti enotna, saj nas sistem oblik cene spodbuja, da kandidatu predpišemo tudi preverjanje.</a:t>
                      </a:r>
                      <a:endParaRPr lang="sl-SI" sz="1100" dirty="0">
                        <a:solidFill>
                          <a:schemeClr val="bg1"/>
                        </a:solidFill>
                        <a:effectLst/>
                        <a:latin typeface="Calibri"/>
                        <a:ea typeface="Calibri"/>
                        <a:cs typeface="Times New Roman"/>
                      </a:endParaRPr>
                    </a:p>
                  </a:txBody>
                  <a:tcPr marL="0" marR="0" marT="0" marB="0">
                    <a:solidFill>
                      <a:schemeClr val="accent1"/>
                    </a:solidFill>
                  </a:tcPr>
                </a:tc>
                <a:tc>
                  <a:txBody>
                    <a:bodyPr/>
                    <a:lstStyle/>
                    <a:p>
                      <a:pPr marL="38100" marR="38100" algn="ctr">
                        <a:lnSpc>
                          <a:spcPts val="1600"/>
                        </a:lnSpc>
                        <a:spcAft>
                          <a:spcPts val="0"/>
                        </a:spcAft>
                      </a:pPr>
                      <a:r>
                        <a:rPr lang="sl-SI" sz="1100" dirty="0">
                          <a:effectLst/>
                        </a:rPr>
                        <a:t>11</a:t>
                      </a:r>
                      <a:endParaRPr lang="sl-SI" sz="1100" dirty="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9,0</a:t>
                      </a:r>
                      <a:endParaRPr lang="sl-SI" sz="1100">
                        <a:effectLst/>
                        <a:latin typeface="Calibri"/>
                        <a:ea typeface="Calibri"/>
                        <a:cs typeface="Times New Roman"/>
                      </a:endParaRPr>
                    </a:p>
                  </a:txBody>
                  <a:tcPr marL="0" marR="0" marT="0" marB="0"/>
                </a:tc>
              </a:tr>
              <a:tr h="0">
                <a:tc vMerge="1">
                  <a:txBody>
                    <a:bodyPr/>
                    <a:lstStyle/>
                    <a:p>
                      <a:endParaRPr lang="sl-SI"/>
                    </a:p>
                  </a:txBody>
                  <a:tcPr/>
                </a:tc>
                <a:tc>
                  <a:txBody>
                    <a:bodyPr/>
                    <a:lstStyle/>
                    <a:p>
                      <a:pPr marL="38100" marR="38100" algn="just">
                        <a:lnSpc>
                          <a:spcPts val="1600"/>
                        </a:lnSpc>
                        <a:spcAft>
                          <a:spcPts val="0"/>
                        </a:spcAft>
                      </a:pPr>
                      <a:r>
                        <a:rPr lang="sl-SI" sz="1100" dirty="0">
                          <a:solidFill>
                            <a:schemeClr val="bg1"/>
                          </a:solidFill>
                          <a:effectLst/>
                        </a:rPr>
                        <a:t>Da, cena naj bi bila enotna , saj je postopek pregleda osebne zbirne mape časovno in strokovno zahteven.</a:t>
                      </a:r>
                      <a:endParaRPr lang="sl-SI" sz="1100" dirty="0">
                        <a:solidFill>
                          <a:schemeClr val="bg1"/>
                        </a:solidFill>
                        <a:effectLst/>
                        <a:latin typeface="Calibri"/>
                        <a:ea typeface="Calibri"/>
                        <a:cs typeface="Times New Roman"/>
                      </a:endParaRPr>
                    </a:p>
                  </a:txBody>
                  <a:tcPr marL="0" marR="0" marT="0" marB="0">
                    <a:solidFill>
                      <a:schemeClr val="accent1"/>
                    </a:solidFill>
                  </a:tcPr>
                </a:tc>
                <a:tc>
                  <a:txBody>
                    <a:bodyPr/>
                    <a:lstStyle/>
                    <a:p>
                      <a:pPr marL="38100" marR="38100" algn="ctr">
                        <a:lnSpc>
                          <a:spcPts val="1600"/>
                        </a:lnSpc>
                        <a:spcAft>
                          <a:spcPts val="0"/>
                        </a:spcAft>
                      </a:pPr>
                      <a:r>
                        <a:rPr lang="sl-SI" sz="1100" dirty="0">
                          <a:effectLst/>
                        </a:rPr>
                        <a:t>20</a:t>
                      </a:r>
                      <a:endParaRPr lang="sl-SI" sz="1100" dirty="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16,4</a:t>
                      </a:r>
                      <a:endParaRPr lang="sl-SI" sz="1100">
                        <a:effectLst/>
                        <a:latin typeface="Calibri"/>
                        <a:ea typeface="Calibri"/>
                        <a:cs typeface="Times New Roman"/>
                      </a:endParaRPr>
                    </a:p>
                  </a:txBody>
                  <a:tcPr marL="0" marR="0" marT="0" marB="0"/>
                </a:tc>
              </a:tr>
              <a:tr h="0">
                <a:tc vMerge="1">
                  <a:txBody>
                    <a:bodyPr/>
                    <a:lstStyle/>
                    <a:p>
                      <a:endParaRPr lang="sl-SI"/>
                    </a:p>
                  </a:txBody>
                  <a:tcPr/>
                </a:tc>
                <a:tc>
                  <a:txBody>
                    <a:bodyPr/>
                    <a:lstStyle/>
                    <a:p>
                      <a:pPr marL="38100" marR="38100" algn="just">
                        <a:lnSpc>
                          <a:spcPts val="1600"/>
                        </a:lnSpc>
                        <a:spcAft>
                          <a:spcPts val="0"/>
                        </a:spcAft>
                      </a:pPr>
                      <a:r>
                        <a:rPr lang="sl-SI" sz="1100" dirty="0">
                          <a:solidFill>
                            <a:schemeClr val="bg1"/>
                          </a:solidFill>
                          <a:effectLst/>
                        </a:rPr>
                        <a:t>Da, cena naj bi bila enotna, vendar bi za potrjevanje NPK na podlagi listin morali imeti še razgovor s kandidatom.</a:t>
                      </a:r>
                      <a:endParaRPr lang="sl-SI" sz="1100" dirty="0">
                        <a:solidFill>
                          <a:schemeClr val="bg1"/>
                        </a:solidFill>
                        <a:effectLst/>
                        <a:latin typeface="Calibri"/>
                        <a:ea typeface="Calibri"/>
                        <a:cs typeface="Times New Roman"/>
                      </a:endParaRPr>
                    </a:p>
                  </a:txBody>
                  <a:tcPr marL="0" marR="0" marT="0" marB="0">
                    <a:solidFill>
                      <a:schemeClr val="accent1"/>
                    </a:solidFill>
                  </a:tcPr>
                </a:tc>
                <a:tc>
                  <a:txBody>
                    <a:bodyPr/>
                    <a:lstStyle/>
                    <a:p>
                      <a:pPr marL="38100" marR="38100" algn="ctr">
                        <a:lnSpc>
                          <a:spcPts val="1600"/>
                        </a:lnSpc>
                        <a:spcAft>
                          <a:spcPts val="0"/>
                        </a:spcAft>
                      </a:pPr>
                      <a:r>
                        <a:rPr lang="sl-SI" sz="1100" dirty="0">
                          <a:effectLst/>
                        </a:rPr>
                        <a:t>28</a:t>
                      </a:r>
                      <a:endParaRPr lang="sl-SI" sz="1100" dirty="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23,0</a:t>
                      </a:r>
                      <a:endParaRPr lang="sl-SI" sz="1100">
                        <a:effectLst/>
                        <a:latin typeface="Calibri"/>
                        <a:ea typeface="Calibri"/>
                        <a:cs typeface="Times New Roman"/>
                      </a:endParaRPr>
                    </a:p>
                  </a:txBody>
                  <a:tcPr marL="0" marR="0" marT="0" marB="0"/>
                </a:tc>
              </a:tr>
              <a:tr h="0">
                <a:tc vMerge="1">
                  <a:txBody>
                    <a:bodyPr/>
                    <a:lstStyle/>
                    <a:p>
                      <a:endParaRPr lang="sl-SI"/>
                    </a:p>
                  </a:txBody>
                  <a:tcPr/>
                </a:tc>
                <a:tc>
                  <a:txBody>
                    <a:bodyPr/>
                    <a:lstStyle/>
                    <a:p>
                      <a:pPr marL="38100" marR="38100" algn="just">
                        <a:lnSpc>
                          <a:spcPts val="1600"/>
                        </a:lnSpc>
                        <a:spcAft>
                          <a:spcPts val="0"/>
                        </a:spcAft>
                      </a:pPr>
                      <a:r>
                        <a:rPr lang="sl-SI" sz="1100" dirty="0">
                          <a:solidFill>
                            <a:schemeClr val="bg1"/>
                          </a:solidFill>
                          <a:effectLst/>
                        </a:rPr>
                        <a:t>Drugo</a:t>
                      </a:r>
                      <a:endParaRPr lang="sl-SI" sz="1100" dirty="0">
                        <a:solidFill>
                          <a:schemeClr val="bg1"/>
                        </a:solidFill>
                        <a:effectLst/>
                        <a:latin typeface="Calibri"/>
                        <a:ea typeface="Calibri"/>
                        <a:cs typeface="Times New Roman"/>
                      </a:endParaRPr>
                    </a:p>
                  </a:txBody>
                  <a:tcPr marL="0" marR="0" marT="0" marB="0">
                    <a:solidFill>
                      <a:schemeClr val="accent1"/>
                    </a:solidFill>
                  </a:tcPr>
                </a:tc>
                <a:tc>
                  <a:txBody>
                    <a:bodyPr/>
                    <a:lstStyle/>
                    <a:p>
                      <a:pPr marL="38100" marR="38100" algn="ctr">
                        <a:lnSpc>
                          <a:spcPts val="1600"/>
                        </a:lnSpc>
                        <a:spcAft>
                          <a:spcPts val="0"/>
                        </a:spcAft>
                      </a:pPr>
                      <a:r>
                        <a:rPr lang="sl-SI" sz="1100">
                          <a:effectLst/>
                        </a:rPr>
                        <a:t>20</a:t>
                      </a:r>
                      <a:endParaRPr lang="sl-SI" sz="110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16,4</a:t>
                      </a:r>
                      <a:endParaRPr lang="sl-SI" sz="1100">
                        <a:effectLst/>
                        <a:latin typeface="Calibri"/>
                        <a:ea typeface="Calibri"/>
                        <a:cs typeface="Times New Roman"/>
                      </a:endParaRPr>
                    </a:p>
                  </a:txBody>
                  <a:tcPr marL="0" marR="0" marT="0" marB="0"/>
                </a:tc>
              </a:tr>
              <a:tr h="0">
                <a:tc vMerge="1">
                  <a:txBody>
                    <a:bodyPr/>
                    <a:lstStyle/>
                    <a:p>
                      <a:endParaRPr lang="sl-SI"/>
                    </a:p>
                  </a:txBody>
                  <a:tcPr/>
                </a:tc>
                <a:tc>
                  <a:txBody>
                    <a:bodyPr/>
                    <a:lstStyle/>
                    <a:p>
                      <a:pPr marL="38100" marR="38100" algn="just">
                        <a:lnSpc>
                          <a:spcPts val="1600"/>
                        </a:lnSpc>
                        <a:spcAft>
                          <a:spcPts val="0"/>
                        </a:spcAft>
                      </a:pPr>
                      <a:r>
                        <a:rPr lang="sl-SI" sz="1100" dirty="0">
                          <a:solidFill>
                            <a:schemeClr val="bg1"/>
                          </a:solidFill>
                          <a:effectLst/>
                        </a:rPr>
                        <a:t>Skupaj</a:t>
                      </a:r>
                      <a:endParaRPr lang="sl-SI" sz="1100" dirty="0">
                        <a:solidFill>
                          <a:schemeClr val="bg1"/>
                        </a:solidFill>
                        <a:effectLst/>
                        <a:latin typeface="Calibri"/>
                        <a:ea typeface="Calibri"/>
                        <a:cs typeface="Times New Roman"/>
                      </a:endParaRPr>
                    </a:p>
                  </a:txBody>
                  <a:tcPr marL="0" marR="0" marT="0" marB="0">
                    <a:solidFill>
                      <a:schemeClr val="accent1"/>
                    </a:solidFill>
                  </a:tcPr>
                </a:tc>
                <a:tc>
                  <a:txBody>
                    <a:bodyPr/>
                    <a:lstStyle/>
                    <a:p>
                      <a:pPr marL="38100" marR="38100" algn="ctr">
                        <a:lnSpc>
                          <a:spcPts val="1600"/>
                        </a:lnSpc>
                        <a:spcAft>
                          <a:spcPts val="0"/>
                        </a:spcAft>
                      </a:pPr>
                      <a:r>
                        <a:rPr lang="sl-SI" sz="1100">
                          <a:effectLst/>
                        </a:rPr>
                        <a:t>122</a:t>
                      </a:r>
                      <a:endParaRPr lang="sl-SI" sz="110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dirty="0">
                          <a:effectLst/>
                        </a:rPr>
                        <a:t>100,0</a:t>
                      </a:r>
                      <a:endParaRPr lang="sl-SI" sz="1100" dirty="0">
                        <a:effectLst/>
                        <a:latin typeface="Calibri"/>
                        <a:ea typeface="Calibri"/>
                        <a:cs typeface="Times New Roman"/>
                      </a:endParaRPr>
                    </a:p>
                  </a:txBody>
                  <a:tcPr marL="0" marR="0" marT="0" marB="0"/>
                </a:tc>
              </a:tr>
            </a:tbl>
          </a:graphicData>
        </a:graphic>
      </p:graphicFrame>
    </p:spTree>
    <p:extLst>
      <p:ext uri="{BB962C8B-B14F-4D97-AF65-F5344CB8AC3E}">
        <p14:creationId xmlns:p14="http://schemas.microsoft.com/office/powerpoint/2010/main" val="6890780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dirty="0" smtClean="0"/>
              <a:t>Ustreznost referenčnega pisma </a:t>
            </a:r>
            <a:endParaRPr lang="sl-SI" dirty="0"/>
          </a:p>
        </p:txBody>
      </p:sp>
      <p:graphicFrame>
        <p:nvGraphicFramePr>
          <p:cNvPr id="5" name="Ograda vsebine 4"/>
          <p:cNvGraphicFramePr>
            <a:graphicFrameLocks noGrp="1"/>
          </p:cNvGraphicFramePr>
          <p:nvPr>
            <p:ph idx="1"/>
            <p:extLst>
              <p:ext uri="{D42A27DB-BD31-4B8C-83A1-F6EECF244321}">
                <p14:modId xmlns:p14="http://schemas.microsoft.com/office/powerpoint/2010/main" val="3790662314"/>
              </p:ext>
            </p:extLst>
          </p:nvPr>
        </p:nvGraphicFramePr>
        <p:xfrm>
          <a:off x="288475" y="1494751"/>
          <a:ext cx="3971925" cy="2235200"/>
        </p:xfrm>
        <a:graphic>
          <a:graphicData uri="http://schemas.openxmlformats.org/drawingml/2006/table">
            <a:tbl>
              <a:tblPr>
                <a:tableStyleId>{5C22544A-7EE6-4342-B048-85BDC9FD1C3A}</a:tableStyleId>
              </a:tblPr>
              <a:tblGrid>
                <a:gridCol w="2622347"/>
                <a:gridCol w="668441"/>
                <a:gridCol w="681137"/>
              </a:tblGrid>
              <a:tr h="0">
                <a:tc>
                  <a:txBody>
                    <a:bodyPr/>
                    <a:lstStyle/>
                    <a:p>
                      <a:pPr marL="38100" marR="38100" algn="ctr">
                        <a:lnSpc>
                          <a:spcPts val="1600"/>
                        </a:lnSpc>
                        <a:spcAft>
                          <a:spcPts val="0"/>
                        </a:spcAft>
                      </a:pPr>
                      <a:r>
                        <a:rPr lang="sl-SI" sz="1100" dirty="0">
                          <a:effectLst/>
                        </a:rPr>
                        <a:t>Referenčno pismo je ustrezno</a:t>
                      </a:r>
                      <a:endParaRPr lang="sl-SI" sz="1100" dirty="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f</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a:t>
                      </a:r>
                      <a:endParaRPr lang="sl-SI" sz="1100">
                        <a:effectLst/>
                        <a:latin typeface="Calibri"/>
                        <a:ea typeface="Calibri"/>
                        <a:cs typeface="Times New Roman"/>
                      </a:endParaRPr>
                    </a:p>
                  </a:txBody>
                  <a:tcPr marL="0" marR="0" marT="0" marB="0" anchor="b"/>
                </a:tc>
              </a:tr>
              <a:tr h="0">
                <a:tc>
                  <a:txBody>
                    <a:bodyPr/>
                    <a:lstStyle/>
                    <a:p>
                      <a:pPr marL="38100" marR="38100" algn="just">
                        <a:lnSpc>
                          <a:spcPts val="1600"/>
                        </a:lnSpc>
                        <a:spcAft>
                          <a:spcPts val="0"/>
                        </a:spcAft>
                      </a:pPr>
                      <a:r>
                        <a:rPr lang="sl-SI" sz="1100">
                          <a:effectLst/>
                        </a:rPr>
                        <a:t>Če bi pismo vsebovalo jasno napisane kompetence in delovne naloge kandidata.</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94</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72,9</a:t>
                      </a:r>
                      <a:endParaRPr lang="sl-SI" sz="1100">
                        <a:effectLst/>
                        <a:latin typeface="Calibri"/>
                        <a:ea typeface="Calibri"/>
                        <a:cs typeface="Times New Roman"/>
                      </a:endParaRPr>
                    </a:p>
                  </a:txBody>
                  <a:tcPr marL="0" marR="0" marT="0" marB="0" anchor="b"/>
                </a:tc>
              </a:tr>
              <a:tr h="0">
                <a:tc>
                  <a:txBody>
                    <a:bodyPr/>
                    <a:lstStyle/>
                    <a:p>
                      <a:pPr marL="38100" marR="38100" algn="just">
                        <a:lnSpc>
                          <a:spcPts val="1600"/>
                        </a:lnSpc>
                        <a:spcAft>
                          <a:spcPts val="0"/>
                        </a:spcAft>
                      </a:pPr>
                      <a:r>
                        <a:rPr lang="sl-SI" sz="1100" dirty="0">
                          <a:effectLst/>
                        </a:rPr>
                        <a:t>Če bi lahko o vsebini pisma vprašal kandidata in tako preveril verodostojnost zapisanega.</a:t>
                      </a:r>
                      <a:endParaRPr lang="sl-SI" sz="1100" dirty="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dirty="0">
                          <a:effectLst/>
                        </a:rPr>
                        <a:t>40</a:t>
                      </a:r>
                      <a:endParaRPr lang="sl-SI" sz="1100" dirty="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dirty="0">
                          <a:effectLst/>
                        </a:rPr>
                        <a:t>31,0</a:t>
                      </a:r>
                      <a:endParaRPr lang="sl-SI" sz="1100" dirty="0">
                        <a:effectLst/>
                        <a:latin typeface="Calibri"/>
                        <a:ea typeface="Calibri"/>
                        <a:cs typeface="Times New Roman"/>
                      </a:endParaRPr>
                    </a:p>
                  </a:txBody>
                  <a:tcPr marL="0" marR="0" marT="0" marB="0" anchor="b"/>
                </a:tc>
              </a:tr>
              <a:tr h="0">
                <a:tc>
                  <a:txBody>
                    <a:bodyPr/>
                    <a:lstStyle/>
                    <a:p>
                      <a:pPr marL="38100" marR="38100" algn="just">
                        <a:lnSpc>
                          <a:spcPts val="1600"/>
                        </a:lnSpc>
                        <a:spcAft>
                          <a:spcPts val="0"/>
                        </a:spcAft>
                      </a:pPr>
                      <a:r>
                        <a:rPr lang="sl-SI" sz="1100">
                          <a:effectLst/>
                        </a:rPr>
                        <a:t>Če bi poznal delodajalca ali stranko, ki je pismo napisal/-a.</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34</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26,4</a:t>
                      </a:r>
                      <a:endParaRPr lang="sl-SI" sz="1100">
                        <a:effectLst/>
                        <a:latin typeface="Calibri"/>
                        <a:ea typeface="Calibri"/>
                        <a:cs typeface="Times New Roman"/>
                      </a:endParaRPr>
                    </a:p>
                  </a:txBody>
                  <a:tcPr marL="0" marR="0" marT="0" marB="0" anchor="b"/>
                </a:tc>
              </a:tr>
              <a:tr h="0">
                <a:tc>
                  <a:txBody>
                    <a:bodyPr/>
                    <a:lstStyle/>
                    <a:p>
                      <a:pPr marL="38100" marR="38100" algn="just">
                        <a:lnSpc>
                          <a:spcPts val="1600"/>
                        </a:lnSpc>
                        <a:spcAft>
                          <a:spcPts val="0"/>
                        </a:spcAft>
                      </a:pPr>
                      <a:r>
                        <a:rPr lang="sl-SI" sz="1100">
                          <a:effectLst/>
                        </a:rPr>
                        <a:t>Referenčno pismo ne more biti ustrezno dokazilo o kandidatovih kompetencah.</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9</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7,0</a:t>
                      </a:r>
                      <a:endParaRPr lang="sl-SI" sz="1100">
                        <a:effectLst/>
                        <a:latin typeface="Calibri"/>
                        <a:ea typeface="Calibri"/>
                        <a:cs typeface="Times New Roman"/>
                      </a:endParaRPr>
                    </a:p>
                  </a:txBody>
                  <a:tcPr marL="0" marR="0" marT="0" marB="0" anchor="b"/>
                </a:tc>
              </a:tr>
              <a:tr h="0">
                <a:tc>
                  <a:txBody>
                    <a:bodyPr/>
                    <a:lstStyle/>
                    <a:p>
                      <a:pPr marL="38100" marR="38100" algn="just">
                        <a:lnSpc>
                          <a:spcPts val="1600"/>
                        </a:lnSpc>
                        <a:spcAft>
                          <a:spcPts val="0"/>
                        </a:spcAft>
                      </a:pPr>
                      <a:r>
                        <a:rPr lang="sl-SI" sz="1100">
                          <a:effectLst/>
                        </a:rPr>
                        <a:t>Drugo</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6</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dirty="0">
                          <a:effectLst/>
                        </a:rPr>
                        <a:t>4,7</a:t>
                      </a:r>
                      <a:endParaRPr lang="sl-SI" sz="1100" dirty="0">
                        <a:effectLst/>
                        <a:latin typeface="Calibri"/>
                        <a:ea typeface="Calibri"/>
                        <a:cs typeface="Times New Roman"/>
                      </a:endParaRPr>
                    </a:p>
                  </a:txBody>
                  <a:tcPr marL="0" marR="0" marT="0" marB="0" anchor="b"/>
                </a:tc>
              </a:tr>
            </a:tbl>
          </a:graphicData>
        </a:graphic>
      </p:graphicFrame>
      <p:sp>
        <p:nvSpPr>
          <p:cNvPr id="6" name="Pravokotnik 5"/>
          <p:cNvSpPr/>
          <p:nvPr/>
        </p:nvSpPr>
        <p:spPr>
          <a:xfrm>
            <a:off x="457200" y="3907766"/>
            <a:ext cx="4572000" cy="1754326"/>
          </a:xfrm>
          <a:prstGeom prst="rect">
            <a:avLst/>
          </a:prstGeom>
        </p:spPr>
        <p:txBody>
          <a:bodyPr>
            <a:spAutoFit/>
          </a:bodyPr>
          <a:lstStyle/>
          <a:p>
            <a:r>
              <a:rPr lang="sl-SI" dirty="0"/>
              <a:t>Ali bi bilo dobro k pregledu zbirne mape povabiti tudi kandidata, ki je zbirno mapo pripravil</a:t>
            </a:r>
            <a:r>
              <a:rPr lang="sl-SI" dirty="0" smtClean="0"/>
              <a:t>?</a:t>
            </a:r>
          </a:p>
          <a:p>
            <a:r>
              <a:rPr lang="sl-SI" dirty="0" smtClean="0"/>
              <a:t>52 odgovorov DA</a:t>
            </a:r>
          </a:p>
          <a:p>
            <a:r>
              <a:rPr lang="sl-SI" dirty="0" smtClean="0"/>
              <a:t>56 odgovorov NE</a:t>
            </a:r>
          </a:p>
          <a:p>
            <a:endParaRPr lang="sl-SI" dirty="0"/>
          </a:p>
        </p:txBody>
      </p:sp>
    </p:spTree>
    <p:extLst>
      <p:ext uri="{BB962C8B-B14F-4D97-AF65-F5344CB8AC3E}">
        <p14:creationId xmlns:p14="http://schemas.microsoft.com/office/powerpoint/2010/main" val="32159790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normAutofit fontScale="90000"/>
          </a:bodyPr>
          <a:lstStyle/>
          <a:p>
            <a:r>
              <a:rPr lang="x-none" b="1"/>
              <a:t>Kriterij uspešnosti kandidata</a:t>
            </a:r>
            <a:r>
              <a:rPr lang="sl-SI" b="1" dirty="0"/>
              <a:t/>
            </a:r>
            <a:br>
              <a:rPr lang="sl-SI" b="1" dirty="0"/>
            </a:br>
            <a:endParaRPr lang="sl-SI" dirty="0"/>
          </a:p>
        </p:txBody>
      </p:sp>
      <p:graphicFrame>
        <p:nvGraphicFramePr>
          <p:cNvPr id="4" name="Ograda vsebine 3"/>
          <p:cNvGraphicFramePr>
            <a:graphicFrameLocks noGrp="1"/>
          </p:cNvGraphicFramePr>
          <p:nvPr>
            <p:ph idx="1"/>
            <p:extLst>
              <p:ext uri="{D42A27DB-BD31-4B8C-83A1-F6EECF244321}">
                <p14:modId xmlns:p14="http://schemas.microsoft.com/office/powerpoint/2010/main" val="3719387090"/>
              </p:ext>
            </p:extLst>
          </p:nvPr>
        </p:nvGraphicFramePr>
        <p:xfrm>
          <a:off x="868243" y="2025755"/>
          <a:ext cx="6677024" cy="1623218"/>
        </p:xfrm>
        <a:graphic>
          <a:graphicData uri="http://schemas.openxmlformats.org/drawingml/2006/table">
            <a:tbl>
              <a:tblPr>
                <a:tableStyleId>{5C22544A-7EE6-4342-B048-85BDC9FD1C3A}</a:tableStyleId>
              </a:tblPr>
              <a:tblGrid>
                <a:gridCol w="641379"/>
                <a:gridCol w="2915729"/>
                <a:gridCol w="1664898"/>
                <a:gridCol w="1455018"/>
              </a:tblGrid>
              <a:tr h="231888">
                <a:tc gridSpan="2">
                  <a:txBody>
                    <a:bodyPr/>
                    <a:lstStyle/>
                    <a:p>
                      <a:pPr algn="just">
                        <a:lnSpc>
                          <a:spcPct val="115000"/>
                        </a:lnSpc>
                        <a:spcAft>
                          <a:spcPts val="0"/>
                        </a:spcAft>
                      </a:pPr>
                      <a:r>
                        <a:rPr lang="sl-SI" sz="1100" dirty="0">
                          <a:effectLst/>
                        </a:rPr>
                        <a:t> </a:t>
                      </a:r>
                      <a:endParaRPr lang="sl-SI" sz="1100" dirty="0">
                        <a:effectLst/>
                        <a:latin typeface="Calibri"/>
                        <a:ea typeface="Calibri"/>
                        <a:cs typeface="Times New Roman"/>
                      </a:endParaRPr>
                    </a:p>
                  </a:txBody>
                  <a:tcPr marL="0" marR="0" marT="0" marB="0" anchor="b"/>
                </a:tc>
                <a:tc hMerge="1">
                  <a:txBody>
                    <a:bodyPr/>
                    <a:lstStyle/>
                    <a:p>
                      <a:endParaRPr lang="sl-SI"/>
                    </a:p>
                  </a:txBody>
                  <a:tcPr/>
                </a:tc>
                <a:tc>
                  <a:txBody>
                    <a:bodyPr/>
                    <a:lstStyle/>
                    <a:p>
                      <a:pPr marL="38100" marR="38100" algn="ctr">
                        <a:lnSpc>
                          <a:spcPts val="1600"/>
                        </a:lnSpc>
                        <a:spcAft>
                          <a:spcPts val="0"/>
                        </a:spcAft>
                      </a:pPr>
                      <a:r>
                        <a:rPr lang="sl-SI" sz="1100">
                          <a:effectLst/>
                        </a:rPr>
                        <a:t>f</a:t>
                      </a:r>
                      <a:endParaRPr lang="sl-SI" sz="1100">
                        <a:effectLst/>
                        <a:latin typeface="Calibri"/>
                        <a:ea typeface="Calibri"/>
                        <a:cs typeface="Times New Roman"/>
                      </a:endParaRPr>
                    </a:p>
                  </a:txBody>
                  <a:tcPr marL="0" marR="0" marT="0" marB="0" anchor="b"/>
                </a:tc>
                <a:tc>
                  <a:txBody>
                    <a:bodyPr/>
                    <a:lstStyle/>
                    <a:p>
                      <a:pPr marL="38100" marR="38100" algn="ctr">
                        <a:lnSpc>
                          <a:spcPts val="1600"/>
                        </a:lnSpc>
                        <a:spcAft>
                          <a:spcPts val="0"/>
                        </a:spcAft>
                      </a:pPr>
                      <a:r>
                        <a:rPr lang="sl-SI" sz="1100">
                          <a:effectLst/>
                        </a:rPr>
                        <a:t>%</a:t>
                      </a:r>
                      <a:endParaRPr lang="sl-SI" sz="1100">
                        <a:effectLst/>
                        <a:latin typeface="Calibri"/>
                        <a:ea typeface="Calibri"/>
                        <a:cs typeface="Times New Roman"/>
                      </a:endParaRPr>
                    </a:p>
                  </a:txBody>
                  <a:tcPr marL="0" marR="0" marT="0" marB="0" anchor="b"/>
                </a:tc>
              </a:tr>
              <a:tr h="463777">
                <a:tc rowSpan="4">
                  <a:txBody>
                    <a:bodyPr/>
                    <a:lstStyle/>
                    <a:p>
                      <a:pPr marL="38100" marR="38100" algn="just">
                        <a:lnSpc>
                          <a:spcPts val="1600"/>
                        </a:lnSpc>
                        <a:spcAft>
                          <a:spcPts val="0"/>
                        </a:spcAft>
                      </a:pPr>
                      <a:r>
                        <a:rPr lang="sl-SI" sz="1100">
                          <a:effectLst/>
                        </a:rPr>
                        <a:t> </a:t>
                      </a:r>
                      <a:endParaRPr lang="sl-SI" sz="1100">
                        <a:effectLst/>
                        <a:latin typeface="Calibri"/>
                        <a:ea typeface="Calibri"/>
                        <a:cs typeface="Times New Roman"/>
                      </a:endParaRPr>
                    </a:p>
                  </a:txBody>
                  <a:tcPr marL="0" marR="0" marT="0" marB="0"/>
                </a:tc>
                <a:tc>
                  <a:txBody>
                    <a:bodyPr/>
                    <a:lstStyle/>
                    <a:p>
                      <a:pPr marL="38100" marR="38100" algn="just">
                        <a:lnSpc>
                          <a:spcPts val="1600"/>
                        </a:lnSpc>
                        <a:spcAft>
                          <a:spcPts val="0"/>
                        </a:spcAft>
                      </a:pPr>
                      <a:r>
                        <a:rPr lang="sl-SI" sz="1100" dirty="0">
                          <a:effectLst/>
                        </a:rPr>
                        <a:t>Kandidat je uspešen, če je preizkus iz predpisane naloge opravil 80-odstotno.</a:t>
                      </a:r>
                      <a:endParaRPr lang="sl-SI" sz="1100" dirty="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dirty="0">
                          <a:effectLst/>
                        </a:rPr>
                        <a:t>72</a:t>
                      </a:r>
                      <a:endParaRPr lang="sl-SI" sz="1100" dirty="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56,3</a:t>
                      </a:r>
                      <a:endParaRPr lang="sl-SI" sz="1100">
                        <a:effectLst/>
                        <a:latin typeface="Calibri"/>
                        <a:ea typeface="Calibri"/>
                        <a:cs typeface="Times New Roman"/>
                      </a:endParaRPr>
                    </a:p>
                  </a:txBody>
                  <a:tcPr marL="0" marR="0" marT="0" marB="0"/>
                </a:tc>
              </a:tr>
              <a:tr h="463777">
                <a:tc vMerge="1">
                  <a:txBody>
                    <a:bodyPr/>
                    <a:lstStyle/>
                    <a:p>
                      <a:endParaRPr lang="sl-SI"/>
                    </a:p>
                  </a:txBody>
                  <a:tcPr/>
                </a:tc>
                <a:tc>
                  <a:txBody>
                    <a:bodyPr/>
                    <a:lstStyle/>
                    <a:p>
                      <a:pPr marL="38100" marR="38100" algn="just">
                        <a:lnSpc>
                          <a:spcPts val="1600"/>
                        </a:lnSpc>
                        <a:spcAft>
                          <a:spcPts val="0"/>
                        </a:spcAft>
                      </a:pPr>
                      <a:r>
                        <a:rPr lang="sl-SI" sz="1100" dirty="0">
                          <a:effectLst/>
                        </a:rPr>
                        <a:t>Kandidat je uspešen,  če je preizkus iz predpisane naloge opravil 50-odstotno.</a:t>
                      </a:r>
                      <a:endParaRPr lang="sl-SI" sz="1100" dirty="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dirty="0">
                          <a:effectLst/>
                        </a:rPr>
                        <a:t>32</a:t>
                      </a:r>
                      <a:endParaRPr lang="sl-SI" sz="1100" dirty="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25,0</a:t>
                      </a:r>
                      <a:endParaRPr lang="sl-SI" sz="1100">
                        <a:effectLst/>
                        <a:latin typeface="Calibri"/>
                        <a:ea typeface="Calibri"/>
                        <a:cs typeface="Times New Roman"/>
                      </a:endParaRPr>
                    </a:p>
                  </a:txBody>
                  <a:tcPr marL="0" marR="0" marT="0" marB="0"/>
                </a:tc>
              </a:tr>
              <a:tr h="231888">
                <a:tc vMerge="1">
                  <a:txBody>
                    <a:bodyPr/>
                    <a:lstStyle/>
                    <a:p>
                      <a:endParaRPr lang="sl-SI"/>
                    </a:p>
                  </a:txBody>
                  <a:tcPr/>
                </a:tc>
                <a:tc>
                  <a:txBody>
                    <a:bodyPr/>
                    <a:lstStyle/>
                    <a:p>
                      <a:pPr marL="38100" marR="38100" algn="just">
                        <a:lnSpc>
                          <a:spcPts val="1600"/>
                        </a:lnSpc>
                        <a:spcAft>
                          <a:spcPts val="0"/>
                        </a:spcAft>
                      </a:pPr>
                      <a:r>
                        <a:rPr lang="sl-SI" sz="1100">
                          <a:effectLst/>
                        </a:rPr>
                        <a:t>Drugo</a:t>
                      </a:r>
                      <a:endParaRPr lang="sl-SI" sz="110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24</a:t>
                      </a:r>
                      <a:endParaRPr lang="sl-SI" sz="110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18,8</a:t>
                      </a:r>
                      <a:endParaRPr lang="sl-SI" sz="1100">
                        <a:effectLst/>
                        <a:latin typeface="Calibri"/>
                        <a:ea typeface="Calibri"/>
                        <a:cs typeface="Times New Roman"/>
                      </a:endParaRPr>
                    </a:p>
                  </a:txBody>
                  <a:tcPr marL="0" marR="0" marT="0" marB="0"/>
                </a:tc>
              </a:tr>
              <a:tr h="231888">
                <a:tc vMerge="1">
                  <a:txBody>
                    <a:bodyPr/>
                    <a:lstStyle/>
                    <a:p>
                      <a:endParaRPr lang="sl-SI"/>
                    </a:p>
                  </a:txBody>
                  <a:tcPr/>
                </a:tc>
                <a:tc>
                  <a:txBody>
                    <a:bodyPr/>
                    <a:lstStyle/>
                    <a:p>
                      <a:pPr marL="38100" marR="38100" algn="just">
                        <a:lnSpc>
                          <a:spcPts val="1600"/>
                        </a:lnSpc>
                        <a:spcAft>
                          <a:spcPts val="0"/>
                        </a:spcAft>
                      </a:pPr>
                      <a:r>
                        <a:rPr lang="sl-SI" sz="1100">
                          <a:effectLst/>
                        </a:rPr>
                        <a:t>Skupaj</a:t>
                      </a:r>
                      <a:endParaRPr lang="sl-SI" sz="110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a:effectLst/>
                        </a:rPr>
                        <a:t>128</a:t>
                      </a:r>
                      <a:endParaRPr lang="sl-SI" sz="1100">
                        <a:effectLst/>
                        <a:latin typeface="Calibri"/>
                        <a:ea typeface="Calibri"/>
                        <a:cs typeface="Times New Roman"/>
                      </a:endParaRPr>
                    </a:p>
                  </a:txBody>
                  <a:tcPr marL="0" marR="0" marT="0" marB="0"/>
                </a:tc>
                <a:tc>
                  <a:txBody>
                    <a:bodyPr/>
                    <a:lstStyle/>
                    <a:p>
                      <a:pPr marL="38100" marR="38100" algn="ctr">
                        <a:lnSpc>
                          <a:spcPts val="1600"/>
                        </a:lnSpc>
                        <a:spcAft>
                          <a:spcPts val="0"/>
                        </a:spcAft>
                      </a:pPr>
                      <a:r>
                        <a:rPr lang="sl-SI" sz="1100" dirty="0">
                          <a:effectLst/>
                        </a:rPr>
                        <a:t>100,0</a:t>
                      </a:r>
                      <a:endParaRPr lang="sl-SI" sz="1100" dirty="0">
                        <a:effectLst/>
                        <a:latin typeface="Calibri"/>
                        <a:ea typeface="Calibri"/>
                        <a:cs typeface="Times New Roman"/>
                      </a:endParaRPr>
                    </a:p>
                  </a:txBody>
                  <a:tcPr marL="0" marR="0" marT="0" marB="0"/>
                </a:tc>
              </a:tr>
            </a:tbl>
          </a:graphicData>
        </a:graphic>
      </p:graphicFrame>
    </p:spTree>
    <p:extLst>
      <p:ext uri="{BB962C8B-B14F-4D97-AF65-F5344CB8AC3E}">
        <p14:creationId xmlns:p14="http://schemas.microsoft.com/office/powerpoint/2010/main" val="1740339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1453</TotalTime>
  <Words>5343</Words>
  <Application>Microsoft Office PowerPoint</Application>
  <PresentationFormat>Diaprojekcija na zaslonu (4:3)</PresentationFormat>
  <Paragraphs>515</Paragraphs>
  <Slides>31</Slides>
  <Notes>30</Notes>
  <HiddenSlides>3</HiddenSlides>
  <MMClips>0</MMClips>
  <ScaleCrop>false</ScaleCrop>
  <HeadingPairs>
    <vt:vector size="4" baseType="variant">
      <vt:variant>
        <vt:lpstr>Tema</vt:lpstr>
      </vt:variant>
      <vt:variant>
        <vt:i4>3</vt:i4>
      </vt:variant>
      <vt:variant>
        <vt:lpstr>Naslovi diapozitivov</vt:lpstr>
      </vt:variant>
      <vt:variant>
        <vt:i4>31</vt:i4>
      </vt:variant>
    </vt:vector>
  </HeadingPairs>
  <TitlesOfParts>
    <vt:vector size="34" baseType="lpstr">
      <vt:lpstr>Officeova tema</vt:lpstr>
      <vt:lpstr>Custom Design</vt:lpstr>
      <vt:lpstr>Office Theme</vt:lpstr>
      <vt:lpstr>PowerPointova predstavitev</vt:lpstr>
      <vt:lpstr>Spremljava certifikatnega sistema v letu 2013</vt:lpstr>
      <vt:lpstr>Namen spremljave</vt:lpstr>
      <vt:lpstr>Vzorec spremljave</vt:lpstr>
      <vt:lpstr>Področja spremljave</vt:lpstr>
      <vt:lpstr>Število posameznih podeljenih NPK na ožjem področju kmetijstva od začetka izvajanja (prvega vpisa izvajalca v  register) do 18.11.2014</vt:lpstr>
      <vt:lpstr>Število podeljenih certifikatov po letih na ožjem področju kmetijstva</vt:lpstr>
      <vt:lpstr>Število posameznih podeljenih NPK na področju gozdarstva  od začetka izvajanja (prvega vpisa izvajalca v register) do 18.11.2014</vt:lpstr>
      <vt:lpstr>Število podeljenih certifikatov na področju gozdarstva in lova po letih</vt:lpstr>
      <vt:lpstr>Število posameznih podeljenih NPK na področju hortikulture  od začetka izvajanja (prvega vpisa izvajalca v register) do 18.11.2014</vt:lpstr>
      <vt:lpstr>Podatki o državljanstvu kandidatov z ožjega področja kmetijstva ter gozdarstva in lova, ki so pridobili certifikat iz posamičnega NPK do 7. 10. 2012</vt:lpstr>
      <vt:lpstr>Število podeljenih NPK „Živinorejec/živinorejka“ po letih</vt:lpstr>
      <vt:lpstr>Število podeljenih NPK „Čebelar/čebelarka“ po letih</vt:lpstr>
      <vt:lpstr>Število podeljenih NPK „Poljedelec/poljedelka“ po letih</vt:lpstr>
      <vt:lpstr>Število podeljenih NPK „Gozdarski gojitelj/gozdarska  gojiteljica“ po letih</vt:lpstr>
      <vt:lpstr>Število podeljenih NPK „Gozdarski sekač/gozdarska  sekačica“ po letih</vt:lpstr>
      <vt:lpstr>Število podeljenih NPK „Gozdarski traktorist/gozdarska  traktoristka“ po letih</vt:lpstr>
      <vt:lpstr>Podatki o številu prijavljenih kandidatov po posameznih NPK na  ožjem področju kmetijstva v letu 2012</vt:lpstr>
      <vt:lpstr>Podatki o državljanstvu kandidatov, ki so prejeli certifikat  z ožjega področja kmetijstva ter gozdarstva in lova</vt:lpstr>
      <vt:lpstr>Deleži starostnih skupin vseh kandidatov, ki so pridobili certifikat  na ožjem področju kmetijstva ter gozdarstva in lova</vt:lpstr>
      <vt:lpstr>Delež kandidatov po spolu glede na pridobljeno nacionalno poklicno  kvalifikacijo z ožjega področja kmetijstva ter gozdarstva in lova</vt:lpstr>
      <vt:lpstr>Glavni razlogi za pridobivanje certifikatov:</vt:lpstr>
      <vt:lpstr>Glavne ugotovitve dela izvajalcev</vt:lpstr>
      <vt:lpstr>Glavne ugotovitve dela svetovalcev</vt:lpstr>
      <vt:lpstr>Glavne ugotovitve dela članov komisije (ČK)</vt:lpstr>
      <vt:lpstr>Glavne ugotovitve -  člani komisije</vt:lpstr>
      <vt:lpstr>Publikacije:</vt:lpstr>
      <vt:lpstr>Publikacije: http://www.cpi.si/files/cpi/userfiles/Publikacije/NPKbrosura3_170x230_splet.pdf</vt:lpstr>
      <vt:lpstr>Poenotenje cene postopka pridobitve NPK</vt:lpstr>
      <vt:lpstr>Ustreznost referenčnega pisma </vt:lpstr>
      <vt:lpstr>Kriterij uspešnosti kandidata </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PowerPointova predstavitev</dc:title>
  <dc:creator>Majda Stopar</dc:creator>
  <cp:lastModifiedBy>Jelka Kozjak Jezernik</cp:lastModifiedBy>
  <cp:revision>56</cp:revision>
  <cp:lastPrinted>2014-11-24T10:45:20Z</cp:lastPrinted>
  <dcterms:created xsi:type="dcterms:W3CDTF">2014-11-17T10:30:24Z</dcterms:created>
  <dcterms:modified xsi:type="dcterms:W3CDTF">2015-02-17T12:14:50Z</dcterms:modified>
</cp:coreProperties>
</file>