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1"/>
  </p:handoutMasterIdLst>
  <p:sldIdLst>
    <p:sldId id="256" r:id="rId2"/>
    <p:sldId id="354" r:id="rId3"/>
    <p:sldId id="356" r:id="rId4"/>
    <p:sldId id="358" r:id="rId5"/>
    <p:sldId id="360" r:id="rId6"/>
    <p:sldId id="339" r:id="rId7"/>
    <p:sldId id="340" r:id="rId8"/>
    <p:sldId id="342" r:id="rId9"/>
    <p:sldId id="344" r:id="rId10"/>
    <p:sldId id="316" r:id="rId11"/>
    <p:sldId id="352" r:id="rId12"/>
    <p:sldId id="319" r:id="rId13"/>
    <p:sldId id="320" r:id="rId14"/>
    <p:sldId id="270" r:id="rId15"/>
    <p:sldId id="368" r:id="rId16"/>
    <p:sldId id="323" r:id="rId17"/>
    <p:sldId id="324" r:id="rId18"/>
    <p:sldId id="297" r:id="rId19"/>
    <p:sldId id="305" r:id="rId20"/>
  </p:sldIdLst>
  <p:sldSz cx="9144000" cy="6858000" type="screen4x3"/>
  <p:notesSz cx="67691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75D5"/>
    <a:srgbClr val="D8EEC0"/>
    <a:srgbClr val="9FE6FF"/>
    <a:srgbClr val="FF00FF"/>
    <a:srgbClr val="66FF33"/>
    <a:srgbClr val="00529B"/>
    <a:srgbClr val="79869A"/>
    <a:srgbClr val="F68B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50" autoAdjust="0"/>
    <p:restoredTop sz="94670" autoAdjust="0"/>
  </p:normalViewPr>
  <p:slideViewPr>
    <p:cSldViewPr>
      <p:cViewPr>
        <p:scale>
          <a:sx n="100" d="100"/>
          <a:sy n="100" d="100"/>
        </p:scale>
        <p:origin x="378" y="510"/>
      </p:cViewPr>
      <p:guideLst>
        <p:guide orient="horz" pos="2160"/>
        <p:guide pos="2880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6199639107611553E-2"/>
          <c:y val="9.1445374015748038E-2"/>
          <c:w val="0.89505036089238843"/>
          <c:h val="0.83932529527559041"/>
        </c:manualLayout>
      </c:layout>
      <c:lineChart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Stolpec2</c:v>
                </c:pt>
              </c:strCache>
            </c:strRef>
          </c:tx>
          <c:cat>
            <c:numRef>
              <c:f>List1!$A$2:$A$14</c:f>
              <c:numCache>
                <c:formatCode>General</c:formatCod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numCache>
            </c:numRef>
          </c:cat>
          <c:val>
            <c:numRef>
              <c:f>List1!$B$2:$B$14</c:f>
              <c:numCache>
                <c:formatCode>General</c:formatCode>
                <c:ptCount val="13"/>
                <c:pt idx="0">
                  <c:v>1</c:v>
                </c:pt>
                <c:pt idx="1">
                  <c:v>9</c:v>
                </c:pt>
                <c:pt idx="2">
                  <c:v>22</c:v>
                </c:pt>
                <c:pt idx="3">
                  <c:v>103</c:v>
                </c:pt>
                <c:pt idx="4">
                  <c:v>106</c:v>
                </c:pt>
                <c:pt idx="5">
                  <c:v>258</c:v>
                </c:pt>
                <c:pt idx="6">
                  <c:v>350</c:v>
                </c:pt>
                <c:pt idx="7">
                  <c:v>590</c:v>
                </c:pt>
                <c:pt idx="8">
                  <c:v>437</c:v>
                </c:pt>
                <c:pt idx="9">
                  <c:v>482</c:v>
                </c:pt>
                <c:pt idx="10">
                  <c:v>462</c:v>
                </c:pt>
                <c:pt idx="11">
                  <c:v>555</c:v>
                </c:pt>
                <c:pt idx="12">
                  <c:v>488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Stolpec3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sl-SI" sz="1300" baseline="0" smtClean="0"/>
                      <a:t>1</a:t>
                    </a:r>
                    <a:endParaRPr lang="en-US" sz="1400" baseline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sl-SI" sz="1300" baseline="0" smtClean="0"/>
                      <a:t>9</a:t>
                    </a:r>
                    <a:endParaRPr lang="en-US" sz="1400" baseline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sl-SI" sz="1300" baseline="0" smtClean="0"/>
                      <a:t>22</a:t>
                    </a:r>
                    <a:endParaRPr lang="en-US" sz="1400" baseline="0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6.2869914698162735E-2"/>
                  <c:y val="-5.6406249999999998E-2"/>
                </c:manualLayout>
              </c:layout>
              <c:tx>
                <c:rich>
                  <a:bodyPr/>
                  <a:lstStyle/>
                  <a:p>
                    <a:r>
                      <a:rPr lang="sl-SI" sz="1300" baseline="0" smtClean="0"/>
                      <a:t>103</a:t>
                    </a:r>
                    <a:endParaRPr lang="en-US" sz="1400" baseline="0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6.3572998687664042E-2"/>
                  <c:y val="-5.4218750000000003E-2"/>
                </c:manualLayout>
              </c:layout>
              <c:tx>
                <c:rich>
                  <a:bodyPr/>
                  <a:lstStyle/>
                  <a:p>
                    <a:r>
                      <a:rPr lang="sl-SI" sz="1300" baseline="0" dirty="0" smtClean="0"/>
                      <a:t>106</a:t>
                    </a:r>
                    <a:endParaRPr lang="en-US" dirty="0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6.9119914698162727E-2"/>
                  <c:y val="-5.9531250000000001E-2"/>
                </c:manualLayout>
              </c:layout>
              <c:tx>
                <c:rich>
                  <a:bodyPr/>
                  <a:lstStyle/>
                  <a:p>
                    <a:r>
                      <a:rPr lang="sl-SI" sz="1300" baseline="0" smtClean="0"/>
                      <a:t>258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8.3703248031496064E-2"/>
                  <c:y val="-5.0156250000000055E-2"/>
                </c:manualLayout>
              </c:layout>
              <c:tx>
                <c:rich>
                  <a:bodyPr/>
                  <a:lstStyle/>
                  <a:p>
                    <a:r>
                      <a:rPr lang="sl-SI" sz="1300" baseline="0" smtClean="0"/>
                      <a:t>350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sl-SI" sz="1300" baseline="0" smtClean="0"/>
                      <a:t>590</a:t>
                    </a:r>
                    <a:endParaRPr lang="en-US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4.4119914698162732E-2"/>
                  <c:y val="5.6093749999999942E-2"/>
                </c:manualLayout>
              </c:layout>
              <c:tx>
                <c:rich>
                  <a:bodyPr/>
                  <a:lstStyle/>
                  <a:p>
                    <a:r>
                      <a:rPr lang="sl-SI" sz="1300" baseline="0" smtClean="0"/>
                      <a:t>437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sl-SI" sz="1300" baseline="0" smtClean="0"/>
                      <a:t>482</a:t>
                    </a:r>
                    <a:endParaRPr lang="en-US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5.0369914698162731E-2"/>
                  <c:y val="-6.2656249999999997E-2"/>
                </c:manualLayout>
              </c:layout>
              <c:tx>
                <c:rich>
                  <a:bodyPr/>
                  <a:lstStyle/>
                  <a:p>
                    <a:r>
                      <a:rPr lang="sl-SI" sz="1300" baseline="0" smtClean="0"/>
                      <a:t>462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/>
              <c:tx>
                <c:rich>
                  <a:bodyPr/>
                  <a:lstStyle/>
                  <a:p>
                    <a:r>
                      <a:rPr lang="sl-SI" sz="1300" baseline="0" smtClean="0"/>
                      <a:t>522</a:t>
                    </a:r>
                    <a:endParaRPr lang="en-US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/>
              <c:tx>
                <c:rich>
                  <a:bodyPr/>
                  <a:lstStyle/>
                  <a:p>
                    <a:r>
                      <a:rPr lang="sl-SI" smtClean="0"/>
                      <a:t>488</a:t>
                    </a:r>
                    <a:endParaRPr lang="en-US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300" baseline="0"/>
                </a:pPr>
                <a:endParaRPr lang="sl-SI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List1!$A$2:$A$14</c:f>
              <c:numCache>
                <c:formatCode>General</c:formatCod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numCache>
            </c:numRef>
          </c:cat>
          <c:val>
            <c:numRef>
              <c:f>List1!$C$2:$C$14</c:f>
              <c:numCache>
                <c:formatCode>General</c:formatCode>
                <c:ptCount val="13"/>
              </c:numCache>
            </c:numRef>
          </c:val>
          <c:smooth val="0"/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Stolpec4</c:v>
                </c:pt>
              </c:strCache>
            </c:strRef>
          </c:tx>
          <c:cat>
            <c:numRef>
              <c:f>List1!$A$2:$A$14</c:f>
              <c:numCache>
                <c:formatCode>General</c:formatCod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numCache>
            </c:numRef>
          </c:cat>
          <c:val>
            <c:numRef>
              <c:f>List1!$D$2:$D$14</c:f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179392"/>
        <c:axId val="37180928"/>
      </c:lineChart>
      <c:catAx>
        <c:axId val="371793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sl-SI"/>
          </a:p>
        </c:txPr>
        <c:crossAx val="37180928"/>
        <c:crosses val="autoZero"/>
        <c:auto val="1"/>
        <c:lblAlgn val="ctr"/>
        <c:lblOffset val="100"/>
        <c:noMultiLvlLbl val="0"/>
      </c:catAx>
      <c:valAx>
        <c:axId val="371809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300" baseline="0"/>
            </a:pPr>
            <a:endParaRPr lang="sl-SI"/>
          </a:p>
        </c:txPr>
        <c:crossAx val="37179392"/>
        <c:crosses val="autoZero"/>
        <c:crossBetween val="between"/>
      </c:valAx>
    </c:plotArea>
    <c:plotVisOnly val="1"/>
    <c:dispBlanksAs val="zero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l-SI" dirty="0"/>
              <a:t>Delež preverjanj in potrjevanj  NPK v letu </a:t>
            </a:r>
            <a:r>
              <a:rPr lang="sl-SI" dirty="0" smtClean="0"/>
              <a:t>2013</a:t>
            </a:r>
            <a:endParaRPr lang="sl-SI" dirty="0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FFC000"/>
              </a:solidFill>
            </c:spPr>
          </c:dPt>
          <c:dPt>
            <c:idx val="1"/>
            <c:bubble3D val="0"/>
            <c:spPr>
              <a:solidFill>
                <a:srgbClr val="92D050"/>
              </a:solidFill>
            </c:spPr>
          </c:dPt>
          <c:dPt>
            <c:idx val="2"/>
            <c:bubble3D val="0"/>
            <c:spPr>
              <a:solidFill>
                <a:srgbClr val="00B0F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dPt>
            <c:idx val="5"/>
            <c:bubble3D val="0"/>
            <c:spPr>
              <a:solidFill>
                <a:srgbClr val="00FFFF"/>
              </a:solidFill>
            </c:spPr>
          </c:dPt>
          <c:dPt>
            <c:idx val="6"/>
            <c:bubble3D val="0"/>
          </c:dPt>
          <c:dLbls>
            <c:dLbl>
              <c:idx val="0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List1!$A$2:$A$7</c:f>
              <c:strCache>
                <c:ptCount val="6"/>
                <c:pt idx="0">
                  <c:v>Varovanje 91</c:v>
                </c:pt>
                <c:pt idx="1">
                  <c:v>Gradbeništvo 53</c:v>
                </c:pt>
                <c:pt idx="2">
                  <c:v>Kmetijstvo 34</c:v>
                </c:pt>
                <c:pt idx="3">
                  <c:v>Kozmetika 33</c:v>
                </c:pt>
                <c:pt idx="4">
                  <c:v>Socialni oskrbovalec 30</c:v>
                </c:pt>
                <c:pt idx="5">
                  <c:v>Ostale NPK 247</c:v>
                </c:pt>
              </c:strCache>
            </c:strRef>
          </c:cat>
          <c:val>
            <c:numRef>
              <c:f>List1!$B$2:$B$7</c:f>
              <c:numCache>
                <c:formatCode>General</c:formatCode>
                <c:ptCount val="6"/>
                <c:pt idx="0">
                  <c:v>88</c:v>
                </c:pt>
                <c:pt idx="1">
                  <c:v>62</c:v>
                </c:pt>
                <c:pt idx="2">
                  <c:v>37</c:v>
                </c:pt>
                <c:pt idx="3">
                  <c:v>36</c:v>
                </c:pt>
                <c:pt idx="4">
                  <c:v>21</c:v>
                </c:pt>
                <c:pt idx="5">
                  <c:v>247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Delež preverjanj in potrjevanj  NPK v letu 2012</c:v>
                </c:pt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cat>
            <c:strRef>
              <c:f>List1!$A$2:$A$7</c:f>
              <c:strCache>
                <c:ptCount val="6"/>
                <c:pt idx="0">
                  <c:v>Varovanje 91</c:v>
                </c:pt>
                <c:pt idx="1">
                  <c:v>Gradbeništvo 53</c:v>
                </c:pt>
                <c:pt idx="2">
                  <c:v>Kmetijstvo 34</c:v>
                </c:pt>
                <c:pt idx="3">
                  <c:v>Kozmetika 33</c:v>
                </c:pt>
                <c:pt idx="4">
                  <c:v>Socialni oskrbovalec 30</c:v>
                </c:pt>
                <c:pt idx="5">
                  <c:v>Ostale NPK 247</c:v>
                </c:pt>
              </c:strCache>
            </c:strRef>
          </c:cat>
          <c:val>
            <c:numRef>
              <c:f>List1!$C$2:$C$7</c:f>
              <c:numCache>
                <c:formatCode>General</c:formatCode>
                <c:ptCount val="6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</c:legend>
    <c:plotVisOnly val="1"/>
    <c:dispBlanksAs val="zero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193061023622048"/>
          <c:y val="8.2070374015748029E-2"/>
          <c:w val="0.89505036089238843"/>
          <c:h val="0.83932529527559041"/>
        </c:manualLayout>
      </c:layout>
      <c:lineChart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Stolpec2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pPr>
              <a:ln>
                <a:solidFill>
                  <a:srgbClr val="0070C0"/>
                </a:solidFill>
              </a:ln>
            </c:spPr>
          </c:marker>
          <c:dLbls>
            <c:dLbl>
              <c:idx val="2"/>
              <c:layout>
                <c:manualLayout>
                  <c:x val="-9.6458333333333326E-2"/>
                  <c:y val="-3.500000000000000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8.8124999999999967E-2"/>
                  <c:y val="-8.187500000000000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11104166666666666"/>
                  <c:y val="-5.374999999999999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0.10895833333333334"/>
                  <c:y val="-6.312500000000000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0.12447916666666667"/>
                  <c:y val="-4.437499999999999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9.7302165354330714E-2"/>
                  <c:y val="4.312499999999999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aseline="0"/>
                </a:pPr>
                <a:endParaRPr lang="sl-SI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List1!$A$2:$A$13</c:f>
              <c:numCache>
                <c:formatCode>General</c:formatCode>
                <c:ptCount val="12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</c:numCache>
            </c:numRef>
          </c:cat>
          <c:val>
            <c:numRef>
              <c:f>List1!$B$2:$B$13</c:f>
              <c:numCache>
                <c:formatCode>General</c:formatCode>
                <c:ptCount val="12"/>
                <c:pt idx="0">
                  <c:v>35</c:v>
                </c:pt>
                <c:pt idx="1">
                  <c:v>446</c:v>
                </c:pt>
                <c:pt idx="2">
                  <c:v>2633</c:v>
                </c:pt>
                <c:pt idx="3">
                  <c:v>4258</c:v>
                </c:pt>
                <c:pt idx="4">
                  <c:v>7849</c:v>
                </c:pt>
                <c:pt idx="5">
                  <c:v>9589</c:v>
                </c:pt>
                <c:pt idx="6">
                  <c:v>14335</c:v>
                </c:pt>
                <c:pt idx="7">
                  <c:v>15357</c:v>
                </c:pt>
                <c:pt idx="8">
                  <c:v>4911</c:v>
                </c:pt>
                <c:pt idx="9">
                  <c:v>5018</c:v>
                </c:pt>
                <c:pt idx="10">
                  <c:v>5444</c:v>
                </c:pt>
                <c:pt idx="11">
                  <c:v>4299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422784"/>
        <c:axId val="36424320"/>
      </c:lineChart>
      <c:catAx>
        <c:axId val="36422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sl-SI"/>
          </a:p>
        </c:txPr>
        <c:crossAx val="36424320"/>
        <c:crosses val="autoZero"/>
        <c:auto val="1"/>
        <c:lblAlgn val="ctr"/>
        <c:lblOffset val="100"/>
        <c:noMultiLvlLbl val="0"/>
      </c:catAx>
      <c:valAx>
        <c:axId val="364243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spPr>
          <a:ln>
            <a:solidFill>
              <a:srgbClr val="FF0000"/>
            </a:solidFill>
          </a:ln>
        </c:spPr>
        <c:txPr>
          <a:bodyPr/>
          <a:lstStyle/>
          <a:p>
            <a:pPr>
              <a:defRPr sz="1300" baseline="0"/>
            </a:pPr>
            <a:endParaRPr lang="sl-SI"/>
          </a:p>
        </c:txPr>
        <c:crossAx val="36422784"/>
        <c:crosses val="autoZero"/>
        <c:crossBetween val="between"/>
      </c:valAx>
    </c:plotArea>
    <c:plotVisOnly val="1"/>
    <c:dispBlanksAs val="zero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l-SI" dirty="0"/>
              <a:t>Delež certifikatov</a:t>
            </a:r>
            <a:r>
              <a:rPr lang="sl-SI" baseline="0" dirty="0"/>
              <a:t>  v letu </a:t>
            </a:r>
            <a:r>
              <a:rPr lang="sl-SI" baseline="0" dirty="0" smtClean="0"/>
              <a:t>2013</a:t>
            </a:r>
            <a:endParaRPr lang="sl-SI" dirty="0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9E47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layout/>
              <c:spPr/>
              <c:txPr>
                <a:bodyPr/>
                <a:lstStyle/>
                <a:p>
                  <a:pPr>
                    <a:defRPr/>
                  </a:pPr>
                  <a:endParaRPr lang="sl-SI"/>
                </a:p>
              </c:txPr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List1!$A$2:$A$8</c:f>
              <c:strCache>
                <c:ptCount val="7"/>
                <c:pt idx="0">
                  <c:v>Varovanje 791</c:v>
                </c:pt>
                <c:pt idx="1">
                  <c:v>Gozdarstvo 579</c:v>
                </c:pt>
                <c:pt idx="2">
                  <c:v>Socialni oskrbovalec 365</c:v>
                </c:pt>
                <c:pt idx="3">
                  <c:v>Gradbeništvo 352</c:v>
                </c:pt>
                <c:pt idx="4">
                  <c:v>Kmetijstvo 295</c:v>
                </c:pt>
                <c:pt idx="5">
                  <c:v>Kozmetika 292</c:v>
                </c:pt>
                <c:pt idx="6">
                  <c:v>Ostale NPK 1625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791</c:v>
                </c:pt>
                <c:pt idx="1">
                  <c:v>579</c:v>
                </c:pt>
                <c:pt idx="2">
                  <c:v>365</c:v>
                </c:pt>
                <c:pt idx="3">
                  <c:v>352</c:v>
                </c:pt>
                <c:pt idx="4">
                  <c:v>295</c:v>
                </c:pt>
                <c:pt idx="5">
                  <c:v>292</c:v>
                </c:pt>
                <c:pt idx="6">
                  <c:v>1625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Delež preverjanj in potrjevanj  NPK v letu 2012</c:v>
                </c:pt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cat>
            <c:strRef>
              <c:f>List1!$A$2:$A$8</c:f>
              <c:strCache>
                <c:ptCount val="7"/>
                <c:pt idx="0">
                  <c:v>Varovanje 791</c:v>
                </c:pt>
                <c:pt idx="1">
                  <c:v>Gozdarstvo 579</c:v>
                </c:pt>
                <c:pt idx="2">
                  <c:v>Socialni oskrbovalec 365</c:v>
                </c:pt>
                <c:pt idx="3">
                  <c:v>Gradbeništvo 352</c:v>
                </c:pt>
                <c:pt idx="4">
                  <c:v>Kmetijstvo 295</c:v>
                </c:pt>
                <c:pt idx="5">
                  <c:v>Kozmetika 292</c:v>
                </c:pt>
                <c:pt idx="6">
                  <c:v>Ostale NPK 1625</c:v>
                </c:pt>
              </c:strCache>
            </c:strRef>
          </c:cat>
          <c:val>
            <c:numRef>
              <c:f>List1!$C$2:$C$8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</c:legend>
    <c:plotVisOnly val="1"/>
    <c:dispBlanksAs val="zero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834727690288713"/>
          <c:y val="8.7026329150092785E-2"/>
          <c:w val="0.60501267185934238"/>
          <c:h val="0.746806477702514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Varnostnik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txPr>
              <a:bodyPr/>
              <a:lstStyle/>
              <a:p>
                <a:pPr>
                  <a:defRPr sz="1600" baseline="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trendline>
            <c:spPr>
              <a:ln>
                <a:solidFill>
                  <a:srgbClr val="00B0F0"/>
                </a:solidFill>
              </a:ln>
            </c:spPr>
            <c:trendlineType val="linear"/>
            <c:dispRSqr val="0"/>
            <c:dispEq val="0"/>
          </c:trendline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44</c:v>
                </c:pt>
                <c:pt idx="1">
                  <c:v>53</c:v>
                </c:pt>
                <c:pt idx="2">
                  <c:v>47</c:v>
                </c:pt>
                <c:pt idx="3">
                  <c:v>21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vrnostni menedžer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txPr>
              <a:bodyPr/>
              <a:lstStyle/>
              <a:p>
                <a:pPr>
                  <a:defRPr sz="1500" baseline="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>
                  <c:v>11</c:v>
                </c:pt>
                <c:pt idx="1">
                  <c:v>9</c:v>
                </c:pt>
                <c:pt idx="2">
                  <c:v>8</c:v>
                </c:pt>
                <c:pt idx="3">
                  <c:v>7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varnostnik nadzornik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txPr>
              <a:bodyPr/>
              <a:lstStyle/>
              <a:p>
                <a:pPr>
                  <a:defRPr sz="1500" baseline="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>
                  <c:v>8</c:v>
                </c:pt>
                <c:pt idx="1">
                  <c:v>3</c:v>
                </c:pt>
                <c:pt idx="2">
                  <c:v>12</c:v>
                </c:pt>
                <c:pt idx="3">
                  <c:v>4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varnostnik čuvaj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txPr>
              <a:bodyPr/>
              <a:lstStyle/>
              <a:p>
                <a:pPr>
                  <a:defRPr sz="1500" baseline="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0">
                  <c:v>8</c:v>
                </c:pt>
                <c:pt idx="1">
                  <c:v>6</c:v>
                </c:pt>
                <c:pt idx="2">
                  <c:v>8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6499840"/>
        <c:axId val="36501376"/>
      </c:barChart>
      <c:catAx>
        <c:axId val="364998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6501376"/>
        <c:crosses val="autoZero"/>
        <c:auto val="1"/>
        <c:lblAlgn val="ctr"/>
        <c:lblOffset val="100"/>
        <c:noMultiLvlLbl val="0"/>
      </c:catAx>
      <c:valAx>
        <c:axId val="365013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6499840"/>
        <c:crosses val="autoZero"/>
        <c:crossBetween val="between"/>
      </c:valAx>
    </c:plotArea>
    <c:legend>
      <c:legendPos val="r"/>
      <c:legendEntry>
        <c:idx val="4"/>
        <c:delete val="1"/>
      </c:legendEntry>
      <c:layout>
        <c:manualLayout>
          <c:xMode val="edge"/>
          <c:yMode val="edge"/>
          <c:x val="0.71343406838184098"/>
          <c:y val="0.2935420495018129"/>
          <c:w val="0.28307344008030672"/>
          <c:h val="0.56817537872813317"/>
        </c:manualLayout>
      </c:layout>
      <c:overlay val="0"/>
      <c:spPr>
        <a:noFill/>
      </c:spPr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306487285085389"/>
          <c:y val="8.5228751840365352E-2"/>
          <c:w val="0.61777351180539919"/>
          <c:h val="0.7528950846723874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varnostnik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txPr>
              <a:bodyPr/>
              <a:lstStyle/>
              <a:p>
                <a:pPr>
                  <a:defRPr sz="1600" baseline="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trendline>
            <c:spPr>
              <a:effectLst>
                <a:outerShdw blurRad="50800" dist="50800" dir="5400000" algn="ctr" rotWithShape="0">
                  <a:srgbClr val="00B0F0"/>
                </a:outerShdw>
              </a:effectLst>
            </c:spPr>
            <c:trendlineType val="linear"/>
            <c:dispRSqr val="0"/>
            <c:dispEq val="0"/>
          </c:trendline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692</c:v>
                </c:pt>
                <c:pt idx="1">
                  <c:v>793</c:v>
                </c:pt>
                <c:pt idx="2">
                  <c:v>643</c:v>
                </c:pt>
                <c:pt idx="3">
                  <c:v>213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varnostnik menedžer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txPr>
              <a:bodyPr/>
              <a:lstStyle/>
              <a:p>
                <a:pPr>
                  <a:defRPr sz="1500" baseline="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>
                  <c:v>454</c:v>
                </c:pt>
                <c:pt idx="1">
                  <c:v>24</c:v>
                </c:pt>
                <c:pt idx="2">
                  <c:v>8</c:v>
                </c:pt>
                <c:pt idx="3">
                  <c:v>17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varnostnik nadzornik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txPr>
              <a:bodyPr/>
              <a:lstStyle/>
              <a:p>
                <a:pPr>
                  <a:defRPr sz="1500" baseline="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>
                  <c:v>44</c:v>
                </c:pt>
                <c:pt idx="1">
                  <c:v>23</c:v>
                </c:pt>
                <c:pt idx="2">
                  <c:v>34</c:v>
                </c:pt>
                <c:pt idx="3">
                  <c:v>21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varnostnik čuvaj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txPr>
              <a:bodyPr/>
              <a:lstStyle/>
              <a:p>
                <a:pPr>
                  <a:defRPr sz="1500" baseline="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0">
                  <c:v>9</c:v>
                </c:pt>
                <c:pt idx="1">
                  <c:v>6</c:v>
                </c:pt>
                <c:pt idx="2">
                  <c:v>28</c:v>
                </c:pt>
                <c:pt idx="3">
                  <c:v>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1783680"/>
        <c:axId val="41785216"/>
      </c:barChart>
      <c:catAx>
        <c:axId val="417836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41785216"/>
        <c:crosses val="autoZero"/>
        <c:auto val="1"/>
        <c:lblAlgn val="ctr"/>
        <c:lblOffset val="100"/>
        <c:noMultiLvlLbl val="0"/>
      </c:catAx>
      <c:valAx>
        <c:axId val="417852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1783680"/>
        <c:crosses val="autoZero"/>
        <c:crossBetween val="between"/>
      </c:valAx>
    </c:plotArea>
    <c:legend>
      <c:legendPos val="r"/>
      <c:legendEntry>
        <c:idx val="4"/>
        <c:delete val="1"/>
      </c:legendEntry>
      <c:layout>
        <c:manualLayout>
          <c:xMode val="edge"/>
          <c:yMode val="edge"/>
          <c:x val="0.69859657334520875"/>
          <c:y val="0.20830155192359229"/>
          <c:w val="0.29083862867258442"/>
          <c:h val="0.6381943588816715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834727690288713"/>
          <c:y val="5.9777562532049452E-2"/>
          <c:w val="0.65340394989683703"/>
          <c:h val="0.709811406757449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varnostni tehnik</c:v>
                </c:pt>
              </c:strCache>
            </c:strRef>
          </c:tx>
          <c:spPr>
            <a:solidFill>
              <a:srgbClr val="9FE6FF"/>
            </a:solidFill>
          </c:spPr>
          <c:invertIfNegative val="0"/>
          <c:dLbls>
            <c:txPr>
              <a:bodyPr/>
              <a:lstStyle/>
              <a:p>
                <a:pPr>
                  <a:defRPr sz="1600" baseline="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6</c:v>
                </c:pt>
                <c:pt idx="1">
                  <c:v>9</c:v>
                </c:pt>
                <c:pt idx="2">
                  <c:v>6</c:v>
                </c:pt>
                <c:pt idx="3">
                  <c:v>6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PIVS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txPr>
              <a:bodyPr/>
              <a:lstStyle/>
              <a:p>
                <a:pPr>
                  <a:defRPr sz="1600" baseline="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>
                  <c:v>1</c:v>
                </c:pt>
                <c:pt idx="1">
                  <c:v>4</c:v>
                </c:pt>
                <c:pt idx="2">
                  <c:v>2</c:v>
                </c:pt>
                <c:pt idx="3">
                  <c:v>3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Operater VNC</c:v>
                </c:pt>
              </c:strCache>
            </c:strRef>
          </c:tx>
          <c:spPr>
            <a:solidFill>
              <a:srgbClr val="D8EEC0"/>
            </a:solidFill>
          </c:spPr>
          <c:invertIfNegative val="0"/>
          <c:dLbls>
            <c:txPr>
              <a:bodyPr/>
              <a:lstStyle/>
              <a:p>
                <a:pPr>
                  <a:defRPr sz="1600" baseline="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>
                  <c:v>5</c:v>
                </c:pt>
                <c:pt idx="1">
                  <c:v>3</c:v>
                </c:pt>
                <c:pt idx="2">
                  <c:v>5</c:v>
                </c:pt>
                <c:pt idx="3">
                  <c:v>3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varnostnik telesni stražar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927168"/>
        <c:axId val="39953536"/>
      </c:barChart>
      <c:catAx>
        <c:axId val="399271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9953536"/>
        <c:crosses val="autoZero"/>
        <c:auto val="1"/>
        <c:lblAlgn val="ctr"/>
        <c:lblOffset val="100"/>
        <c:noMultiLvlLbl val="0"/>
      </c:catAx>
      <c:valAx>
        <c:axId val="399535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99271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6960462726363732"/>
          <c:y val="0.20693111503618028"/>
          <c:w val="0.23039537273636262"/>
          <c:h val="0.60620864907982452"/>
        </c:manualLayout>
      </c:layout>
      <c:overlay val="0"/>
      <c:spPr>
        <a:noFill/>
      </c:spPr>
      <c:txPr>
        <a:bodyPr/>
        <a:lstStyle/>
        <a:p>
          <a:pPr>
            <a:defRPr sz="1700" baseline="0"/>
          </a:pPr>
          <a:endParaRPr lang="sl-SI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834727690288713"/>
          <c:y val="8.7026329150092785E-2"/>
          <c:w val="0.6217398181945768"/>
          <c:h val="0.746806477702514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varnostni tehnik</c:v>
                </c:pt>
              </c:strCache>
            </c:strRef>
          </c:tx>
          <c:spPr>
            <a:solidFill>
              <a:srgbClr val="9FE6FF"/>
            </a:solidFill>
          </c:spPr>
          <c:invertIfNegative val="0"/>
          <c:dLbls>
            <c:txPr>
              <a:bodyPr/>
              <a:lstStyle/>
              <a:p>
                <a:pPr>
                  <a:defRPr sz="1600" baseline="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trendline>
            <c:trendlineType val="linear"/>
            <c:dispRSqr val="0"/>
            <c:dispEq val="0"/>
          </c:trendline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34</c:v>
                </c:pt>
                <c:pt idx="1">
                  <c:v>31</c:v>
                </c:pt>
                <c:pt idx="2">
                  <c:v>21</c:v>
                </c:pt>
                <c:pt idx="3">
                  <c:v>24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PIVS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txPr>
              <a:bodyPr/>
              <a:lstStyle/>
              <a:p>
                <a:pPr>
                  <a:defRPr sz="1500" baseline="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>
                  <c:v>1</c:v>
                </c:pt>
                <c:pt idx="1">
                  <c:v>10</c:v>
                </c:pt>
                <c:pt idx="2">
                  <c:v>4</c:v>
                </c:pt>
                <c:pt idx="3">
                  <c:v>8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Operater VNC</c:v>
                </c:pt>
              </c:strCache>
            </c:strRef>
          </c:tx>
          <c:spPr>
            <a:solidFill>
              <a:srgbClr val="D8EEC0"/>
            </a:solidFill>
          </c:spPr>
          <c:invertIfNegative val="0"/>
          <c:dLbls>
            <c:txPr>
              <a:bodyPr/>
              <a:lstStyle/>
              <a:p>
                <a:pPr>
                  <a:defRPr sz="1600" baseline="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>
                  <c:v>23</c:v>
                </c:pt>
                <c:pt idx="1">
                  <c:v>18</c:v>
                </c:pt>
                <c:pt idx="2">
                  <c:v>26</c:v>
                </c:pt>
                <c:pt idx="3">
                  <c:v>13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varnostnik telesni strežar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do 1.11.2014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0">
                  <c:v>0</c:v>
                </c:pt>
                <c:pt idx="1">
                  <c:v>1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1663488"/>
        <c:axId val="41558784"/>
      </c:barChart>
      <c:catAx>
        <c:axId val="416634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41558784"/>
        <c:crosses val="autoZero"/>
        <c:auto val="1"/>
        <c:lblAlgn val="ctr"/>
        <c:lblOffset val="100"/>
        <c:noMultiLvlLbl val="0"/>
      </c:catAx>
      <c:valAx>
        <c:axId val="415587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1663488"/>
        <c:crosses val="autoZero"/>
        <c:crossBetween val="between"/>
      </c:valAx>
    </c:plotArea>
    <c:legend>
      <c:legendPos val="r"/>
      <c:legendEntry>
        <c:idx val="4"/>
        <c:delete val="1"/>
      </c:legendEntry>
      <c:layout>
        <c:manualLayout>
          <c:xMode val="edge"/>
          <c:yMode val="edge"/>
          <c:x val="0.76917386191718329"/>
          <c:y val="0.24188908859306676"/>
          <c:w val="0.23082613808281674"/>
          <c:h val="0.7567217981238461"/>
        </c:manualLayout>
      </c:layout>
      <c:overlay val="0"/>
      <c:txPr>
        <a:bodyPr/>
        <a:lstStyle/>
        <a:p>
          <a:pPr>
            <a:defRPr sz="1600" baseline="0"/>
          </a:pPr>
          <a:endParaRPr lang="sl-SI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33478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t" anchorCtr="0" compatLnSpc="1">
            <a:prstTxWarp prst="textNoShape">
              <a:avLst/>
            </a:prstTxWarp>
          </a:bodyPr>
          <a:lstStyle>
            <a:lvl1pPr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34109" y="1"/>
            <a:ext cx="2933478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t" anchorCtr="0" compatLnSpc="1">
            <a:prstTxWarp prst="textNoShape">
              <a:avLst/>
            </a:prstTxWarp>
          </a:bodyPr>
          <a:lstStyle>
            <a:lvl1pPr algn="r"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09701"/>
            <a:ext cx="2933478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b" anchorCtr="0" compatLnSpc="1">
            <a:prstTxWarp prst="textNoShape">
              <a:avLst/>
            </a:prstTxWarp>
          </a:bodyPr>
          <a:lstStyle>
            <a:lvl1pPr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34109" y="9409701"/>
            <a:ext cx="2933478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b" anchorCtr="0" compatLnSpc="1">
            <a:prstTxWarp prst="textNoShape">
              <a:avLst/>
            </a:prstTxWarp>
          </a:bodyPr>
          <a:lstStyle>
            <a:lvl1pPr algn="r"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F46D3313-F0CC-48D7-907C-8C9B7908D51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377706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l-SI" smtClean="0"/>
              <a:t>Kliknite, če želite urediti slog podnaslova matrice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75E91-CE7E-49A2-AD6C-8251AC063668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E197F-6743-4830-A40C-9449D6D7850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073BC-B241-419D-BFA0-7AD95508AAD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32D72-32BC-4A8E-B010-2FE187A7F5DE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919A0-4B03-4BE3-AACC-35DB2679FB0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559E0-15A1-44BC-AF5D-A627339C1AD9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8FF4C-5958-4FCB-90CF-229DE658B33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6859B3-38C1-4180-84E5-7D2D217F1A9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C86F2-C802-4751-A0BC-5EC11F92F63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C9F93-4653-41F5-BF4C-19DC46BAEEEB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DB7E8-926D-4910-8A25-78B489ED9E1D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slov, besedilo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09843-2B26-4917-A1EF-0ABA57C2798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Click to edit Master title style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Click to edit Master text styles</a:t>
            </a:r>
          </a:p>
          <a:p>
            <a:pPr lvl="1"/>
            <a:r>
              <a:rPr lang="sl-SI" smtClean="0"/>
              <a:t>Second level</a:t>
            </a:r>
          </a:p>
          <a:p>
            <a:pPr lvl="2"/>
            <a:r>
              <a:rPr lang="sl-SI" smtClean="0"/>
              <a:t>Third level</a:t>
            </a:r>
          </a:p>
          <a:p>
            <a:pPr lvl="3"/>
            <a:r>
              <a:rPr lang="sl-SI" smtClean="0"/>
              <a:t>Fourth level</a:t>
            </a:r>
          </a:p>
          <a:p>
            <a:pPr lvl="4"/>
            <a:r>
              <a:rPr lang="sl-SI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09D49DAC-33E7-43FB-B25C-C4D69CAAE37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uradni-list.si/files/RS_-2010-037-01840-OB~P001-0000.PDF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ivan.arnic@ric.si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00113" y="2319338"/>
            <a:ext cx="7848600" cy="1470025"/>
          </a:xfrm>
        </p:spPr>
        <p:txBody>
          <a:bodyPr/>
          <a:lstStyle/>
          <a:p>
            <a:pPr algn="l" eaLnBrk="1" hangingPunct="1"/>
            <a:r>
              <a:rPr lang="sl-SI" sz="2800" b="1" dirty="0" smtClean="0">
                <a:solidFill>
                  <a:schemeClr val="accent2"/>
                </a:solidFill>
                <a:latin typeface="Arial Narrow" pitchFamily="34" charset="0"/>
              </a:rPr>
              <a:t>Postopek preverjanja in ugotovitve Državnega izpitnega centra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47813" y="3500438"/>
            <a:ext cx="5329237" cy="2952750"/>
          </a:xfrm>
        </p:spPr>
        <p:txBody>
          <a:bodyPr/>
          <a:lstStyle/>
          <a:p>
            <a:pPr algn="r" eaLnBrk="1" hangingPunct="1"/>
            <a:r>
              <a:rPr lang="sl-SI" sz="2400" b="1" dirty="0" smtClean="0">
                <a:solidFill>
                  <a:schemeClr val="accent2"/>
                </a:solidFill>
                <a:latin typeface="Arial Narrow" pitchFamily="34" charset="0"/>
              </a:rPr>
              <a:t>		</a:t>
            </a:r>
          </a:p>
          <a:p>
            <a:pPr algn="r" eaLnBrk="1" hangingPunct="1"/>
            <a:endParaRPr lang="sl-SI" sz="14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		Ljubljana, november 2014</a:t>
            </a: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Ivan Arnič</a:t>
            </a:r>
            <a:r>
              <a:rPr lang="sl-SI" sz="1600" dirty="0" smtClean="0">
                <a:solidFill>
                  <a:schemeClr val="accent2"/>
                </a:solidFill>
                <a:latin typeface="Arial Narrow" pitchFamily="34" charset="0"/>
              </a:rPr>
              <a:t>       </a:t>
            </a:r>
            <a:r>
              <a:rPr lang="sl-SI" dirty="0" smtClean="0">
                <a:solidFill>
                  <a:schemeClr val="accent2"/>
                </a:solidFill>
                <a:latin typeface="Arial Narrow" pitchFamily="34" charset="0"/>
              </a:rPr>
              <a:t>      </a:t>
            </a:r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12088" y="5372100"/>
            <a:ext cx="12446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5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0756" name="Text Box 5"/>
          <p:cNvSpPr txBox="1">
            <a:spLocks noChangeArrowheads="1"/>
          </p:cNvSpPr>
          <p:nvPr/>
        </p:nvSpPr>
        <p:spPr bwMode="auto">
          <a:xfrm>
            <a:off x="971550" y="2205038"/>
            <a:ext cx="68405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endParaRPr lang="en-US" sz="1800" b="0">
              <a:latin typeface="Arial" charset="0"/>
            </a:endParaRPr>
          </a:p>
        </p:txBody>
      </p:sp>
      <p:sp>
        <p:nvSpPr>
          <p:cNvPr id="30757" name="Text Box 6"/>
          <p:cNvSpPr txBox="1">
            <a:spLocks noChangeArrowheads="1"/>
          </p:cNvSpPr>
          <p:nvPr/>
        </p:nvSpPr>
        <p:spPr bwMode="auto">
          <a:xfrm>
            <a:off x="879153" y="538956"/>
            <a:ext cx="4535487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sl-SI" sz="2800" dirty="0"/>
              <a:t>    </a:t>
            </a:r>
            <a:r>
              <a:rPr lang="sl-SI" dirty="0"/>
              <a:t>ŠTEVILO PREVERJANJ IN POTRJEVANJ </a:t>
            </a:r>
            <a:r>
              <a:rPr lang="sl-SI" dirty="0" smtClean="0"/>
              <a:t>NPK-2001/13</a:t>
            </a:r>
            <a:endParaRPr lang="sl-SI" dirty="0"/>
          </a:p>
        </p:txBody>
      </p:sp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60" name="Text Box 10"/>
          <p:cNvSpPr txBox="1">
            <a:spLocks noChangeArrowheads="1"/>
          </p:cNvSpPr>
          <p:nvPr/>
        </p:nvSpPr>
        <p:spPr bwMode="auto">
          <a:xfrm>
            <a:off x="1539875" y="5589240"/>
            <a:ext cx="58492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l-SI" b="0" dirty="0">
                <a:latin typeface="Arial" charset="0"/>
              </a:rPr>
              <a:t>Do leta </a:t>
            </a:r>
            <a:r>
              <a:rPr lang="sl-SI" b="0" dirty="0" smtClean="0">
                <a:latin typeface="Arial" charset="0"/>
              </a:rPr>
              <a:t>2014 </a:t>
            </a:r>
            <a:r>
              <a:rPr lang="sl-SI" b="0" dirty="0">
                <a:latin typeface="Arial" charset="0"/>
              </a:rPr>
              <a:t>je bilo izdanih </a:t>
            </a:r>
            <a:r>
              <a:rPr lang="sl-SI" b="0" dirty="0" smtClean="0">
                <a:latin typeface="Arial" charset="0"/>
              </a:rPr>
              <a:t>3830 </a:t>
            </a:r>
            <a:r>
              <a:rPr lang="sl-SI" b="0" dirty="0">
                <a:latin typeface="Arial" charset="0"/>
              </a:rPr>
              <a:t>sklepov</a:t>
            </a:r>
            <a:r>
              <a:rPr lang="sl-SI" b="0" dirty="0">
                <a:solidFill>
                  <a:schemeClr val="tx1"/>
                </a:solidFill>
                <a:latin typeface="Arial" charset="0"/>
              </a:rPr>
              <a:t>.</a:t>
            </a:r>
          </a:p>
        </p:txBody>
      </p:sp>
      <p:pic>
        <p:nvPicPr>
          <p:cNvPr id="3076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3860182918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6473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6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17" name="Text Box 5"/>
          <p:cNvSpPr txBox="1">
            <a:spLocks noChangeArrowheads="1"/>
          </p:cNvSpPr>
          <p:nvPr/>
        </p:nvSpPr>
        <p:spPr bwMode="auto">
          <a:xfrm>
            <a:off x="1000125" y="998538"/>
            <a:ext cx="5143500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sl-SI" dirty="0">
                <a:latin typeface="Arial" charset="0"/>
              </a:rPr>
              <a:t>DELEŽI PREVERJANJ IN </a:t>
            </a:r>
          </a:p>
          <a:p>
            <a:pPr marL="342900" indent="-342900">
              <a:spcBef>
                <a:spcPct val="50000"/>
              </a:spcBef>
            </a:pPr>
            <a:r>
              <a:rPr lang="sl-SI" dirty="0">
                <a:latin typeface="Arial" charset="0"/>
              </a:rPr>
              <a:t>POTRJEVNJ NPK V LETU </a:t>
            </a:r>
            <a:r>
              <a:rPr lang="sl-SI" dirty="0" smtClean="0">
                <a:latin typeface="Arial" charset="0"/>
              </a:rPr>
              <a:t>2013</a:t>
            </a:r>
            <a:endParaRPr lang="sl-SI" dirty="0">
              <a:latin typeface="Arial" charset="0"/>
            </a:endParaRPr>
          </a:p>
        </p:txBody>
      </p:sp>
      <p:sp>
        <p:nvSpPr>
          <p:cNvPr id="20518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19" name="AutoShape 2" descr="cid:image006.gif@01CC3C89.8B52B060"/>
          <p:cNvSpPr>
            <a:spLocks noChangeAspect="1" noChangeArrowheads="1"/>
          </p:cNvSpPr>
          <p:nvPr/>
        </p:nvSpPr>
        <p:spPr bwMode="auto">
          <a:xfrm>
            <a:off x="34925" y="-84138"/>
            <a:ext cx="5762625" cy="372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20" name="AutoShape 4" descr="cid:image006.gif@01CC3C89.8B52B060"/>
          <p:cNvSpPr>
            <a:spLocks noChangeAspect="1" noChangeArrowheads="1"/>
          </p:cNvSpPr>
          <p:nvPr/>
        </p:nvSpPr>
        <p:spPr bwMode="auto">
          <a:xfrm>
            <a:off x="34925" y="-84138"/>
            <a:ext cx="5762625" cy="372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21" name="AutoShape 6" descr="cid:image006.gif@01CC3C89.8B52B060"/>
          <p:cNvSpPr>
            <a:spLocks noChangeAspect="1" noChangeArrowheads="1"/>
          </p:cNvSpPr>
          <p:nvPr/>
        </p:nvSpPr>
        <p:spPr bwMode="auto">
          <a:xfrm>
            <a:off x="34925" y="-84138"/>
            <a:ext cx="5762625" cy="372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22" name="AutoShape 8" descr="cid:image006.gif@01CC3C89.8B52B060"/>
          <p:cNvSpPr>
            <a:spLocks noChangeAspect="1" noChangeArrowheads="1"/>
          </p:cNvSpPr>
          <p:nvPr/>
        </p:nvSpPr>
        <p:spPr bwMode="auto">
          <a:xfrm>
            <a:off x="34925" y="-84138"/>
            <a:ext cx="5762625" cy="372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23" name="AutoShape 10" descr="cid:image006.gif@01CC3C89.8B52B060"/>
          <p:cNvSpPr>
            <a:spLocks noChangeAspect="1" noChangeArrowheads="1"/>
          </p:cNvSpPr>
          <p:nvPr/>
        </p:nvSpPr>
        <p:spPr bwMode="auto">
          <a:xfrm>
            <a:off x="34925" y="-84138"/>
            <a:ext cx="5762625" cy="372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24" name="AutoShape 12" descr="cid:image006.gif@01CC3C89.8B52B060"/>
          <p:cNvSpPr>
            <a:spLocks noChangeAspect="1" noChangeArrowheads="1"/>
          </p:cNvSpPr>
          <p:nvPr/>
        </p:nvSpPr>
        <p:spPr bwMode="auto">
          <a:xfrm>
            <a:off x="34925" y="-84138"/>
            <a:ext cx="5762625" cy="372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45427044"/>
              </p:ext>
            </p:extLst>
          </p:nvPr>
        </p:nvGraphicFramePr>
        <p:xfrm>
          <a:off x="1765300" y="2489200"/>
          <a:ext cx="5670550" cy="3146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525" name="PoljeZBesedilom 2"/>
          <p:cNvSpPr txBox="1">
            <a:spLocks noChangeArrowheads="1"/>
          </p:cNvSpPr>
          <p:nvPr/>
        </p:nvSpPr>
        <p:spPr bwMode="auto">
          <a:xfrm>
            <a:off x="1560513" y="5949950"/>
            <a:ext cx="45488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l-SI" b="0" dirty="0"/>
              <a:t>V letu </a:t>
            </a:r>
            <a:r>
              <a:rPr lang="sl-SI" b="0" dirty="0" smtClean="0"/>
              <a:t>2013 </a:t>
            </a:r>
            <a:r>
              <a:rPr lang="sl-SI" b="0" dirty="0"/>
              <a:t>je bilo izdanih </a:t>
            </a:r>
            <a:r>
              <a:rPr lang="sl-SI" b="0" dirty="0" smtClean="0"/>
              <a:t>488 </a:t>
            </a:r>
            <a:r>
              <a:rPr lang="sl-SI" b="0" dirty="0"/>
              <a:t>sklepov.</a:t>
            </a:r>
          </a:p>
        </p:txBody>
      </p:sp>
      <p:pic>
        <p:nvPicPr>
          <p:cNvPr id="20526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7206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5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0756" name="Text Box 5"/>
          <p:cNvSpPr txBox="1">
            <a:spLocks noChangeArrowheads="1"/>
          </p:cNvSpPr>
          <p:nvPr/>
        </p:nvSpPr>
        <p:spPr bwMode="auto">
          <a:xfrm>
            <a:off x="971550" y="2205038"/>
            <a:ext cx="68405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endParaRPr lang="en-US" sz="1800" b="0">
              <a:latin typeface="Arial" charset="0"/>
            </a:endParaRPr>
          </a:p>
        </p:txBody>
      </p:sp>
      <p:sp>
        <p:nvSpPr>
          <p:cNvPr id="30757" name="Text Box 6"/>
          <p:cNvSpPr txBox="1">
            <a:spLocks noChangeArrowheads="1"/>
          </p:cNvSpPr>
          <p:nvPr/>
        </p:nvSpPr>
        <p:spPr bwMode="auto">
          <a:xfrm>
            <a:off x="879153" y="538956"/>
            <a:ext cx="642915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sl-SI" sz="2800" dirty="0"/>
              <a:t>    </a:t>
            </a:r>
            <a:r>
              <a:rPr lang="sl-SI" dirty="0"/>
              <a:t>ŠTEVILO </a:t>
            </a:r>
            <a:r>
              <a:rPr lang="sl-SI" dirty="0" smtClean="0"/>
              <a:t>IZDANIH CERTIFIKATOV OD 2001/2013</a:t>
            </a:r>
            <a:endParaRPr lang="sl-SI" dirty="0"/>
          </a:p>
        </p:txBody>
      </p:sp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60" name="Text Box 10"/>
          <p:cNvSpPr txBox="1">
            <a:spLocks noChangeArrowheads="1"/>
          </p:cNvSpPr>
          <p:nvPr/>
        </p:nvSpPr>
        <p:spPr bwMode="auto">
          <a:xfrm>
            <a:off x="1539875" y="5589240"/>
            <a:ext cx="706457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>
                <a:latin typeface="Arial" charset="0"/>
              </a:rPr>
              <a:t>Do leta </a:t>
            </a:r>
            <a:r>
              <a:rPr lang="sl-SI" b="0" dirty="0" smtClean="0">
                <a:latin typeface="Arial" charset="0"/>
              </a:rPr>
              <a:t>2014 </a:t>
            </a:r>
            <a:r>
              <a:rPr lang="sl-SI" b="0" dirty="0">
                <a:latin typeface="Arial" charset="0"/>
              </a:rPr>
              <a:t>je bilo </a:t>
            </a:r>
            <a:r>
              <a:rPr lang="sl-SI" b="0" dirty="0" smtClean="0">
                <a:latin typeface="Arial" charset="0"/>
              </a:rPr>
              <a:t>izdanih 74073 certifikatov</a:t>
            </a:r>
            <a:r>
              <a:rPr lang="sl-SI" b="0" dirty="0" smtClean="0">
                <a:solidFill>
                  <a:schemeClr val="tx1"/>
                </a:solidFill>
                <a:latin typeface="Arial" charset="0"/>
              </a:rPr>
              <a:t>.</a:t>
            </a:r>
            <a:endParaRPr lang="sl-SI" b="0" dirty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076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4275867640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23808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4537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/>
              <a:t>DELEŽ CERTIFIKATOV V LETU </a:t>
            </a:r>
            <a:r>
              <a:rPr lang="sl-SI" dirty="0" smtClean="0"/>
              <a:t>2013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621631"/>
              </p:ext>
            </p:extLst>
          </p:nvPr>
        </p:nvGraphicFramePr>
        <p:xfrm>
          <a:off x="1831975" y="1831975"/>
          <a:ext cx="5556250" cy="3146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2051050" y="5732463"/>
            <a:ext cx="50409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l-SI" b="0" dirty="0"/>
              <a:t>V letu </a:t>
            </a:r>
            <a:r>
              <a:rPr lang="sl-SI" b="0" dirty="0" smtClean="0"/>
              <a:t>2013 </a:t>
            </a:r>
            <a:r>
              <a:rPr lang="sl-SI" b="0" dirty="0"/>
              <a:t>je bilo izdanih </a:t>
            </a:r>
            <a:r>
              <a:rPr lang="sl-SI" b="0" dirty="0" smtClean="0"/>
              <a:t>4299 </a:t>
            </a:r>
            <a:r>
              <a:rPr lang="sl-SI" b="0" dirty="0"/>
              <a:t>certifikatov.</a:t>
            </a:r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50040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60492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Število izdanih sklepov 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1"/>
          <p:cNvGraphicFramePr/>
          <p:nvPr>
            <p:extLst>
              <p:ext uri="{D42A27DB-BD31-4B8C-83A1-F6EECF244321}">
                <p14:modId xmlns:p14="http://schemas.microsoft.com/office/powerpoint/2010/main" val="4143057092"/>
              </p:ext>
            </p:extLst>
          </p:nvPr>
        </p:nvGraphicFramePr>
        <p:xfrm>
          <a:off x="1475656" y="1772816"/>
          <a:ext cx="7272808" cy="41717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32705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60492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Število podeljenih certifikatov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1"/>
          <p:cNvGraphicFramePr/>
          <p:nvPr>
            <p:extLst>
              <p:ext uri="{D42A27DB-BD31-4B8C-83A1-F6EECF244321}">
                <p14:modId xmlns:p14="http://schemas.microsoft.com/office/powerpoint/2010/main" val="1283729254"/>
              </p:ext>
            </p:extLst>
          </p:nvPr>
        </p:nvGraphicFramePr>
        <p:xfrm>
          <a:off x="1547664" y="1772816"/>
          <a:ext cx="7212632" cy="41717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7263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60492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Število izdanih sklepov 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1"/>
          <p:cNvGraphicFramePr/>
          <p:nvPr>
            <p:extLst>
              <p:ext uri="{D42A27DB-BD31-4B8C-83A1-F6EECF244321}">
                <p14:modId xmlns:p14="http://schemas.microsoft.com/office/powerpoint/2010/main" val="3048008447"/>
              </p:ext>
            </p:extLst>
          </p:nvPr>
        </p:nvGraphicFramePr>
        <p:xfrm>
          <a:off x="1259632" y="1660178"/>
          <a:ext cx="7200800" cy="4387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1181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60492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Število podeljenih certifikatov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1"/>
          <p:cNvGraphicFramePr/>
          <p:nvPr>
            <p:extLst>
              <p:ext uri="{D42A27DB-BD31-4B8C-83A1-F6EECF244321}">
                <p14:modId xmlns:p14="http://schemas.microsoft.com/office/powerpoint/2010/main" val="223402269"/>
              </p:ext>
            </p:extLst>
          </p:nvPr>
        </p:nvGraphicFramePr>
        <p:xfrm>
          <a:off x="1539230" y="1633538"/>
          <a:ext cx="6849194" cy="41717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6612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8914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38916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1619672" y="981075"/>
            <a:ext cx="2659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smtClean="0"/>
              <a:t>Imenovanje komisije</a:t>
            </a:r>
            <a:endParaRPr lang="sl-SI" dirty="0"/>
          </a:p>
        </p:txBody>
      </p:sp>
      <p:sp>
        <p:nvSpPr>
          <p:cNvPr id="4" name="PoljeZBesedilom 3"/>
          <p:cNvSpPr txBox="1"/>
          <p:nvPr/>
        </p:nvSpPr>
        <p:spPr>
          <a:xfrm>
            <a:off x="1043608" y="1988840"/>
            <a:ext cx="79928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sl-SI" b="0" dirty="0" smtClean="0"/>
              <a:t>Izvajalec zaprosi Državni izpitni center za imenovanje komisije,</a:t>
            </a:r>
          </a:p>
          <a:p>
            <a:pPr marL="342900" indent="-342900">
              <a:buFontTx/>
              <a:buChar char="-"/>
            </a:pPr>
            <a:r>
              <a:rPr lang="sl-SI" b="0" dirty="0" smtClean="0"/>
              <a:t>Izvajalec ne sme vplivati na imenovanje njenih članov,</a:t>
            </a:r>
          </a:p>
          <a:p>
            <a:pPr marL="342900" indent="-342900">
              <a:buFontTx/>
              <a:buChar char="-"/>
            </a:pPr>
            <a:r>
              <a:rPr lang="sl-SI" b="0" dirty="0" smtClean="0"/>
              <a:t>Predsednik in dva člana komisije so določeni iz liste članov komisij,</a:t>
            </a:r>
          </a:p>
          <a:p>
            <a:pPr marL="342900" indent="-342900">
              <a:buFontTx/>
              <a:buChar char="-"/>
            </a:pPr>
            <a:r>
              <a:rPr lang="sl-SI" b="0" dirty="0" smtClean="0"/>
              <a:t>Državni izpitni center izda sklep o imenovanju komisije</a:t>
            </a:r>
          </a:p>
          <a:p>
            <a:pPr marL="342900" indent="-342900">
              <a:buFontTx/>
              <a:buChar char="-"/>
            </a:pPr>
            <a:r>
              <a:rPr lang="sl-SI" b="0" dirty="0" smtClean="0"/>
              <a:t>S sklepom je določena komisija, datum, ura in kraj pregleda osebne zbirne mape ter kraj morebitnega praktičnega preverjanja.</a:t>
            </a:r>
          </a:p>
          <a:p>
            <a:pPr marL="342900" indent="-342900">
              <a:buFontTx/>
              <a:buChar char="-"/>
            </a:pPr>
            <a:endParaRPr lang="sl-SI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64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4865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34862" name="Object 46"/>
          <p:cNvGraphicFramePr>
            <a:graphicFrameLocks noChangeAspect="1"/>
          </p:cNvGraphicFramePr>
          <p:nvPr/>
        </p:nvGraphicFramePr>
        <p:xfrm>
          <a:off x="1116013" y="2205038"/>
          <a:ext cx="7921625" cy="450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62" name="VISIO" r:id="rId3" imgW="6111240" imgH="3473196" progId="">
                  <p:embed/>
                </p:oleObj>
              </mc:Choice>
              <mc:Fallback>
                <p:oleObj name="VISIO" r:id="rId3" imgW="6111240" imgH="3473196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6013" y="2205038"/>
                        <a:ext cx="7921625" cy="450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63" name="Object 47"/>
          <p:cNvGraphicFramePr>
            <a:graphicFrameLocks noChangeAspect="1"/>
          </p:cNvGraphicFramePr>
          <p:nvPr/>
        </p:nvGraphicFramePr>
        <p:xfrm>
          <a:off x="323850" y="1379538"/>
          <a:ext cx="2663825" cy="195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63" name="VISIO" r:id="rId5" imgW="2990088" imgH="2199132" progId="">
                  <p:embed/>
                </p:oleObj>
              </mc:Choice>
              <mc:Fallback>
                <p:oleObj name="VISIO" r:id="rId5" imgW="2990088" imgH="2199132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1379538"/>
                        <a:ext cx="2663825" cy="1957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66" name="PoljeZBesedilom 5"/>
          <p:cNvSpPr txBox="1">
            <a:spLocks noChangeArrowheads="1"/>
          </p:cNvSpPr>
          <p:nvPr/>
        </p:nvSpPr>
        <p:spPr bwMode="auto">
          <a:xfrm>
            <a:off x="1331913" y="549275"/>
            <a:ext cx="54721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l-SI"/>
              <a:t>PREVERJANJE IN POTRJEVANJE NPK </a:t>
            </a:r>
          </a:p>
        </p:txBody>
      </p:sp>
      <p:pic>
        <p:nvPicPr>
          <p:cNvPr id="34867" name="Picture 6" descr="ric_glava_15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5080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8130" name="Text Box 5"/>
          <p:cNvSpPr txBox="1">
            <a:spLocks noChangeArrowheads="1"/>
          </p:cNvSpPr>
          <p:nvPr/>
        </p:nvSpPr>
        <p:spPr bwMode="auto">
          <a:xfrm>
            <a:off x="874713" y="687388"/>
            <a:ext cx="64087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sl-SI"/>
              <a:t>	</a:t>
            </a:r>
          </a:p>
        </p:txBody>
      </p:sp>
      <p:sp>
        <p:nvSpPr>
          <p:cNvPr id="2" name="PoljeZBesedilom 1"/>
          <p:cNvSpPr txBox="1"/>
          <p:nvPr/>
        </p:nvSpPr>
        <p:spPr>
          <a:xfrm>
            <a:off x="900113" y="917575"/>
            <a:ext cx="8135937" cy="7029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sl-SI" dirty="0"/>
              <a:t>NALOGE ČLANOV KOMISIJ</a:t>
            </a:r>
          </a:p>
          <a:p>
            <a:endParaRPr lang="sl-SI" dirty="0"/>
          </a:p>
          <a:p>
            <a:pPr>
              <a:buFont typeface="Arial" charset="0"/>
              <a:buChar char="•"/>
            </a:pPr>
            <a:r>
              <a:rPr lang="sl-SI" b="0" dirty="0">
                <a:latin typeface="Arial" charset="0"/>
              </a:rPr>
              <a:t> </a:t>
            </a:r>
            <a:r>
              <a:rPr lang="sl-SI" b="0" dirty="0"/>
              <a:t>preverja in ocenjuje strokovna znanja in spretnosti kandidatov, ki so </a:t>
            </a:r>
            <a:r>
              <a:rPr lang="sl-SI" b="0" dirty="0">
                <a:latin typeface="Arial" charset="0"/>
              </a:rPr>
              <a:t>           </a:t>
            </a:r>
          </a:p>
          <a:p>
            <a:pPr>
              <a:buFont typeface="Arial" charset="0"/>
              <a:buNone/>
            </a:pPr>
            <a:r>
              <a:rPr lang="sl-SI" b="0" dirty="0">
                <a:latin typeface="Arial" charset="0"/>
              </a:rPr>
              <a:t>  </a:t>
            </a:r>
            <a:r>
              <a:rPr lang="sl-SI" b="0" dirty="0"/>
              <a:t>določena s katalogom standardov strokovnih znanj in spretnosti;</a:t>
            </a:r>
          </a:p>
          <a:p>
            <a:pPr>
              <a:buFont typeface="Arial" charset="0"/>
              <a:buChar char="•"/>
            </a:pPr>
            <a:r>
              <a:rPr lang="sl-SI" b="0" dirty="0"/>
              <a:t> vrednoti predložena dokazila in vrednoti zbirno mapo kandidata in </a:t>
            </a:r>
          </a:p>
          <a:p>
            <a:r>
              <a:rPr lang="sl-SI" b="0" dirty="0">
                <a:latin typeface="Arial" charset="0"/>
              </a:rPr>
              <a:t>  </a:t>
            </a:r>
            <a:r>
              <a:rPr lang="sl-SI" b="0" dirty="0"/>
              <a:t>vodi zapisnik o vrednotenju zbirne mape;</a:t>
            </a:r>
          </a:p>
          <a:p>
            <a:pPr>
              <a:buFont typeface="Arial" charset="0"/>
              <a:buChar char="•"/>
            </a:pPr>
            <a:r>
              <a:rPr lang="sl-SI" b="0" dirty="0"/>
              <a:t> potrjuje poklicne kvalifikacije, v kolikor kandidat s predloženimi</a:t>
            </a:r>
            <a:r>
              <a:rPr lang="sl-SI" b="0" dirty="0">
                <a:latin typeface="Arial" charset="0"/>
              </a:rPr>
              <a:t> </a:t>
            </a:r>
          </a:p>
          <a:p>
            <a:pPr>
              <a:buFont typeface="Arial" charset="0"/>
              <a:buNone/>
            </a:pPr>
            <a:r>
              <a:rPr lang="sl-SI" b="0" dirty="0">
                <a:latin typeface="Arial" charset="0"/>
              </a:rPr>
              <a:t>  </a:t>
            </a:r>
            <a:r>
              <a:rPr lang="sl-SI" b="0" dirty="0"/>
              <a:t>listinami v zbirni mapi izpolnjuje vse pogoje po katalogu;</a:t>
            </a:r>
          </a:p>
          <a:p>
            <a:pPr>
              <a:buFont typeface="Arial" charset="0"/>
              <a:buChar char="•"/>
            </a:pPr>
            <a:r>
              <a:rPr lang="sl-SI" b="0" dirty="0">
                <a:latin typeface="Arial" charset="0"/>
              </a:rPr>
              <a:t> </a:t>
            </a:r>
            <a:r>
              <a:rPr lang="sl-SI" b="0" dirty="0"/>
              <a:t>napoti kandidata na preverjanje, v kolikor s predloženimi listinami v </a:t>
            </a:r>
            <a:endParaRPr lang="sl-SI" b="0" dirty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sl-SI" b="0" dirty="0">
                <a:latin typeface="Arial" charset="0"/>
              </a:rPr>
              <a:t>  </a:t>
            </a:r>
            <a:r>
              <a:rPr lang="sl-SI" b="0" dirty="0"/>
              <a:t>zbirni mapi na izpolnjuje vseh pogojev določenih s katalogom in o </a:t>
            </a:r>
            <a:endParaRPr lang="sl-SI" b="0" dirty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sl-SI" b="0" dirty="0">
                <a:latin typeface="Arial" charset="0"/>
              </a:rPr>
              <a:t>  </a:t>
            </a:r>
            <a:r>
              <a:rPr lang="sl-SI" b="0" dirty="0"/>
              <a:t>vsebini preverjanja pisno obvesti kandidata v 15 dneh od pregleda </a:t>
            </a:r>
            <a:endParaRPr lang="sl-SI" b="0" dirty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sl-SI" b="0" dirty="0">
                <a:latin typeface="Arial" charset="0"/>
              </a:rPr>
              <a:t>  </a:t>
            </a:r>
            <a:r>
              <a:rPr lang="sl-SI" b="0" dirty="0"/>
              <a:t>zbirne mape;</a:t>
            </a:r>
          </a:p>
          <a:p>
            <a:pPr>
              <a:buFont typeface="Arial" charset="0"/>
              <a:buChar char="•"/>
            </a:pPr>
            <a:r>
              <a:rPr lang="sl-SI" b="0" dirty="0">
                <a:latin typeface="Arial" charset="0"/>
              </a:rPr>
              <a:t> </a:t>
            </a:r>
            <a:r>
              <a:rPr lang="sl-SI" b="0" dirty="0"/>
              <a:t>v skladu s katalogom določi začetek in trajanje preverjanja.</a:t>
            </a:r>
            <a:r>
              <a:rPr lang="sl-SI" b="0" dirty="0">
                <a:latin typeface="Arial" charset="0"/>
              </a:rPr>
              <a:t>        </a:t>
            </a:r>
          </a:p>
          <a:p>
            <a:pPr>
              <a:buFont typeface="Arial" charset="0"/>
              <a:buNone/>
            </a:pPr>
            <a:r>
              <a:rPr lang="sl-SI" b="0" dirty="0">
                <a:latin typeface="Arial" charset="0"/>
              </a:rPr>
              <a:t>  </a:t>
            </a:r>
            <a:r>
              <a:rPr lang="sl-SI" b="0" dirty="0"/>
              <a:t>Preverjanje skupno ne sme trajati več kot 180 minut;</a:t>
            </a:r>
          </a:p>
          <a:p>
            <a:endParaRPr lang="sl-SI" b="0" dirty="0"/>
          </a:p>
          <a:p>
            <a:pPr>
              <a:buFont typeface="Arial" charset="0"/>
              <a:buChar char="•"/>
            </a:pPr>
            <a:endParaRPr lang="sl-SI" b="0" dirty="0"/>
          </a:p>
          <a:p>
            <a:pPr>
              <a:buFont typeface="Arial" charset="0"/>
              <a:buChar char="•"/>
            </a:pPr>
            <a:endParaRPr lang="sl-SI" b="0" dirty="0"/>
          </a:p>
          <a:p>
            <a:pPr>
              <a:buFont typeface="Arial" charset="0"/>
              <a:buChar char="•"/>
            </a:pPr>
            <a:endParaRPr lang="sl-SI" b="0" dirty="0"/>
          </a:p>
          <a:p>
            <a:endParaRPr lang="sl-SI" b="0" dirty="0"/>
          </a:p>
        </p:txBody>
      </p:sp>
      <p:pic>
        <p:nvPicPr>
          <p:cNvPr id="48132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9154" name="Text Box 5"/>
          <p:cNvSpPr txBox="1">
            <a:spLocks noChangeArrowheads="1"/>
          </p:cNvSpPr>
          <p:nvPr/>
        </p:nvSpPr>
        <p:spPr bwMode="auto">
          <a:xfrm>
            <a:off x="874713" y="687388"/>
            <a:ext cx="64087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sl-SI"/>
              <a:t>	</a:t>
            </a:r>
          </a:p>
        </p:txBody>
      </p:sp>
      <p:sp>
        <p:nvSpPr>
          <p:cNvPr id="2" name="PoljeZBesedilom 1"/>
          <p:cNvSpPr txBox="1"/>
          <p:nvPr/>
        </p:nvSpPr>
        <p:spPr>
          <a:xfrm>
            <a:off x="900113" y="1341438"/>
            <a:ext cx="8135937" cy="526297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sl-SI" b="0" dirty="0"/>
              <a:t>predsednik komisije pred začetkom preverjanja ugotovi istovetnost kandidata ter ga seznani s postopkom in merili preverjanja;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sl-SI" b="0" dirty="0"/>
              <a:t>član komisije, ki ga določi predsednik vodi zapisnik na predpisanem obrazcu;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sl-SI" b="0" dirty="0"/>
              <a:t>predsednik komisije podpiše certifikat;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sl-SI" b="0" dirty="0"/>
              <a:t>v kolikor </a:t>
            </a:r>
            <a:r>
              <a:rPr lang="sl-SI" b="0" dirty="0" smtClean="0"/>
              <a:t> </a:t>
            </a:r>
            <a:r>
              <a:rPr lang="sl-SI" b="0" dirty="0"/>
              <a:t>kandidat preverjanja </a:t>
            </a:r>
            <a:r>
              <a:rPr lang="sl-SI" b="0" dirty="0" smtClean="0"/>
              <a:t> </a:t>
            </a:r>
            <a:r>
              <a:rPr lang="sl-SI" b="0" dirty="0"/>
              <a:t>ne opravi, komisija v roku 8 dni od preverjanja izda odločbo, s katero mu izdajo certifikata </a:t>
            </a:r>
            <a:r>
              <a:rPr lang="sl-SI" b="0" dirty="0" smtClean="0"/>
              <a:t>zavrne.</a:t>
            </a:r>
            <a:endParaRPr lang="sl-SI" b="0" dirty="0"/>
          </a:p>
          <a:p>
            <a:pPr marL="342900" indent="-342900">
              <a:buFont typeface="Arial" pitchFamily="34" charset="0"/>
              <a:buChar char="•"/>
              <a:defRPr/>
            </a:pPr>
            <a:endParaRPr lang="sl-SI" b="0" dirty="0"/>
          </a:p>
          <a:p>
            <a:pPr marL="342900" indent="-342900">
              <a:buFont typeface="Arial" pitchFamily="34" charset="0"/>
              <a:buChar char="•"/>
              <a:defRPr/>
            </a:pPr>
            <a:endParaRPr lang="sl-SI" b="0" dirty="0"/>
          </a:p>
          <a:p>
            <a:pPr>
              <a:defRPr/>
            </a:pPr>
            <a:endParaRPr lang="sl-SI" b="0" dirty="0"/>
          </a:p>
          <a:p>
            <a:pPr marL="342900" indent="-342900">
              <a:buFont typeface="Arial" pitchFamily="34" charset="0"/>
              <a:buChar char="•"/>
              <a:defRPr/>
            </a:pPr>
            <a:endParaRPr lang="sl-SI" b="0" dirty="0"/>
          </a:p>
          <a:p>
            <a:pPr marL="342900" indent="-342900">
              <a:buFont typeface="Arial" pitchFamily="34" charset="0"/>
              <a:buChar char="•"/>
              <a:defRPr/>
            </a:pPr>
            <a:endParaRPr lang="sl-SI" b="0" dirty="0"/>
          </a:p>
          <a:p>
            <a:pPr marL="342900" indent="-342900">
              <a:buFont typeface="Arial" pitchFamily="34" charset="0"/>
              <a:buChar char="•"/>
              <a:defRPr/>
            </a:pPr>
            <a:endParaRPr lang="sl-SI" b="0" dirty="0"/>
          </a:p>
          <a:p>
            <a:pPr>
              <a:defRPr/>
            </a:pPr>
            <a:endParaRPr lang="sl-SI" b="0" dirty="0"/>
          </a:p>
        </p:txBody>
      </p:sp>
      <p:pic>
        <p:nvPicPr>
          <p:cNvPr id="49156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3250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3251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3252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3253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3254" name="Rectangle 14"/>
          <p:cNvSpPr>
            <a:spLocks noGrp="1" noChangeArrowheads="1"/>
          </p:cNvSpPr>
          <p:nvPr>
            <p:ph type="title"/>
          </p:nvPr>
        </p:nvSpPr>
        <p:spPr>
          <a:xfrm>
            <a:off x="971550" y="404813"/>
            <a:ext cx="3600450" cy="503237"/>
          </a:xfrm>
        </p:spPr>
        <p:txBody>
          <a:bodyPr/>
          <a:lstStyle/>
          <a:p>
            <a:pPr eaLnBrk="1" hangingPunct="1"/>
            <a: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  <a:t> IZDAJA CERTIFIKATA</a:t>
            </a:r>
          </a:p>
        </p:txBody>
      </p:sp>
      <p:sp>
        <p:nvSpPr>
          <p:cNvPr id="53255" name="Rectangle 15"/>
          <p:cNvSpPr>
            <a:spLocks noGrp="1" noChangeArrowheads="1"/>
          </p:cNvSpPr>
          <p:nvPr>
            <p:ph type="body" sz="half" idx="1"/>
          </p:nvPr>
        </p:nvSpPr>
        <p:spPr>
          <a:xfrm>
            <a:off x="1116013" y="1052513"/>
            <a:ext cx="4392612" cy="5689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sl-SI" sz="2400" dirty="0" smtClean="0">
                <a:solidFill>
                  <a:srgbClr val="00529B"/>
                </a:solidFill>
                <a:latin typeface="Arial Narrow" pitchFamily="34" charset="0"/>
              </a:rPr>
              <a:t>Izvajalec najpozneje v osmih dneh po uspešno opravljenem preverjanju izda certifikat o nacionalni poklicni kvalifikaciji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sl-SI" sz="2400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sl-SI" sz="2400" dirty="0" smtClean="0">
                <a:solidFill>
                  <a:srgbClr val="00529B"/>
                </a:solidFill>
                <a:latin typeface="Arial Narrow" pitchFamily="34" charset="0"/>
              </a:rPr>
              <a:t> Certifikati se izpisujejo v bazi NPP-uporabniško ime in geslo- </a:t>
            </a:r>
            <a:r>
              <a:rPr lang="sl-SI" sz="2400" dirty="0" err="1" smtClean="0">
                <a:solidFill>
                  <a:srgbClr val="00529B"/>
                </a:solidFill>
                <a:latin typeface="Arial Narrow" pitchFamily="34" charset="0"/>
              </a:rPr>
              <a:t>mag.Tanja</a:t>
            </a:r>
            <a:r>
              <a:rPr lang="sl-SI" sz="2400" dirty="0" smtClean="0">
                <a:solidFill>
                  <a:srgbClr val="00529B"/>
                </a:solidFill>
                <a:latin typeface="Arial Narrow" pitchFamily="34" charset="0"/>
              </a:rPr>
              <a:t> Logar (CPI).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sl-SI" sz="2400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sl-SI" sz="2400" dirty="0" smtClean="0">
                <a:solidFill>
                  <a:srgbClr val="00529B"/>
                </a:solidFill>
                <a:latin typeface="Arial Narrow" pitchFamily="34" charset="0"/>
              </a:rPr>
              <a:t> Če  kandidat preverjanja ne opravi, mu komisija v osmih dneh izda odločbo s katero mu zavrne izdajo certifikata.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sl-SI" sz="2400" dirty="0" smtClean="0">
              <a:latin typeface="Arial Narrow" pitchFamily="34" charset="0"/>
            </a:endParaRPr>
          </a:p>
        </p:txBody>
      </p:sp>
      <p:pic>
        <p:nvPicPr>
          <p:cNvPr id="53256" name="Picture 17"/>
          <p:cNvPicPr>
            <a:picLocks noChangeAspect="1" noChangeArrowheads="1"/>
          </p:cNvPicPr>
          <p:nvPr/>
        </p:nvPicPr>
        <p:blipFill>
          <a:blip r:embed="rId2"/>
          <a:srcRect l="33852" t="19751" r="32373" b="20621"/>
          <a:stretch>
            <a:fillRect/>
          </a:stretch>
        </p:blipFill>
        <p:spPr bwMode="auto">
          <a:xfrm>
            <a:off x="5724128" y="1412777"/>
            <a:ext cx="3311923" cy="4592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7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5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6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428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900114" y="981075"/>
            <a:ext cx="686188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UGOTOVITVE DRŽAVNEGA IZPITNEGA CENTRA</a:t>
            </a:r>
          </a:p>
          <a:p>
            <a:endParaRPr lang="sl-SI" dirty="0"/>
          </a:p>
          <a:p>
            <a:r>
              <a:rPr lang="sl-SI" b="0" dirty="0" smtClean="0"/>
              <a:t>IZVAJALCI</a:t>
            </a:r>
          </a:p>
          <a:p>
            <a:endParaRPr lang="sl-SI" b="0" dirty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m</a:t>
            </a:r>
            <a:r>
              <a:rPr lang="sl-SI" b="0" dirty="0" smtClean="0"/>
              <a:t>aterialni pogoji so neustrezni,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eobjavljeni roki preverjanja in potrjevanja NPK,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i</a:t>
            </a:r>
            <a:r>
              <a:rPr lang="sl-SI" b="0" dirty="0" smtClean="0"/>
              <a:t>zvajalci vodijo evidenco v bazi NRP,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d</a:t>
            </a:r>
            <a:r>
              <a:rPr lang="sl-SI" b="0" dirty="0" smtClean="0"/>
              <a:t>elo svetovalca ne opravlja usposobljeni svetovalec,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i</a:t>
            </a:r>
            <a:r>
              <a:rPr lang="sl-SI" b="0" dirty="0" smtClean="0"/>
              <a:t>zvajanje preverjanja na drugi lokaciji,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eupoštevanje postopka preverjanja in potrjevanja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z</a:t>
            </a:r>
            <a:r>
              <a:rPr lang="sl-SI" b="0" dirty="0" smtClean="0"/>
              <a:t>amude pri plačilu članom komisije</a:t>
            </a:r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70912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5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6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428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900114" y="981075"/>
            <a:ext cx="686188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SVETOVALCI</a:t>
            </a:r>
          </a:p>
          <a:p>
            <a:endParaRPr lang="sl-SI" b="0" dirty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z</a:t>
            </a:r>
            <a:r>
              <a:rPr lang="sl-SI" b="0" dirty="0" smtClean="0"/>
              <a:t>birna mapa ni pripravljena v skladu z navodili CPI,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eupoštevanje vstopnih in posebnih pogojev, ki jih določa katalog,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d</a:t>
            </a:r>
            <a:r>
              <a:rPr lang="sl-SI" b="0" dirty="0" smtClean="0"/>
              <a:t>okazila niso preverjena s strani svetovalca,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m</a:t>
            </a:r>
            <a:r>
              <a:rPr lang="sl-SI" b="0" dirty="0" smtClean="0"/>
              <a:t>anjka zapisnik svetovanja,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iso priloženi zapisniki za preverjanje in potrjevanje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s</a:t>
            </a:r>
            <a:r>
              <a:rPr lang="sl-SI" b="0" dirty="0" smtClean="0"/>
              <a:t>vetovalec ne opravi svetovalnih razgovorov s kandidatom,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s</a:t>
            </a:r>
            <a:r>
              <a:rPr lang="sl-SI" b="0" dirty="0" smtClean="0"/>
              <a:t>vetovalec poskuša vplivati na strokovne odločitve članov komisij.</a:t>
            </a:r>
          </a:p>
          <a:p>
            <a:endParaRPr lang="sl-SI" b="0" dirty="0" smtClean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54433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5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6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428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900114" y="981075"/>
            <a:ext cx="686188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ČLANI KOMISIJ</a:t>
            </a:r>
          </a:p>
          <a:p>
            <a:endParaRPr lang="sl-SI" b="0" dirty="0"/>
          </a:p>
          <a:p>
            <a:endParaRPr lang="sl-SI" b="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esodelovanje nekaterih članov komisij z izvajalci in državnim izpitnim centrom,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epopolna sestava komisije,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p</a:t>
            </a:r>
            <a:r>
              <a:rPr lang="sl-SI" b="0" dirty="0" smtClean="0"/>
              <a:t>reverjanje in potrjevanje se izvaja v nasprotju z izdanim sklepom,</a:t>
            </a:r>
          </a:p>
          <a:p>
            <a:endParaRPr lang="sl-SI" b="0" dirty="0" smtClean="0"/>
          </a:p>
          <a:p>
            <a:endParaRPr lang="sl-SI" b="0" dirty="0" smtClean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14553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8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9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0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1" name="Rectangle 9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2" name="Rectangle 11"/>
          <p:cNvSpPr>
            <a:spLocks noGrp="1" noChangeArrowheads="1"/>
          </p:cNvSpPr>
          <p:nvPr>
            <p:ph type="title"/>
          </p:nvPr>
        </p:nvSpPr>
        <p:spPr>
          <a:xfrm>
            <a:off x="1042988" y="549274"/>
            <a:ext cx="6408737" cy="4247878"/>
          </a:xfrm>
        </p:spPr>
        <p:txBody>
          <a:bodyPr/>
          <a:lstStyle/>
          <a:p>
            <a:pPr algn="l" eaLnBrk="1" hangingPunct="1"/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    PLAČILO ČLANOV KOMISIJE</a:t>
            </a:r>
            <a:b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</a:b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/>
            </a:r>
            <a:b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</a:br>
            <a:r>
              <a:rPr lang="sl-SI" sz="2400" dirty="0" smtClean="0">
                <a:solidFill>
                  <a:srgbClr val="00529B"/>
                </a:solidFill>
                <a:latin typeface="Arial Narrow" pitchFamily="34" charset="0"/>
              </a:rPr>
              <a:t>Pravilnik o načinu in postopku  preverjanja in potrjevanja nacionalnih poklicnih kvalifikacij določa tudi plačilo članov komisij.</a:t>
            </a:r>
            <a:r>
              <a:rPr lang="sl-SI" sz="2400" b="1" dirty="0" smtClean="0">
                <a:solidFill>
                  <a:srgbClr val="00529B"/>
                </a:solidFill>
              </a:rPr>
              <a:t/>
            </a:r>
            <a:br>
              <a:rPr lang="sl-SI" sz="2400" b="1" dirty="0" smtClean="0">
                <a:solidFill>
                  <a:srgbClr val="00529B"/>
                </a:solidFill>
              </a:rPr>
            </a:br>
            <a:r>
              <a:rPr lang="sl-SI" sz="2400" b="1" dirty="0" smtClean="0">
                <a:solidFill>
                  <a:srgbClr val="00529B"/>
                </a:solidFill>
              </a:rPr>
              <a:t/>
            </a:r>
            <a:br>
              <a:rPr lang="sl-SI" sz="2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hlinkClick r:id="rId2"/>
              </a:rPr>
              <a:t>http://www.uradni-list.si/files/RS_-2010-037-01840-OB~P001-0000.PDF</a:t>
            </a:r>
            <a:r>
              <a:rPr lang="sl-SI" sz="1400" b="1" dirty="0" smtClean="0"/>
              <a:t> </a:t>
            </a:r>
            <a:r>
              <a:rPr lang="sl-SI" sz="1400" b="1" dirty="0" smtClean="0">
                <a:solidFill>
                  <a:srgbClr val="00529B"/>
                </a:solidFill>
              </a:rPr>
              <a:t/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/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/>
            </a:r>
            <a:br>
              <a:rPr lang="sl-SI" sz="1400" b="1" dirty="0" smtClean="0">
                <a:solidFill>
                  <a:srgbClr val="00529B"/>
                </a:solidFill>
              </a:rPr>
            </a:b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</p:txBody>
      </p:sp>
      <p:pic>
        <p:nvPicPr>
          <p:cNvPr id="55304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2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3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4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5" name="Rectangle 9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6" name="Rectangle 11"/>
          <p:cNvSpPr>
            <a:spLocks noGrp="1" noChangeArrowheads="1"/>
          </p:cNvSpPr>
          <p:nvPr>
            <p:ph type="title"/>
          </p:nvPr>
        </p:nvSpPr>
        <p:spPr>
          <a:xfrm>
            <a:off x="1042988" y="549275"/>
            <a:ext cx="4392612" cy="1008063"/>
          </a:xfrm>
        </p:spPr>
        <p:txBody>
          <a:bodyPr/>
          <a:lstStyle/>
          <a:p>
            <a:pPr algn="l" eaLnBrk="1" hangingPunct="1"/>
            <a: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  <a:t/>
            </a:r>
            <a:b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</a:br>
            <a:endParaRPr lang="sl-SI" sz="2400" b="1" smtClean="0">
              <a:solidFill>
                <a:srgbClr val="00529B"/>
              </a:solidFill>
              <a:latin typeface="Arial Narrow" pitchFamily="34" charset="0"/>
            </a:endParaRPr>
          </a:p>
        </p:txBody>
      </p:sp>
      <p:sp>
        <p:nvSpPr>
          <p:cNvPr id="56327" name="Rectangle 12"/>
          <p:cNvSpPr>
            <a:spLocks noGrp="1" noChangeArrowheads="1"/>
          </p:cNvSpPr>
          <p:nvPr>
            <p:ph type="body" idx="1"/>
          </p:nvPr>
        </p:nvSpPr>
        <p:spPr>
          <a:xfrm>
            <a:off x="1785938" y="1412776"/>
            <a:ext cx="5665787" cy="187220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HVALA ZA VAŠO POZORNOST.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sz="2400" b="1" dirty="0" err="1" smtClean="0">
                <a:solidFill>
                  <a:srgbClr val="00529B"/>
                </a:solidFill>
                <a:latin typeface="Arial Narrow" pitchFamily="34" charset="0"/>
                <a:hlinkClick r:id="rId2"/>
              </a:rPr>
              <a:t>ivan.arnic@ric.si</a:t>
            </a: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sl-SI" sz="2400" dirty="0" smtClean="0">
              <a:latin typeface="Arial Narrow" pitchFamily="34" charset="0"/>
            </a:endParaRPr>
          </a:p>
        </p:txBody>
      </p:sp>
      <p:pic>
        <p:nvPicPr>
          <p:cNvPr id="56328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7" y="2852936"/>
            <a:ext cx="2664296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sl-SI" sz="2400" b="1" i="0" u="none" strike="noStrike" cap="none" normalizeH="0" baseline="0" smtClean="0">
            <a:ln>
              <a:noFill/>
            </a:ln>
            <a:solidFill>
              <a:srgbClr val="00529B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sl-SI" sz="2400" b="1" i="0" u="none" strike="noStrike" cap="none" normalizeH="0" baseline="0" smtClean="0">
            <a:ln>
              <a:noFill/>
            </a:ln>
            <a:solidFill>
              <a:srgbClr val="00529B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2378</TotalTime>
  <Words>609</Words>
  <Application>Microsoft Office PowerPoint</Application>
  <PresentationFormat>Diaprojekcija na zaslonu (4:3)</PresentationFormat>
  <Paragraphs>127</Paragraphs>
  <Slides>19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19</vt:i4>
      </vt:variant>
    </vt:vector>
  </HeadingPairs>
  <TitlesOfParts>
    <vt:vector size="21" baseType="lpstr">
      <vt:lpstr>Default Design</vt:lpstr>
      <vt:lpstr>VISIO</vt:lpstr>
      <vt:lpstr>Postopek preverjanja in ugotovitve Državnega izpitnega centra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 IZDAJA CERTIFIKATA</vt:lpstr>
      <vt:lpstr>PowerPointova predstavitev</vt:lpstr>
      <vt:lpstr>PowerPointova predstavitev</vt:lpstr>
      <vt:lpstr>PowerPointova predstavitev</vt:lpstr>
      <vt:lpstr>    PLAČILO ČLANOV KOMISIJE  Pravilnik o načinu in postopku  preverjanja in potrjevanja nacionalnih poklicnih kvalifikacij določa tudi plačilo članov komisij.  http://www.uradni-list.si/files/RS_-2010-037-01840-OB~P001-0000.PDF    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NASLOV PREDAVANJA</dc:title>
  <dc:creator>pc</dc:creator>
  <cp:lastModifiedBy>Jelka Kozjak Jezernik</cp:lastModifiedBy>
  <cp:revision>166</cp:revision>
  <cp:lastPrinted>2014-11-12T10:10:20Z</cp:lastPrinted>
  <dcterms:created xsi:type="dcterms:W3CDTF">2008-10-10T10:46:51Z</dcterms:created>
  <dcterms:modified xsi:type="dcterms:W3CDTF">2015-02-18T11:24:06Z</dcterms:modified>
</cp:coreProperties>
</file>