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5" r:id="rId5"/>
  </p:sldMasterIdLst>
  <p:notesMasterIdLst>
    <p:notesMasterId r:id="rId19"/>
  </p:notesMasterIdLst>
  <p:handoutMasterIdLst>
    <p:handoutMasterId r:id="rId20"/>
  </p:handoutMasterIdLst>
  <p:sldIdLst>
    <p:sldId id="257" r:id="rId6"/>
    <p:sldId id="258" r:id="rId7"/>
    <p:sldId id="259" r:id="rId8"/>
    <p:sldId id="261" r:id="rId9"/>
    <p:sldId id="262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8" r:id="rId1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F6600"/>
    <a:srgbClr val="FF9900"/>
    <a:srgbClr val="0738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59" autoAdjust="0"/>
    <p:restoredTop sz="73385" autoAdjust="0"/>
  </p:normalViewPr>
  <p:slideViewPr>
    <p:cSldViewPr snapToGrid="0" snapToObjects="1">
      <p:cViewPr varScale="1">
        <p:scale>
          <a:sx n="117" d="100"/>
          <a:sy n="117" d="100"/>
        </p:scale>
        <p:origin x="-160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75" d="100"/>
        <a:sy n="1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39AD7D-B64A-6744-9030-C2AA5AA307CB}" type="datetimeFigureOut">
              <a:rPr lang="en-US" smtClean="0"/>
              <a:t>11/4/2019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EE0DC-FD11-DE43-92EF-EC888A9941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60710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E0A87A-70DD-AB43-A374-B69B0FE6D043}" type="datetimeFigureOut">
              <a:rPr lang="en-US" smtClean="0"/>
              <a:t>11/4/2019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l-SI"/>
              <a:t>Click to edit Master text styles</a:t>
            </a:r>
          </a:p>
          <a:p>
            <a:pPr lvl="1"/>
            <a:r>
              <a:rPr lang="sl-SI"/>
              <a:t>Second level</a:t>
            </a:r>
          </a:p>
          <a:p>
            <a:pPr lvl="2"/>
            <a:r>
              <a:rPr lang="sl-SI"/>
              <a:t>Third level</a:t>
            </a:r>
          </a:p>
          <a:p>
            <a:pPr lvl="3"/>
            <a:r>
              <a:rPr lang="sl-SI"/>
              <a:t>Fourth level</a:t>
            </a:r>
          </a:p>
          <a:p>
            <a:pPr lvl="4"/>
            <a:r>
              <a:rPr lang="sl-SI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344EFC-CF6E-9A44-9E77-E466BFFBE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57332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1818" y="4624668"/>
            <a:ext cx="839802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1818" y="5672606"/>
            <a:ext cx="8398020" cy="638546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dirty="0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168410" y="173735"/>
            <a:ext cx="8760437" cy="4336445"/>
          </a:xfrm>
          <a:noFill/>
        </p:spPr>
        <p:txBody>
          <a:bodyPr/>
          <a:lstStyle>
            <a:lvl1pPr>
              <a:buNone/>
              <a:defRPr/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29040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4" y="492867"/>
            <a:ext cx="8200683" cy="636685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981200"/>
            <a:ext cx="8200683" cy="4144963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10145" y="6239093"/>
            <a:ext cx="1224287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917" y="6241022"/>
            <a:ext cx="42590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518" y="1248031"/>
            <a:ext cx="8200639" cy="656221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>
              <a:buNone/>
              <a:defRPr kumimoji="0" sz="2400" b="0" i="0" u="none" strike="noStrike" kern="1200" cap="none" spc="0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Master text styles</a:t>
            </a:r>
          </a:p>
        </p:txBody>
      </p:sp>
      <p:sp>
        <p:nvSpPr>
          <p:cNvPr id="8" name="Označba mesta številke diapozitiva 11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E1DB51F9-771B-4AF1-9A99-D6751232E3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7513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5" y="492867"/>
            <a:ext cx="7479142" cy="636685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981200"/>
            <a:ext cx="7479143" cy="4207545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518" y="1129553"/>
            <a:ext cx="7479099" cy="7747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>
              <a:buNone/>
              <a:defRPr kumimoji="0" sz="2400" b="0" i="0" u="none" strike="noStrike" kern="1200" cap="none" spc="0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5510145" y="6239093"/>
            <a:ext cx="1224287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917" y="6241022"/>
            <a:ext cx="42590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Označba mesta številke diapozitiva 11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E1DB51F9-771B-4AF1-9A99-D6751232E3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1951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5" y="484094"/>
            <a:ext cx="7479142" cy="1116106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981200"/>
            <a:ext cx="7479143" cy="4144963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5510145" y="6239093"/>
            <a:ext cx="1224287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917" y="6241022"/>
            <a:ext cx="42590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Označba mesta številke diapozitiva 11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E1DB51F9-771B-4AF1-9A99-D6751232E3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3933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4" y="484094"/>
            <a:ext cx="7485105" cy="1116106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41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40258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7541" y="2070847"/>
            <a:ext cx="3657600" cy="322729"/>
          </a:xfrm>
          <a:prstGeom prst="rect">
            <a:avLst/>
          </a:prstGeom>
          <a:solidFill>
            <a:schemeClr val="accent3"/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40258" y="2070847"/>
            <a:ext cx="3657600" cy="3227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5510145" y="6239093"/>
            <a:ext cx="1224287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917" y="6241022"/>
            <a:ext cx="42590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2" name="Označba mesta številke diapozitiva 11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E1DB51F9-771B-4AF1-9A99-D6751232E3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0198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3833787" y="243108"/>
            <a:ext cx="4311508" cy="6339276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>
              <a:buNone/>
              <a:defRPr b="0"/>
            </a:lvl1pPr>
          </a:lstStyle>
          <a:p>
            <a:endParaRPr dirty="0"/>
          </a:p>
        </p:txBody>
      </p:sp>
      <p:sp>
        <p:nvSpPr>
          <p:cNvPr id="8" name="Rectangle 7"/>
          <p:cNvSpPr/>
          <p:nvPr/>
        </p:nvSpPr>
        <p:spPr>
          <a:xfrm>
            <a:off x="282575" y="243108"/>
            <a:ext cx="3451225" cy="633927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5" y="2571750"/>
            <a:ext cx="3255264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3" y="3733800"/>
            <a:ext cx="325526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891" y="6208713"/>
            <a:ext cx="3316941" cy="3651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5620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9305" y="603116"/>
            <a:ext cx="4112349" cy="552304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dirty="0"/>
          </a:p>
        </p:txBody>
      </p:sp>
      <p:sp>
        <p:nvSpPr>
          <p:cNvPr id="8" name="Rectangle 7"/>
          <p:cNvSpPr/>
          <p:nvPr/>
        </p:nvSpPr>
        <p:spPr>
          <a:xfrm>
            <a:off x="282575" y="234562"/>
            <a:ext cx="3451225" cy="633927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5" y="2571750"/>
            <a:ext cx="3255264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3" y="3733800"/>
            <a:ext cx="325526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1172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282575" y="228600"/>
            <a:ext cx="423545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4016633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401530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05800" y="242234"/>
            <a:ext cx="554038" cy="365125"/>
          </a:xfrm>
          <a:prstGeom prst="rect">
            <a:avLst/>
          </a:prstGeom>
        </p:spPr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630873" y="4534811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6816106" y="228600"/>
            <a:ext cx="2057400" cy="2039112"/>
          </a:xfrm>
          <a:prstGeom prst="rect">
            <a:avLst/>
          </a:prstGeom>
          <a:solidFill>
            <a:srgbClr val="073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4630873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4630873" y="2381663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6816106" y="2381662"/>
            <a:ext cx="2057400" cy="418795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/>
              <a:t>Click icon to add picture</a:t>
            </a:r>
            <a:endParaRPr/>
          </a:p>
        </p:txBody>
      </p:sp>
      <p:pic>
        <p:nvPicPr>
          <p:cNvPr id="15" name="Picture 32"/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67869" y="803261"/>
            <a:ext cx="561811" cy="161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514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4" y="228600"/>
            <a:ext cx="6387167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3004286"/>
            <a:ext cx="6181611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4166336"/>
            <a:ext cx="6179566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212262" y="6235607"/>
            <a:ext cx="134839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8F98D63-B197-4F02-BD38-1DF6608C1667}" type="datetime1">
              <a:rPr lang="sl-SI" smtClean="0"/>
              <a:t>4.11.2019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46481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05800" y="242234"/>
            <a:ext cx="554038" cy="365125"/>
          </a:xfrm>
          <a:prstGeom prst="rect">
            <a:avLst/>
          </a:prstGeom>
        </p:spPr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808923" y="228600"/>
            <a:ext cx="2057400" cy="2039112"/>
          </a:xfrm>
          <a:prstGeom prst="rect">
            <a:avLst/>
          </a:prstGeom>
          <a:solidFill>
            <a:srgbClr val="073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8923" y="23749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808923" y="4535424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 dirty="0"/>
              <a:t>Click icon to add picture</a:t>
            </a:r>
            <a:endParaRPr dirty="0"/>
          </a:p>
        </p:txBody>
      </p:sp>
      <p:pic>
        <p:nvPicPr>
          <p:cNvPr id="15" name="Picture 32"/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67869" y="803261"/>
            <a:ext cx="561811" cy="161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33681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596757" y="228600"/>
            <a:ext cx="8269566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4266" y="2808205"/>
            <a:ext cx="5638800" cy="1362075"/>
          </a:xfrm>
        </p:spPr>
        <p:txBody>
          <a:bodyPr anchor="b" anchorCtr="0">
            <a:normAutofit/>
          </a:bodyPr>
          <a:lstStyle>
            <a:lvl1pPr algn="l">
              <a:defRPr sz="3200" b="0" cap="none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4266" y="4179805"/>
            <a:ext cx="5638800" cy="1500187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300"/>
              </a:spcBef>
              <a:buNone/>
              <a:defRPr sz="14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Rectangle 8"/>
          <p:cNvSpPr/>
          <p:nvPr/>
        </p:nvSpPr>
        <p:spPr>
          <a:xfrm>
            <a:off x="285750" y="228600"/>
            <a:ext cx="212725" cy="6345238"/>
          </a:xfrm>
          <a:prstGeom prst="rect">
            <a:avLst/>
          </a:prstGeom>
          <a:solidFill>
            <a:srgbClr val="073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3748336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987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5510145" y="6239093"/>
            <a:ext cx="1224287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917" y="6241022"/>
            <a:ext cx="42590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Označba mesta številke diapozitiva 11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E1DB51F9-771B-4AF1-9A99-D6751232E3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17956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7" y="1985963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4" hasCustomPrompt="1"/>
          </p:nvPr>
        </p:nvSpPr>
        <p:spPr>
          <a:xfrm>
            <a:off x="498517" y="4164965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  <a:endParaRPr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5510145" y="6239093"/>
            <a:ext cx="1224287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917" y="6241022"/>
            <a:ext cx="42590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Označba mesta številke diapozitiva 11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E1DB51F9-771B-4AF1-9A99-D6751232E3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6754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5" y="484094"/>
            <a:ext cx="7479142" cy="1116106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38531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6" hasCustomPrompt="1"/>
          </p:nvPr>
        </p:nvSpPr>
        <p:spPr>
          <a:xfrm>
            <a:off x="4338531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 marL="1828800" indent="0">
              <a:buNone/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5510145" y="6239093"/>
            <a:ext cx="1224287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917" y="6241022"/>
            <a:ext cx="42590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2" name="Označba mesta številke diapozitiva 11"/>
          <p:cNvSpPr>
            <a:spLocks noGrp="1"/>
          </p:cNvSpPr>
          <p:nvPr>
            <p:ph type="sldNum" sz="quarter" idx="17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E1DB51F9-771B-4AF1-9A99-D6751232E3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7448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4" y="484094"/>
            <a:ext cx="7503619" cy="1116106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7" hasCustomPrompt="1"/>
          </p:nvPr>
        </p:nvSpPr>
        <p:spPr>
          <a:xfrm>
            <a:off x="502920" y="1985963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8" hasCustomPrompt="1"/>
          </p:nvPr>
        </p:nvSpPr>
        <p:spPr>
          <a:xfrm>
            <a:off x="502920" y="4164965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44493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  <a:endParaRPr dirty="0"/>
          </a:p>
        </p:txBody>
      </p:sp>
      <p:sp>
        <p:nvSpPr>
          <p:cNvPr id="16" name="Content Placeholder 2"/>
          <p:cNvSpPr>
            <a:spLocks noGrp="1"/>
          </p:cNvSpPr>
          <p:nvPr>
            <p:ph sz="half" idx="16" hasCustomPrompt="1"/>
          </p:nvPr>
        </p:nvSpPr>
        <p:spPr>
          <a:xfrm>
            <a:off x="4344493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  <a:endParaRPr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5510145" y="6239093"/>
            <a:ext cx="1224287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917" y="6241022"/>
            <a:ext cx="42590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3" name="Označba mesta številke diapozitiva 11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E1DB51F9-771B-4AF1-9A99-D6751232E3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2942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5510145" y="6239093"/>
            <a:ext cx="1224287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917" y="6241022"/>
            <a:ext cx="42590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Označba mesta številke diapozitiva 11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E1DB51F9-771B-4AF1-9A99-D6751232E3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0383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10145" y="6239093"/>
            <a:ext cx="1224287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917" y="6241022"/>
            <a:ext cx="42590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Označba mesta številke diapozitiva 11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E1DB51F9-771B-4AF1-9A99-D6751232E3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97552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9404" y="3124200"/>
            <a:ext cx="3898272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6" y="228600"/>
            <a:ext cx="3460658" cy="59150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9404" y="3995737"/>
            <a:ext cx="3898272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5510145" y="6239093"/>
            <a:ext cx="1224287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917" y="6241022"/>
            <a:ext cx="42590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Označba mesta številke diapozitiva 11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E1DB51F9-771B-4AF1-9A99-D6751232E3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5354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3124200"/>
            <a:ext cx="3108960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365248"/>
            <a:ext cx="4240119" cy="377837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3995737"/>
            <a:ext cx="3108960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27790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246062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5510145" y="6239093"/>
            <a:ext cx="1224287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917" y="6241022"/>
            <a:ext cx="42590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2" name="Označba mesta številke diapozitiva 11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E1DB51F9-771B-4AF1-9A99-D6751232E3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2615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5510145" y="6239093"/>
            <a:ext cx="1224287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917" y="6241022"/>
            <a:ext cx="42590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Označba mesta številke diapozitiva 11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E1DB51F9-771B-4AF1-9A99-D6751232E3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9329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5772" y="954742"/>
            <a:ext cx="681318" cy="5171422"/>
          </a:xfrm>
        </p:spPr>
        <p:txBody>
          <a:bodyPr vert="eaVert" anchor="t" anchorCtr="0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58756"/>
            <a:ext cx="6858000" cy="5184869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5510145" y="6239093"/>
            <a:ext cx="1224287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917" y="6241022"/>
            <a:ext cx="42590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Označba mesta številke diapozitiva 11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E1DB51F9-771B-4AF1-9A99-D6751232E3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5747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474" y="484094"/>
            <a:ext cx="7556313" cy="11161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474" y="1981200"/>
            <a:ext cx="7556313" cy="4144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1706" y="6423585"/>
            <a:ext cx="61228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162DF6D6-4BE2-5542-B1E0-4FE14A637B97}"/>
              </a:ext>
            </a:extLst>
          </p:cNvPr>
          <p:cNvSpPr>
            <a:spLocks/>
          </p:cNvSpPr>
          <p:nvPr userDrawn="1"/>
        </p:nvSpPr>
        <p:spPr>
          <a:xfrm>
            <a:off x="8182960" y="6270310"/>
            <a:ext cx="662164" cy="306000"/>
          </a:xfrm>
          <a:prstGeom prst="rect">
            <a:avLst/>
          </a:prstGeom>
          <a:solidFill>
            <a:srgbClr val="073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ln>
                <a:solidFill>
                  <a:srgbClr val="000000"/>
                </a:solidFill>
              </a:ln>
              <a:solidFill>
                <a:srgbClr val="FF6600"/>
              </a:solidFill>
            </a:endParaRPr>
          </a:p>
        </p:txBody>
      </p:sp>
      <p:pic>
        <p:nvPicPr>
          <p:cNvPr id="15" name="Picture 32">
            <a:extLst>
              <a:ext uri="{FF2B5EF4-FFF2-40B4-BE49-F238E27FC236}">
                <a16:creationId xmlns:a16="http://schemas.microsoft.com/office/drawing/2014/main" xmlns="" id="{E498566A-B1FF-274D-A62F-F10BE9240827}"/>
              </a:ext>
            </a:extLst>
          </p:cNvPr>
          <p:cNvPicPr/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4141" y="6370098"/>
            <a:ext cx="448056" cy="128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3">
            <a:extLst>
              <a:ext uri="{FF2B5EF4-FFF2-40B4-BE49-F238E27FC236}">
                <a16:creationId xmlns:a16="http://schemas.microsoft.com/office/drawing/2014/main" xmlns="" id="{AE8A7908-66A6-0341-933D-EF689520381D}"/>
              </a:ext>
            </a:extLst>
          </p:cNvPr>
          <p:cNvSpPr>
            <a:spLocks/>
          </p:cNvSpPr>
          <p:nvPr userDrawn="1"/>
        </p:nvSpPr>
        <p:spPr>
          <a:xfrm>
            <a:off x="6795953" y="6271088"/>
            <a:ext cx="298800" cy="306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chemeClr val="bg1"/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xmlns="" id="{AE8A7908-66A6-0341-933D-EF689520381D}"/>
              </a:ext>
            </a:extLst>
          </p:cNvPr>
          <p:cNvSpPr>
            <a:spLocks/>
          </p:cNvSpPr>
          <p:nvPr userDrawn="1"/>
        </p:nvSpPr>
        <p:spPr>
          <a:xfrm>
            <a:off x="7142705" y="6270310"/>
            <a:ext cx="298800" cy="30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chemeClr val="bg1"/>
              </a:solidFill>
            </a:endParaRPr>
          </a:p>
        </p:txBody>
      </p:sp>
      <p:sp>
        <p:nvSpPr>
          <p:cNvPr id="21" name="Rectangle 13">
            <a:extLst>
              <a:ext uri="{FF2B5EF4-FFF2-40B4-BE49-F238E27FC236}">
                <a16:creationId xmlns:a16="http://schemas.microsoft.com/office/drawing/2014/main" xmlns="" id="{AE8A7908-66A6-0341-933D-EF689520381D}"/>
              </a:ext>
            </a:extLst>
          </p:cNvPr>
          <p:cNvSpPr>
            <a:spLocks/>
          </p:cNvSpPr>
          <p:nvPr userDrawn="1"/>
        </p:nvSpPr>
        <p:spPr>
          <a:xfrm>
            <a:off x="7489457" y="6270310"/>
            <a:ext cx="298800" cy="30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chemeClr val="bg1"/>
              </a:solidFill>
            </a:endParaRPr>
          </a:p>
        </p:txBody>
      </p:sp>
      <p:sp>
        <p:nvSpPr>
          <p:cNvPr id="22" name="Rectangle 13">
            <a:extLst>
              <a:ext uri="{FF2B5EF4-FFF2-40B4-BE49-F238E27FC236}">
                <a16:creationId xmlns:a16="http://schemas.microsoft.com/office/drawing/2014/main" xmlns="" id="{AE8A7908-66A6-0341-933D-EF689520381D}"/>
              </a:ext>
            </a:extLst>
          </p:cNvPr>
          <p:cNvSpPr>
            <a:spLocks/>
          </p:cNvSpPr>
          <p:nvPr userDrawn="1"/>
        </p:nvSpPr>
        <p:spPr>
          <a:xfrm>
            <a:off x="7836209" y="6270310"/>
            <a:ext cx="298800" cy="30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chemeClr val="bg1"/>
              </a:solidFill>
            </a:endParaRPr>
          </a:p>
        </p:txBody>
      </p:sp>
      <p:sp>
        <p:nvSpPr>
          <p:cNvPr id="24" name="Rectangle 13">
            <a:extLst>
              <a:ext uri="{FF2B5EF4-FFF2-40B4-BE49-F238E27FC236}">
                <a16:creationId xmlns:a16="http://schemas.microsoft.com/office/drawing/2014/main" xmlns="" id="{AE8A7908-66A6-0341-933D-EF689520381D}"/>
              </a:ext>
            </a:extLst>
          </p:cNvPr>
          <p:cNvSpPr>
            <a:spLocks/>
          </p:cNvSpPr>
          <p:nvPr userDrawn="1"/>
        </p:nvSpPr>
        <p:spPr>
          <a:xfrm>
            <a:off x="282575" y="6270310"/>
            <a:ext cx="6469030" cy="306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918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  <p:sldLayoutId id="2147483708" r:id="rId19"/>
    <p:sldLayoutId id="2147483709" r:id="rId20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3600" b="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2000"/>
        </a:spcBef>
        <a:buClr>
          <a:schemeClr val="accent1"/>
        </a:buClr>
        <a:buSzPct val="75000"/>
        <a:buFont typeface="Wingdings" pitchFamily="2" charset="2"/>
        <a:buChar char="n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google.com/url?sa=i&amp;rct=j&amp;q=&amp;esrc=s&amp;source=images&amp;cd=&amp;ved=2ahUKEwiphfqnwr7lAhUJy4UKHQ7xAcgQjRx6BAgBEAQ&amp;url=https://www.avto-magazin.si/novice/video-kako-deluje-darsov-nadzorni-center/&amp;psig=AOvVaw0a90Ru5D6gbxgN26supKRo&amp;ust=1572336823329467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google.com/imgres?imgurl=https://www.dars.si/Content/Img/Galerije/48/IMG_7126.jpg&amp;imgrefurl=https://www.dars.si/Upravljanje_s_prometom&amp;docid=cJxAorU5E_SX8M&amp;tbnid=FXyty1YpIvnNZM:&amp;vet=1&amp;w=3000&amp;h=2000&amp;bih=888&amp;biw=1920&amp;ved=2ahUKEwjWubONi7_lAhVSxIUKHQoqAwEQxiAoCnoECAEQKA&amp;iact=c&amp;ictx=1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www.google.com/imgres?imgurl=https://www.practice4me.com/wp-content/uploads/2018/12/Civil-Service-Office-Assistant-Exam-Practice.jpg&amp;imgrefurl=https://www.practice4me.com/civil-service-office-assistant-i-exam-preparation/&amp;docid=-YYiDDhdywAp1M&amp;tbnid=CcWBWbMEQV57xM:&amp;vet=12ahUKEwiCys3Tj7_lAhVioVwKHUp1Aos4ZBAzKCUwJXoECAEQKA..i&amp;w=832&amp;h=280&amp;bih=888&amp;biw=1920&amp;q=exam&amp;ved=2ahUKEwiCys3Tj7_lAhVioVwKHUp1Aos4ZBAzKCUwJXoECAEQKA&amp;iact=mrc&amp;uact=8" TargetMode="Externa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l-SI" b="1" dirty="0"/>
              <a:t>PRIMER DOBRE PRAKSE</a:t>
            </a:r>
            <a:br>
              <a:rPr lang="sl-SI" b="1" dirty="0"/>
            </a:br>
            <a:r>
              <a:rPr lang="sl-SI" b="1" dirty="0"/>
              <a:t>NPK nadzornik/nadzornica cestnega prometa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l-SI" b="1" dirty="0"/>
              <a:t>Ljubljana, 5. 11. 2019						                     Olga KOBAL</a:t>
            </a:r>
          </a:p>
          <a:p>
            <a:pPr algn="ctr"/>
            <a:r>
              <a:rPr lang="sl-SI" b="1" dirty="0"/>
              <a:t>DRUŽBA ZA AVTOCESTE REPUBLIKE SLOVENIJE, </a:t>
            </a:r>
            <a:r>
              <a:rPr lang="sl-SI" b="1" dirty="0" err="1"/>
              <a:t>d.d</a:t>
            </a:r>
            <a:r>
              <a:rPr lang="sl-SI" b="1" dirty="0"/>
              <a:t>.</a:t>
            </a:r>
          </a:p>
        </p:txBody>
      </p:sp>
      <p:pic>
        <p:nvPicPr>
          <p:cNvPr id="11" name="Označba mesta slike 10" descr="Rezultat iskanja slik za nadzorni center prometa">
            <a:hlinkClick r:id="rId2" tgtFrame="&quot;_blank&quot;"/>
            <a:extLst>
              <a:ext uri="{FF2B5EF4-FFF2-40B4-BE49-F238E27FC236}">
                <a16:creationId xmlns:a16="http://schemas.microsoft.com/office/drawing/2014/main" xmlns="" id="{91CC9039-3836-4589-BE76-0B01871BCDA4}"/>
              </a:ext>
            </a:extLst>
          </p:cNvPr>
          <p:cNvPicPr>
            <a:picLocks noGrp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34" b="12734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856885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3200" b="1" dirty="0"/>
              <a:t>DARS </a:t>
            </a:r>
            <a:r>
              <a:rPr lang="sl-SI" sz="3200" b="1" dirty="0" err="1"/>
              <a:t>d.d</a:t>
            </a:r>
            <a:r>
              <a:rPr lang="sl-SI" sz="3200" b="1" dirty="0"/>
              <a:t>. SE PREDSTAVI</a:t>
            </a: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498474" y="1412230"/>
            <a:ext cx="8200683" cy="4713934"/>
          </a:xfrm>
        </p:spPr>
        <p:txBody>
          <a:bodyPr>
            <a:normAutofit lnSpcReduction="10000"/>
          </a:bodyPr>
          <a:lstStyle/>
          <a:p>
            <a:pPr marL="457200" indent="-457200">
              <a:buAutoNum type="arabicPeriod"/>
            </a:pPr>
            <a:r>
              <a:rPr lang="sl-SI" b="1" dirty="0"/>
              <a:t>Struktura </a:t>
            </a:r>
            <a:r>
              <a:rPr lang="sl-SI" b="1" dirty="0" err="1"/>
              <a:t>DARSa</a:t>
            </a:r>
            <a:r>
              <a:rPr lang="sl-SI" b="1" dirty="0"/>
              <a:t> </a:t>
            </a:r>
            <a:r>
              <a:rPr lang="sl-SI" b="1" dirty="0" err="1"/>
              <a:t>d.d</a:t>
            </a:r>
            <a:r>
              <a:rPr lang="sl-SI" b="1" dirty="0"/>
              <a:t>.</a:t>
            </a:r>
          </a:p>
          <a:p>
            <a:pPr marL="457200" indent="-457200">
              <a:buAutoNum type="arabicPeriod"/>
            </a:pPr>
            <a:r>
              <a:rPr lang="sl-SI" b="1" dirty="0"/>
              <a:t>NPK dejavnost</a:t>
            </a:r>
          </a:p>
          <a:p>
            <a:pPr marL="457200" indent="-457200">
              <a:buAutoNum type="arabicPeriod"/>
            </a:pPr>
            <a:r>
              <a:rPr lang="sl-SI" b="1" dirty="0"/>
              <a:t>Upravljanje s prometom</a:t>
            </a:r>
          </a:p>
          <a:p>
            <a:pPr marL="457200" indent="-457200">
              <a:buAutoNum type="arabicPeriod"/>
            </a:pPr>
            <a:r>
              <a:rPr lang="sl-SI" b="1" dirty="0"/>
              <a:t>NPK nadzornik/nadzornica cestnega prometa</a:t>
            </a:r>
          </a:p>
          <a:p>
            <a:pPr marL="457200" indent="-457200">
              <a:buAutoNum type="arabicPeriod"/>
            </a:pPr>
            <a:r>
              <a:rPr lang="sl-SI" b="1" dirty="0"/>
              <a:t>Vstopni pogoji </a:t>
            </a:r>
          </a:p>
          <a:p>
            <a:pPr marL="457200" indent="-457200">
              <a:buAutoNum type="arabicPeriod"/>
            </a:pPr>
            <a:r>
              <a:rPr lang="sl-SI" b="1" dirty="0"/>
              <a:t>Načini preverjanja strokovnih znanj in spretnosti in izločilna merila</a:t>
            </a:r>
          </a:p>
          <a:p>
            <a:pPr marL="457200" indent="-457200">
              <a:buAutoNum type="arabicPeriod"/>
            </a:pPr>
            <a:r>
              <a:rPr lang="sl-SI" b="1" dirty="0"/>
              <a:t>Materialni pogoji</a:t>
            </a:r>
          </a:p>
          <a:p>
            <a:pPr marL="457200" indent="-457200">
              <a:buAutoNum type="arabicPeriod"/>
            </a:pPr>
            <a:r>
              <a:rPr lang="sl-SI" b="1" dirty="0"/>
              <a:t>Izpitne komisije</a:t>
            </a:r>
          </a:p>
          <a:p>
            <a:pPr marL="457200" indent="-457200">
              <a:buAutoNum type="arabicPeriod"/>
            </a:pPr>
            <a:r>
              <a:rPr lang="sl-SI" b="1" dirty="0"/>
              <a:t>Vabilo</a:t>
            </a:r>
          </a:p>
          <a:p>
            <a:pPr marL="457200" indent="-457200">
              <a:buAutoNum type="arabicPeriod"/>
            </a:pPr>
            <a:endParaRPr lang="sl-SI" dirty="0"/>
          </a:p>
          <a:p>
            <a:pPr marL="457200" indent="-457200">
              <a:buAutoNum type="arabicPeriod"/>
            </a:pPr>
            <a:endParaRPr lang="sl-SI" dirty="0"/>
          </a:p>
          <a:p>
            <a:pPr marL="457200" indent="-457200">
              <a:buAutoNum type="arabicPeriod"/>
            </a:pPr>
            <a:endParaRPr lang="sl-SI" dirty="0"/>
          </a:p>
          <a:p>
            <a:pPr marL="457200" indent="-457200">
              <a:buAutoNum type="arabicPeriod"/>
            </a:pPr>
            <a:endParaRPr lang="sl-SI" dirty="0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i="1" dirty="0"/>
              <a:t>PRIMER DOBRE PRAKSE</a:t>
            </a:r>
            <a:endParaRPr lang="en-US" i="1" dirty="0"/>
          </a:p>
        </p:txBody>
      </p:sp>
      <p:sp>
        <p:nvSpPr>
          <p:cNvPr id="6" name="Označba mesta besedila 5"/>
          <p:cNvSpPr>
            <a:spLocks noGrp="1"/>
          </p:cNvSpPr>
          <p:nvPr>
            <p:ph type="body" sz="half" idx="2"/>
          </p:nvPr>
        </p:nvSpPr>
        <p:spPr>
          <a:xfrm>
            <a:off x="855677" y="1270890"/>
            <a:ext cx="7843480" cy="45719"/>
          </a:xfrm>
        </p:spPr>
        <p:txBody>
          <a:bodyPr/>
          <a:lstStyle/>
          <a:p>
            <a:endParaRPr lang="sl-SI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/>
          <a:lstStyle/>
          <a:p>
            <a:fld id="{E1DB51F9-771B-4AF1-9A99-D6751232E3F6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9599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98474" y="545284"/>
            <a:ext cx="7815015" cy="488347"/>
          </a:xfrm>
        </p:spPr>
        <p:txBody>
          <a:bodyPr/>
          <a:lstStyle/>
          <a:p>
            <a:r>
              <a:rPr lang="sl-SI" sz="3200" b="1" dirty="0"/>
              <a:t>1. Struktura </a:t>
            </a:r>
            <a:r>
              <a:rPr lang="sl-SI" sz="3200" b="1" dirty="0" err="1"/>
              <a:t>DARSa</a:t>
            </a:r>
            <a:r>
              <a:rPr lang="sl-SI" sz="3200" b="1" dirty="0"/>
              <a:t> </a:t>
            </a:r>
            <a:r>
              <a:rPr lang="sl-SI" sz="3200" b="1" dirty="0" err="1"/>
              <a:t>d.d</a:t>
            </a:r>
            <a:r>
              <a:rPr lang="sl-SI" sz="3200" b="1" dirty="0"/>
              <a:t>.</a:t>
            </a: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498475" y="1184246"/>
            <a:ext cx="8033129" cy="490616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sl-SI" b="1" u="sng" dirty="0"/>
          </a:p>
          <a:p>
            <a:pPr marL="0" indent="0">
              <a:buNone/>
            </a:pPr>
            <a:r>
              <a:rPr lang="sl-SI" b="1" u="sng" dirty="0"/>
              <a:t>Stanje zaposlenih na dan 1. 10. 2019: 		1261 sodelavcev/</a:t>
            </a:r>
            <a:r>
              <a:rPr lang="sl-SI" b="1" u="sng" dirty="0" err="1"/>
              <a:t>vk</a:t>
            </a:r>
            <a:endParaRPr lang="sl-SI" b="1" u="sng" dirty="0"/>
          </a:p>
          <a:p>
            <a:pPr marL="0" indent="0">
              <a:buNone/>
            </a:pPr>
            <a:r>
              <a:rPr lang="sl-SI" b="1" dirty="0"/>
              <a:t>Stanje zaposlenih po delovnih področjih:</a:t>
            </a:r>
          </a:p>
          <a:p>
            <a:pPr>
              <a:buFontTx/>
              <a:buChar char="-"/>
            </a:pPr>
            <a:r>
              <a:rPr lang="sl-SI" b="1" dirty="0"/>
              <a:t>Vzdrževanje					657 sodelavcev/</a:t>
            </a:r>
            <a:r>
              <a:rPr lang="sl-SI" b="1" dirty="0" err="1"/>
              <a:t>vk</a:t>
            </a:r>
            <a:endParaRPr lang="sl-SI" b="1" dirty="0"/>
          </a:p>
          <a:p>
            <a:pPr>
              <a:buFontTx/>
              <a:buChar char="-"/>
            </a:pPr>
            <a:r>
              <a:rPr lang="sl-SI" b="1" dirty="0"/>
              <a:t>Cestninjenje					309 sodelavcev/</a:t>
            </a:r>
            <a:r>
              <a:rPr lang="sl-SI" b="1" dirty="0" err="1"/>
              <a:t>vk</a:t>
            </a:r>
            <a:endParaRPr lang="sl-SI" b="1" dirty="0"/>
          </a:p>
          <a:p>
            <a:pPr>
              <a:buFontTx/>
              <a:buChar char="-"/>
            </a:pPr>
            <a:r>
              <a:rPr lang="sl-SI" b="1" dirty="0"/>
              <a:t>Upravljanje					112 sodelavcev/</a:t>
            </a:r>
            <a:r>
              <a:rPr lang="sl-SI" b="1" dirty="0" err="1"/>
              <a:t>vk</a:t>
            </a:r>
            <a:endParaRPr lang="sl-SI" b="1" dirty="0"/>
          </a:p>
          <a:p>
            <a:pPr>
              <a:buFontTx/>
              <a:buChar char="-"/>
            </a:pPr>
            <a:r>
              <a:rPr lang="sl-SI" b="1" dirty="0"/>
              <a:t>(od tega v nadzornih centrih 51 sodelavcev/</a:t>
            </a:r>
            <a:r>
              <a:rPr lang="sl-SI" b="1" dirty="0" err="1"/>
              <a:t>vk</a:t>
            </a:r>
            <a:r>
              <a:rPr lang="sl-SI" b="1" dirty="0"/>
              <a:t>)</a:t>
            </a:r>
          </a:p>
          <a:p>
            <a:pPr>
              <a:buFontTx/>
              <a:buChar char="-"/>
            </a:pPr>
            <a:r>
              <a:rPr lang="sl-SI" b="1" dirty="0"/>
              <a:t>Funkcije uprave, Poslovno področje in Investicije	 183 sodelavcev/</a:t>
            </a:r>
            <a:r>
              <a:rPr lang="sl-SI" b="1" dirty="0" err="1"/>
              <a:t>vk</a:t>
            </a:r>
            <a:endParaRPr lang="sl-SI" b="1" dirty="0"/>
          </a:p>
          <a:p>
            <a:pPr marL="0" indent="0">
              <a:buNone/>
            </a:pPr>
            <a:r>
              <a:rPr lang="sl-SI" b="1" dirty="0"/>
              <a:t>	 					</a:t>
            </a:r>
          </a:p>
          <a:p>
            <a:pPr marL="0" indent="0">
              <a:buNone/>
            </a:pPr>
            <a:endParaRPr lang="sl-SI" dirty="0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i="1" dirty="0"/>
              <a:t>PRIMER DOBRE PRAKSE</a:t>
            </a:r>
            <a:endParaRPr lang="en-US" i="1" dirty="0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/>
          <a:lstStyle/>
          <a:p>
            <a:fld id="{E1DB51F9-771B-4AF1-9A99-D6751232E3F6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061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vsebine 1"/>
          <p:cNvSpPr>
            <a:spLocks noGrp="1"/>
          </p:cNvSpPr>
          <p:nvPr>
            <p:ph idx="1"/>
          </p:nvPr>
        </p:nvSpPr>
        <p:spPr>
          <a:xfrm>
            <a:off x="3985140" y="391251"/>
            <a:ext cx="4112349" cy="5523048"/>
          </a:xfrm>
        </p:spPr>
        <p:txBody>
          <a:bodyPr/>
          <a:lstStyle/>
          <a:p>
            <a:pPr marL="0" indent="0">
              <a:buNone/>
            </a:pPr>
            <a:r>
              <a:rPr lang="sl-SI" dirty="0"/>
              <a:t>2.1. </a:t>
            </a:r>
            <a:r>
              <a:rPr lang="sl-SI" b="1" dirty="0"/>
              <a:t>Pobude za nov NPK</a:t>
            </a:r>
          </a:p>
          <a:p>
            <a:pPr>
              <a:buFontTx/>
              <a:buChar char="-"/>
            </a:pPr>
            <a:r>
              <a:rPr lang="sl-SI" b="1" dirty="0"/>
              <a:t>nadzornik/nadzornica cestnega prometa</a:t>
            </a:r>
          </a:p>
          <a:p>
            <a:pPr>
              <a:buFontTx/>
              <a:buChar char="-"/>
            </a:pPr>
            <a:r>
              <a:rPr lang="sl-SI" b="1" dirty="0"/>
              <a:t>preglednik/preglednica cestnih objektov</a:t>
            </a:r>
          </a:p>
          <a:p>
            <a:pPr marL="0" indent="0">
              <a:buNone/>
            </a:pPr>
            <a:r>
              <a:rPr lang="sl-SI" b="1" dirty="0"/>
              <a:t>2.2. Pobude za revizijo obstoječih NPK</a:t>
            </a:r>
          </a:p>
          <a:p>
            <a:pPr>
              <a:buFontTx/>
              <a:buChar char="-"/>
            </a:pPr>
            <a:r>
              <a:rPr lang="sl-SI" b="1" dirty="0"/>
              <a:t>cestni preglednik/cestna preglednica</a:t>
            </a:r>
          </a:p>
          <a:p>
            <a:pPr marL="0" indent="0">
              <a:buNone/>
            </a:pPr>
            <a:r>
              <a:rPr lang="sl-SI" b="1" dirty="0"/>
              <a:t>2.3. Sodelovanje v nacionalnih delovnih skupinah</a:t>
            </a:r>
          </a:p>
          <a:p>
            <a:pPr>
              <a:buFontTx/>
              <a:buChar char="-"/>
            </a:pPr>
            <a:r>
              <a:rPr lang="sl-SI" b="1" dirty="0"/>
              <a:t>pri pripravah novih NPK</a:t>
            </a:r>
          </a:p>
          <a:p>
            <a:pPr>
              <a:buFontTx/>
              <a:buChar char="-"/>
            </a:pPr>
            <a:r>
              <a:rPr lang="sl-SI" b="1" dirty="0"/>
              <a:t>pri revizijah obstoječih NPK</a:t>
            </a:r>
          </a:p>
        </p:txBody>
      </p:sp>
      <p:sp>
        <p:nvSpPr>
          <p:cNvPr id="3" name="Naslov 2"/>
          <p:cNvSpPr>
            <a:spLocks noGrp="1"/>
          </p:cNvSpPr>
          <p:nvPr>
            <p:ph type="title"/>
          </p:nvPr>
        </p:nvSpPr>
        <p:spPr>
          <a:xfrm>
            <a:off x="380555" y="587229"/>
            <a:ext cx="3255264" cy="1384185"/>
          </a:xfrm>
        </p:spPr>
        <p:txBody>
          <a:bodyPr>
            <a:normAutofit/>
          </a:bodyPr>
          <a:lstStyle/>
          <a:p>
            <a:r>
              <a:rPr lang="sl-SI" sz="3200" b="1" dirty="0"/>
              <a:t>2. NPK dejavnost</a:t>
            </a:r>
          </a:p>
        </p:txBody>
      </p:sp>
      <p:sp>
        <p:nvSpPr>
          <p:cNvPr id="4" name="Označba mesta besedila 3"/>
          <p:cNvSpPr>
            <a:spLocks noGrp="1"/>
          </p:cNvSpPr>
          <p:nvPr>
            <p:ph type="body" sz="half" idx="2"/>
          </p:nvPr>
        </p:nvSpPr>
        <p:spPr>
          <a:xfrm>
            <a:off x="381093" y="2441196"/>
            <a:ext cx="3255264" cy="3684968"/>
          </a:xfrm>
        </p:spPr>
        <p:txBody>
          <a:bodyPr>
            <a:normAutofit/>
          </a:bodyPr>
          <a:lstStyle/>
          <a:p>
            <a:pPr marL="285750" indent="-285750">
              <a:buFontTx/>
              <a:buChar char="-"/>
            </a:pPr>
            <a:r>
              <a:rPr lang="sl-SI" sz="2000" b="1" dirty="0"/>
              <a:t>2.1. Pobude za nov NPK</a:t>
            </a:r>
          </a:p>
          <a:p>
            <a:pPr marL="285750" indent="-285750">
              <a:buFontTx/>
              <a:buChar char="-"/>
            </a:pPr>
            <a:r>
              <a:rPr lang="sl-SI" sz="2000" b="1" dirty="0"/>
              <a:t>2.2. Pobude za revizijo obstoječih NPK</a:t>
            </a:r>
          </a:p>
          <a:p>
            <a:pPr marL="285750" indent="-285750">
              <a:buFontTx/>
              <a:buChar char="-"/>
            </a:pPr>
            <a:r>
              <a:rPr lang="sl-SI" sz="2000" b="1" dirty="0"/>
              <a:t>2.3. Sodelovanje v nacionalnih delovnih skupinah</a:t>
            </a:r>
          </a:p>
          <a:p>
            <a:pPr marL="285750" indent="-285750">
              <a:buFontTx/>
              <a:buChar char="-"/>
            </a:pPr>
            <a:r>
              <a:rPr lang="sl-SI" sz="2000" b="1" dirty="0"/>
              <a:t>2.4. Izvajalci</a:t>
            </a:r>
          </a:p>
        </p:txBody>
      </p:sp>
    </p:spTree>
    <p:extLst>
      <p:ext uri="{BB962C8B-B14F-4D97-AF65-F5344CB8AC3E}">
        <p14:creationId xmlns:p14="http://schemas.microsoft.com/office/powerpoint/2010/main" val="2176482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70494" y="553674"/>
            <a:ext cx="4126693" cy="964734"/>
          </a:xfrm>
        </p:spPr>
        <p:txBody>
          <a:bodyPr>
            <a:normAutofit/>
          </a:bodyPr>
          <a:lstStyle/>
          <a:p>
            <a:r>
              <a:rPr lang="sl-SI" sz="2000" dirty="0"/>
              <a:t>2.4. Izvajalci </a:t>
            </a:r>
            <a:r>
              <a:rPr lang="sl-SI" dirty="0"/>
              <a:t/>
            </a:r>
            <a:br>
              <a:rPr lang="sl-SI" dirty="0"/>
            </a:br>
            <a:endParaRPr lang="sl-SI" dirty="0"/>
          </a:p>
        </p:txBody>
      </p:sp>
      <p:sp>
        <p:nvSpPr>
          <p:cNvPr id="3" name="Označba mesta besedila 2"/>
          <p:cNvSpPr>
            <a:spLocks noGrp="1"/>
          </p:cNvSpPr>
          <p:nvPr>
            <p:ph type="body" sz="half" idx="2"/>
          </p:nvPr>
        </p:nvSpPr>
        <p:spPr>
          <a:xfrm>
            <a:off x="381883" y="1216404"/>
            <a:ext cx="4015304" cy="4909760"/>
          </a:xfrm>
        </p:spPr>
        <p:txBody>
          <a:bodyPr>
            <a:normAutofit lnSpcReduction="10000"/>
          </a:bodyPr>
          <a:lstStyle/>
          <a:p>
            <a:pPr marL="285750" indent="-285750">
              <a:buFontTx/>
              <a:buChar char="-"/>
            </a:pPr>
            <a:r>
              <a:rPr lang="sl-SI" sz="1800" b="1" dirty="0"/>
              <a:t>Cestni preglednik/cestna preglednica</a:t>
            </a:r>
          </a:p>
          <a:p>
            <a:pPr marL="285750" indent="-285750">
              <a:buFontTx/>
              <a:buChar char="-"/>
            </a:pPr>
            <a:r>
              <a:rPr lang="sl-SI" sz="1800" b="1" dirty="0"/>
              <a:t>181 certifikatov od leta 2011 dalje</a:t>
            </a:r>
          </a:p>
          <a:p>
            <a:pPr marL="285750" indent="-285750">
              <a:buFontTx/>
              <a:buChar char="-"/>
            </a:pPr>
            <a:endParaRPr lang="sl-SI" sz="1800" b="1" dirty="0"/>
          </a:p>
          <a:p>
            <a:pPr marL="285750" indent="-285750">
              <a:buFontTx/>
              <a:buChar char="-"/>
            </a:pPr>
            <a:r>
              <a:rPr lang="sl-SI" sz="1800" b="1" dirty="0"/>
              <a:t>Nadzornik/nadzornica prometa</a:t>
            </a:r>
          </a:p>
          <a:p>
            <a:pPr marL="285750" indent="-285750">
              <a:buFontTx/>
              <a:buChar char="-"/>
            </a:pPr>
            <a:r>
              <a:rPr lang="sl-SI" sz="1800" b="1" dirty="0"/>
              <a:t>55 certifikatov od leta 2016 dalje</a:t>
            </a:r>
          </a:p>
          <a:p>
            <a:pPr marL="285750" indent="-285750">
              <a:buFontTx/>
              <a:buChar char="-"/>
            </a:pPr>
            <a:r>
              <a:rPr lang="sl-SI" sz="1800" b="1" dirty="0"/>
              <a:t>DARS </a:t>
            </a:r>
            <a:r>
              <a:rPr lang="sl-SI" sz="1800" b="1" dirty="0" err="1"/>
              <a:t>d.d</a:t>
            </a:r>
            <a:r>
              <a:rPr lang="sl-SI" sz="1800" b="1" dirty="0"/>
              <a:t>. edini izvajalec</a:t>
            </a:r>
          </a:p>
          <a:p>
            <a:pPr marL="285750" indent="-285750">
              <a:buFontTx/>
              <a:buChar char="-"/>
            </a:pPr>
            <a:endParaRPr lang="sl-SI" sz="1800" b="1" dirty="0"/>
          </a:p>
          <a:p>
            <a:pPr marL="285750" indent="-285750">
              <a:buFontTx/>
              <a:buChar char="-"/>
            </a:pPr>
            <a:r>
              <a:rPr lang="sl-SI" sz="1800" b="1" dirty="0"/>
              <a:t>Preglednik/preglednica cestnih objektov</a:t>
            </a:r>
          </a:p>
          <a:p>
            <a:pPr marL="285750" indent="-285750">
              <a:buFontTx/>
              <a:buChar char="-"/>
            </a:pPr>
            <a:r>
              <a:rPr lang="sl-SI" sz="1800" b="1" dirty="0"/>
              <a:t>0 certifikatov - prva izvedba bo v decembru 2019</a:t>
            </a:r>
          </a:p>
          <a:p>
            <a:pPr marL="285750" indent="-285750">
              <a:buFontTx/>
              <a:buChar char="-"/>
            </a:pPr>
            <a:r>
              <a:rPr lang="sl-SI" sz="1800" b="1" dirty="0"/>
              <a:t>DARS </a:t>
            </a:r>
            <a:r>
              <a:rPr lang="sl-SI" sz="1800" b="1" dirty="0" err="1"/>
              <a:t>d.d</a:t>
            </a:r>
            <a:r>
              <a:rPr lang="sl-SI" sz="1800" b="1" dirty="0"/>
              <a:t>. edini izvajalec</a:t>
            </a:r>
          </a:p>
          <a:p>
            <a:pPr marL="285750" indent="-285750">
              <a:buFontTx/>
              <a:buChar char="-"/>
            </a:pPr>
            <a:endParaRPr lang="sl-SI" sz="1800" b="1" dirty="0"/>
          </a:p>
          <a:p>
            <a:pPr marL="285750" indent="-285750">
              <a:buFontTx/>
              <a:buChar char="-"/>
            </a:pPr>
            <a:r>
              <a:rPr lang="sl-SI" sz="1800" b="1" dirty="0"/>
              <a:t>? Operater signalnovarnostnih naprav?</a:t>
            </a:r>
          </a:p>
          <a:p>
            <a:pPr marL="285750" indent="-285750">
              <a:buFontTx/>
              <a:buChar char="-"/>
            </a:pPr>
            <a:endParaRPr lang="sl-SI" dirty="0"/>
          </a:p>
        </p:txBody>
      </p:sp>
      <p:pic>
        <p:nvPicPr>
          <p:cNvPr id="8" name="Označba mesta slike 7">
            <a:extLst>
              <a:ext uri="{FF2B5EF4-FFF2-40B4-BE49-F238E27FC236}">
                <a16:creationId xmlns:a16="http://schemas.microsoft.com/office/drawing/2014/main" xmlns="" id="{4C7CFDAC-CDAC-4699-8517-F14E25E2BB4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50" r="12150"/>
          <a:stretch>
            <a:fillRect/>
          </a:stretch>
        </p:blipFill>
        <p:spPr/>
      </p:pic>
      <p:pic>
        <p:nvPicPr>
          <p:cNvPr id="10" name="Označba mesta slike 9">
            <a:extLst>
              <a:ext uri="{FF2B5EF4-FFF2-40B4-BE49-F238E27FC236}">
                <a16:creationId xmlns:a16="http://schemas.microsoft.com/office/drawing/2014/main" xmlns="" id="{A242AA29-8794-4F26-A9E4-0BF369741D43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2" r="13892"/>
          <a:stretch>
            <a:fillRect/>
          </a:stretch>
        </p:blipFill>
        <p:spPr/>
      </p:pic>
      <p:pic>
        <p:nvPicPr>
          <p:cNvPr id="12" name="Označba mesta slike 11">
            <a:extLst>
              <a:ext uri="{FF2B5EF4-FFF2-40B4-BE49-F238E27FC236}">
                <a16:creationId xmlns:a16="http://schemas.microsoft.com/office/drawing/2014/main" xmlns="" id="{A7B751B4-97B1-4B13-BF7C-21715357FFE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6" r="25436"/>
          <a:stretch>
            <a:fillRect/>
          </a:stretch>
        </p:blipFill>
        <p:spPr/>
      </p:pic>
      <p:pic>
        <p:nvPicPr>
          <p:cNvPr id="1026" name="Picture 2" descr="Rezultat iskanja slik za inspections of bridges">
            <a:extLst>
              <a:ext uri="{FF2B5EF4-FFF2-40B4-BE49-F238E27FC236}">
                <a16:creationId xmlns:a16="http://schemas.microsoft.com/office/drawing/2014/main" xmlns="" id="{BD42E5CA-7F2D-4936-B24B-184F55C8D8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0873" y="4534726"/>
            <a:ext cx="2057400" cy="2034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Slika 14">
            <a:extLst>
              <a:ext uri="{FF2B5EF4-FFF2-40B4-BE49-F238E27FC236}">
                <a16:creationId xmlns:a16="http://schemas.microsoft.com/office/drawing/2014/main" xmlns="" id="{0D77DD33-3E6A-4F02-9DCD-510EFA3300E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5772" y="4248469"/>
            <a:ext cx="1032689" cy="1113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275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80554" y="520118"/>
            <a:ext cx="6181611" cy="1115736"/>
          </a:xfrm>
        </p:spPr>
        <p:txBody>
          <a:bodyPr>
            <a:normAutofit/>
          </a:bodyPr>
          <a:lstStyle/>
          <a:p>
            <a:r>
              <a:rPr lang="sl-SI" sz="3200" b="1" dirty="0"/>
              <a:t>3. Upravljanje s prometom</a:t>
            </a:r>
          </a:p>
        </p:txBody>
      </p:sp>
      <p:sp>
        <p:nvSpPr>
          <p:cNvPr id="3" name="Označba mesta besedila 2"/>
          <p:cNvSpPr>
            <a:spLocks noGrp="1"/>
          </p:cNvSpPr>
          <p:nvPr>
            <p:ph type="body" sz="half" idx="2"/>
          </p:nvPr>
        </p:nvSpPr>
        <p:spPr>
          <a:xfrm>
            <a:off x="381094" y="1929468"/>
            <a:ext cx="6179566" cy="4629231"/>
          </a:xfrm>
        </p:spPr>
        <p:txBody>
          <a:bodyPr>
            <a:normAutofit/>
          </a:bodyPr>
          <a:lstStyle/>
          <a:p>
            <a:r>
              <a:rPr lang="sl-SI" sz="1800" b="1" dirty="0"/>
              <a:t>REGIONALNI NADZORNI CENTRI: Kozina, Ljubljana, Slovenske Konjice, Vransko  PODPORNI NADZORNI CENTER: Hrušica</a:t>
            </a:r>
          </a:p>
          <a:p>
            <a:r>
              <a:rPr lang="sl-SI" sz="1800" b="1" dirty="0"/>
              <a:t>SISTEMI NADZORA IN VODENJE PROMETA: 24/7</a:t>
            </a:r>
          </a:p>
          <a:p>
            <a:r>
              <a:rPr lang="sl-SI" sz="1800" b="1" dirty="0"/>
              <a:t>OBVEŠČANJE VOZNIKOV PREKO SIGNALIZACIJE:</a:t>
            </a:r>
          </a:p>
          <a:p>
            <a:pPr marL="285750" indent="-285750">
              <a:buFontTx/>
              <a:buChar char="-"/>
            </a:pPr>
            <a:r>
              <a:rPr lang="sl-SI" sz="1800" b="1" dirty="0"/>
              <a:t>Sistem za nadzor in vodenje prometa upravljano iz nadzornih centrov</a:t>
            </a:r>
          </a:p>
          <a:p>
            <a:pPr marL="285750" indent="-285750">
              <a:buFontTx/>
              <a:buChar char="-"/>
            </a:pPr>
            <a:r>
              <a:rPr lang="sl-SI" sz="1800" b="1" dirty="0"/>
              <a:t>O stanju na cestah informira prometno informacijski center (PIC)</a:t>
            </a:r>
          </a:p>
          <a:p>
            <a:r>
              <a:rPr lang="sl-SI" sz="1800" b="1" dirty="0"/>
              <a:t>SODELOVANJE Z GASILCI, POLICISTI, INŠPEKCIJAMI, URSZR</a:t>
            </a:r>
          </a:p>
          <a:p>
            <a:r>
              <a:rPr lang="sl-SI" sz="1800" b="1" dirty="0"/>
              <a:t>UPRAVLJANJE S PROMETOM OB IZREDNIH DOGODKIH</a:t>
            </a:r>
          </a:p>
          <a:p>
            <a:r>
              <a:rPr lang="sl-SI" sz="1800" b="1" dirty="0"/>
              <a:t>SODELOVANJE Z NADZORNIMI CENTRI SOSEDNIH DRŽAV</a:t>
            </a:r>
            <a:endParaRPr lang="sl-SI" b="1" dirty="0"/>
          </a:p>
        </p:txBody>
      </p:sp>
      <p:pic>
        <p:nvPicPr>
          <p:cNvPr id="5" name="Označba mesta slike 4">
            <a:extLst>
              <a:ext uri="{FF2B5EF4-FFF2-40B4-BE49-F238E27FC236}">
                <a16:creationId xmlns:a16="http://schemas.microsoft.com/office/drawing/2014/main" xmlns="" id="{5A6F45FA-86C7-461F-992B-71EBD66F9D6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0" r="16480"/>
          <a:stretch>
            <a:fillRect/>
          </a:stretch>
        </p:blipFill>
        <p:spPr/>
      </p:pic>
      <p:pic>
        <p:nvPicPr>
          <p:cNvPr id="9" name="Označba mesta slike 8">
            <a:extLst>
              <a:ext uri="{FF2B5EF4-FFF2-40B4-BE49-F238E27FC236}">
                <a16:creationId xmlns:a16="http://schemas.microsoft.com/office/drawing/2014/main" xmlns="" id="{42DC4232-9F77-4265-8677-0260444C0D9E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50" r="1215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870222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71787" y="536895"/>
            <a:ext cx="7256476" cy="1182849"/>
          </a:xfrm>
        </p:spPr>
        <p:txBody>
          <a:bodyPr/>
          <a:lstStyle/>
          <a:p>
            <a:r>
              <a:rPr lang="sl-SI" b="1" dirty="0"/>
              <a:t>4. NPK nadzornik/nadzornica prometa</a:t>
            </a:r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>
          <a:xfrm>
            <a:off x="679508" y="2122414"/>
            <a:ext cx="7961153" cy="3833769"/>
          </a:xfrm>
        </p:spPr>
        <p:txBody>
          <a:bodyPr>
            <a:normAutofit fontScale="55000" lnSpcReduction="20000"/>
          </a:bodyPr>
          <a:lstStyle/>
          <a:p>
            <a:pPr marL="285750" indent="-285750">
              <a:buFontTx/>
              <a:buChar char="-"/>
            </a:pPr>
            <a:r>
              <a:rPr lang="sl-SI" sz="3600" b="1" dirty="0"/>
              <a:t>Poznavanje protokola zaporedja opravil in ukrepanja še posebej v primerih nesreč s požari v predorih, izrednih vremenskih pojavih (žled, megla, snežni metež, burja in podobno) ter množičnih nesrečah</a:t>
            </a:r>
          </a:p>
          <a:p>
            <a:pPr marL="285750" indent="-285750">
              <a:buFontTx/>
              <a:buChar char="-"/>
            </a:pPr>
            <a:r>
              <a:rPr lang="sl-SI" sz="3600" b="1" dirty="0"/>
              <a:t>Poznavanje protokolov obveščanja</a:t>
            </a:r>
          </a:p>
          <a:p>
            <a:pPr marL="285750" indent="-285750">
              <a:buFontTx/>
              <a:buChar char="-"/>
            </a:pPr>
            <a:r>
              <a:rPr lang="sl-SI" sz="3600" b="1" dirty="0"/>
              <a:t>Poznavanje predpisov in sredstev za varnost pri delu</a:t>
            </a:r>
          </a:p>
          <a:p>
            <a:pPr marL="285750" indent="-285750">
              <a:buFontTx/>
              <a:buChar char="-"/>
            </a:pPr>
            <a:r>
              <a:rPr lang="sl-SI" sz="3600" b="1" dirty="0"/>
              <a:t>Poznavanje veljavnih standardov in predpisov, ki urejajo delovanje nadzornega centra</a:t>
            </a:r>
          </a:p>
          <a:p>
            <a:pPr marL="285750" indent="-285750">
              <a:buFontTx/>
              <a:buChar char="-"/>
            </a:pPr>
            <a:endParaRPr lang="sl-SI" sz="3600" b="1" dirty="0"/>
          </a:p>
          <a:p>
            <a:pPr marL="285750" indent="-285750">
              <a:buFontTx/>
              <a:buChar char="-"/>
            </a:pPr>
            <a:r>
              <a:rPr lang="sl-SI" sz="3600" b="1" dirty="0"/>
              <a:t>„Pomočniki“ nadzornikov/nadzornic prometa na </a:t>
            </a:r>
            <a:r>
              <a:rPr lang="sl-SI" sz="3600" b="1" dirty="0" err="1"/>
              <a:t>DARSu</a:t>
            </a:r>
            <a:r>
              <a:rPr lang="sl-SI" sz="3600" b="1" dirty="0"/>
              <a:t>:</a:t>
            </a:r>
          </a:p>
          <a:p>
            <a:pPr marL="285750" indent="-285750">
              <a:buFontTx/>
              <a:buChar char="-"/>
            </a:pPr>
            <a:r>
              <a:rPr lang="sl-SI" sz="3600" b="1" dirty="0"/>
              <a:t>- 1289 kamer,</a:t>
            </a:r>
          </a:p>
          <a:p>
            <a:pPr marL="285750" indent="-285750">
              <a:buFontTx/>
              <a:buChar char="-"/>
            </a:pPr>
            <a:r>
              <a:rPr lang="sl-SI" sz="3600" b="1" dirty="0"/>
              <a:t>- 93 portalov spremenljive prometne informacijske signalizacije (SPIS),</a:t>
            </a:r>
          </a:p>
          <a:p>
            <a:pPr marL="285750" indent="-285750">
              <a:buFontTx/>
              <a:buChar char="-"/>
            </a:pPr>
            <a:r>
              <a:rPr lang="sl-SI" sz="3600" b="1" dirty="0"/>
              <a:t>- 33 </a:t>
            </a:r>
            <a:r>
              <a:rPr lang="sl-SI" sz="3600" b="1" dirty="0" err="1"/>
              <a:t>polportalov</a:t>
            </a:r>
            <a:r>
              <a:rPr lang="sl-SI" sz="3600" b="1" dirty="0"/>
              <a:t> SPIS,</a:t>
            </a:r>
          </a:p>
          <a:p>
            <a:pPr marL="285750" indent="-285750">
              <a:buFontTx/>
              <a:buChar char="-"/>
            </a:pPr>
            <a:r>
              <a:rPr lang="sl-SI" sz="3600" b="1" dirty="0"/>
              <a:t>- 59 cestno vremenskih postaj (CVP)</a:t>
            </a:r>
          </a:p>
          <a:p>
            <a:pPr marL="285750" indent="-285750">
              <a:buFontTx/>
              <a:buChar char="-"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314327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3200" b="1" dirty="0"/>
              <a:t>5. Vstopni pogoji</a:t>
            </a:r>
          </a:p>
        </p:txBody>
      </p:sp>
      <p:sp>
        <p:nvSpPr>
          <p:cNvPr id="3" name="Označba mesta vsebine 2"/>
          <p:cNvSpPr>
            <a:spLocks noGrp="1"/>
          </p:cNvSpPr>
          <p:nvPr>
            <p:ph sz="half" idx="1"/>
          </p:nvPr>
        </p:nvSpPr>
        <p:spPr>
          <a:xfrm>
            <a:off x="498518" y="1409350"/>
            <a:ext cx="3657600" cy="4716813"/>
          </a:xfrm>
        </p:spPr>
        <p:txBody>
          <a:bodyPr/>
          <a:lstStyle/>
          <a:p>
            <a:pPr marL="0" indent="0">
              <a:buNone/>
            </a:pPr>
            <a:r>
              <a:rPr lang="sl-SI" dirty="0"/>
              <a:t>KATALOG STROKOVNIH ZNANJ IN SPRETNOSTI</a:t>
            </a:r>
          </a:p>
          <a:p>
            <a:pPr marL="0" indent="0">
              <a:buNone/>
            </a:pPr>
            <a:r>
              <a:rPr lang="sl-SI" dirty="0"/>
              <a:t>Status: Objavljen 27.07.2016, </a:t>
            </a:r>
            <a:r>
              <a:rPr lang="sl-SI" dirty="0" err="1"/>
              <a:t>Ur.l</a:t>
            </a:r>
            <a:r>
              <a:rPr lang="sl-SI" dirty="0"/>
              <a:t>. 604-8/2012-56</a:t>
            </a:r>
          </a:p>
          <a:p>
            <a:pPr marL="0" indent="0">
              <a:buNone/>
            </a:pPr>
            <a:r>
              <a:rPr lang="sl-SI" dirty="0"/>
              <a:t>2. </a:t>
            </a:r>
            <a:r>
              <a:rPr lang="sl-SI" b="1" dirty="0"/>
              <a:t>Potrebna strokovna znanja in spretnosti in posebni pogoji, ki jih mora izpolnjevati oseba, ki želi pridobiti poklicno kvalifikacijo</a:t>
            </a:r>
          </a:p>
          <a:p>
            <a:pPr marL="0" indent="0">
              <a:buNone/>
            </a:pPr>
            <a:r>
              <a:rPr lang="sl-SI" dirty="0"/>
              <a:t>2.2. POSEBNI POGOJI, KI JIH MORA IZPOLNJEVATI OSEBA, KI ŽELI PRIDOBITI POKLICNO KVALIFIKACIJO:</a:t>
            </a:r>
          </a:p>
        </p:txBody>
      </p:sp>
      <p:sp>
        <p:nvSpPr>
          <p:cNvPr id="4" name="Označba mesta vsebine 3"/>
          <p:cNvSpPr>
            <a:spLocks noGrp="1"/>
          </p:cNvSpPr>
          <p:nvPr>
            <p:ph sz="half" idx="2"/>
          </p:nvPr>
        </p:nvSpPr>
        <p:spPr>
          <a:xfrm>
            <a:off x="4399878" y="1468073"/>
            <a:ext cx="3657600" cy="4658090"/>
          </a:xfrm>
        </p:spPr>
        <p:txBody>
          <a:bodyPr/>
          <a:lstStyle/>
          <a:p>
            <a:pPr>
              <a:buFontTx/>
              <a:buChar char="-"/>
            </a:pPr>
            <a:endParaRPr lang="sl-SI" dirty="0"/>
          </a:p>
          <a:p>
            <a:pPr>
              <a:buFontTx/>
              <a:buChar char="-"/>
            </a:pPr>
            <a:endParaRPr lang="sl-SI" dirty="0"/>
          </a:p>
          <a:p>
            <a:pPr>
              <a:buFontTx/>
              <a:buChar char="-"/>
            </a:pPr>
            <a:endParaRPr lang="sl-SI" dirty="0"/>
          </a:p>
          <a:p>
            <a:pPr>
              <a:buFontTx/>
              <a:buChar char="-"/>
            </a:pPr>
            <a:endParaRPr lang="sl-SI" dirty="0"/>
          </a:p>
          <a:p>
            <a:pPr>
              <a:buFontTx/>
              <a:buChar char="-"/>
            </a:pPr>
            <a:endParaRPr lang="sl-SI" dirty="0"/>
          </a:p>
          <a:p>
            <a:pPr>
              <a:buFontTx/>
              <a:buChar char="-"/>
            </a:pPr>
            <a:r>
              <a:rPr lang="sl-SI" b="1" dirty="0"/>
              <a:t>Srednja strokovna ali splošna izobrazba in</a:t>
            </a:r>
          </a:p>
          <a:p>
            <a:pPr>
              <a:buFontTx/>
              <a:buChar char="-"/>
            </a:pPr>
            <a:r>
              <a:rPr lang="sl-SI" b="1" dirty="0"/>
              <a:t>Vozniško dovoljenje B-kategorije</a:t>
            </a:r>
          </a:p>
        </p:txBody>
      </p:sp>
      <p:sp>
        <p:nvSpPr>
          <p:cNvPr id="5" name="Označba mest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i="1" dirty="0"/>
              <a:t>PRIMER DOBRE PRAKSE</a:t>
            </a:r>
            <a:endParaRPr lang="en-US" i="1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/>
          <a:lstStyle/>
          <a:p>
            <a:fld id="{E1DB51F9-771B-4AF1-9A99-D6751232E3F6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9" name="Slika 8">
            <a:extLst>
              <a:ext uri="{FF2B5EF4-FFF2-40B4-BE49-F238E27FC236}">
                <a16:creationId xmlns:a16="http://schemas.microsoft.com/office/drawing/2014/main" xmlns="" id="{3EAC4E7B-80E9-40AA-AE0A-4700CB6606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057" y="1239167"/>
            <a:ext cx="3280095" cy="2527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7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3200" b="1" dirty="0"/>
              <a:t>6. Načini preverjanja strokovnih znanj in spretnosti in izločilna merila</a:t>
            </a:r>
          </a:p>
        </p:txBody>
      </p:sp>
      <p:sp>
        <p:nvSpPr>
          <p:cNvPr id="3" name="Označba mesta vsebine 2"/>
          <p:cNvSpPr>
            <a:spLocks noGrp="1"/>
          </p:cNvSpPr>
          <p:nvPr>
            <p:ph sz="half" idx="1"/>
          </p:nvPr>
        </p:nvSpPr>
        <p:spPr>
          <a:xfrm>
            <a:off x="498517" y="1708368"/>
            <a:ext cx="8293145" cy="2033121"/>
          </a:xfrm>
        </p:spPr>
        <p:txBody>
          <a:bodyPr>
            <a:normAutofit fontScale="85000" lnSpcReduction="20000"/>
          </a:bodyPr>
          <a:lstStyle/>
          <a:p>
            <a:pPr>
              <a:buFontTx/>
              <a:buChar char="-"/>
            </a:pPr>
            <a:r>
              <a:rPr lang="sl-SI" b="1" dirty="0"/>
              <a:t>Komisija prizna vsebine poklicnega standarda v celoti</a:t>
            </a:r>
          </a:p>
          <a:p>
            <a:pPr>
              <a:buFontTx/>
              <a:buChar char="-"/>
            </a:pPr>
            <a:r>
              <a:rPr lang="sl-SI" b="1" dirty="0"/>
              <a:t>Komisija prizna vsebine poklicnega standarda delno in določi tista znanja, spretnosti in kompetence, ki jih bo preverjala </a:t>
            </a:r>
          </a:p>
          <a:p>
            <a:pPr>
              <a:buFontTx/>
              <a:buChar char="-"/>
            </a:pPr>
            <a:r>
              <a:rPr lang="sl-SI" b="1" dirty="0"/>
              <a:t>Komisija ne prizna nobene vsebine poklicnega standarda, ker kandidat ne dokazuje nobenih znanj, spretnosti in kompetenc iz poklicnega standarda in bo preverjala smiselno celotni poklicni standard</a:t>
            </a:r>
          </a:p>
          <a:p>
            <a:pPr marL="0" indent="0">
              <a:buNone/>
            </a:pPr>
            <a:r>
              <a:rPr lang="sl-SI" b="1" dirty="0"/>
              <a:t>Praktično preverjanje z zagovorom.</a:t>
            </a:r>
          </a:p>
          <a:p>
            <a:pPr>
              <a:buFontTx/>
              <a:buChar char="-"/>
            </a:pPr>
            <a:endParaRPr lang="sl-SI" dirty="0"/>
          </a:p>
        </p:txBody>
      </p:sp>
      <p:sp>
        <p:nvSpPr>
          <p:cNvPr id="4" name="Označba mesta vsebine 3"/>
          <p:cNvSpPr>
            <a:spLocks noGrp="1"/>
          </p:cNvSpPr>
          <p:nvPr>
            <p:ph sz="half" idx="14"/>
          </p:nvPr>
        </p:nvSpPr>
        <p:spPr>
          <a:xfrm>
            <a:off x="498517" y="3573710"/>
            <a:ext cx="8402202" cy="255721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b="1" dirty="0"/>
              <a:t>IZLOČILNA MERILA:</a:t>
            </a:r>
          </a:p>
          <a:p>
            <a:pPr>
              <a:buFontTx/>
              <a:buChar char="-"/>
            </a:pPr>
            <a:r>
              <a:rPr lang="sl-SI" b="1" dirty="0"/>
              <a:t>Nepoznavanje protokola zaporedja opravil in ukrepanja</a:t>
            </a:r>
          </a:p>
          <a:p>
            <a:pPr>
              <a:buFontTx/>
              <a:buChar char="-"/>
            </a:pPr>
            <a:r>
              <a:rPr lang="sl-SI" b="1" dirty="0"/>
              <a:t>Nepoznavanje protokolov obveščanja</a:t>
            </a:r>
          </a:p>
          <a:p>
            <a:pPr>
              <a:buFontTx/>
              <a:buChar char="-"/>
            </a:pPr>
            <a:r>
              <a:rPr lang="sl-SI" b="1" dirty="0"/>
              <a:t>Nepoznavanje predpisov in sredstev za varnost pri delu</a:t>
            </a:r>
          </a:p>
          <a:p>
            <a:pPr>
              <a:buFontTx/>
              <a:buChar char="-"/>
            </a:pPr>
            <a:r>
              <a:rPr lang="sl-SI" b="1" dirty="0"/>
              <a:t>Nepoznavanje veljavnih standardov in predpisov, ki urejajo delovanje nadzornega centra</a:t>
            </a:r>
          </a:p>
        </p:txBody>
      </p:sp>
      <p:sp>
        <p:nvSpPr>
          <p:cNvPr id="5" name="Označba mest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i="1" dirty="0"/>
              <a:t>PRIMER DOBRE PRAKSE</a:t>
            </a:r>
            <a:endParaRPr lang="en-US" i="1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/>
          <a:lstStyle/>
          <a:p>
            <a:fld id="{E1DB51F9-771B-4AF1-9A99-D6751232E3F6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6122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26504" y="290748"/>
            <a:ext cx="8716160" cy="1477474"/>
          </a:xfrm>
        </p:spPr>
        <p:txBody>
          <a:bodyPr/>
          <a:lstStyle/>
          <a:p>
            <a:r>
              <a:rPr lang="sl-SI" sz="3200" b="1" dirty="0"/>
              <a:t>7. Materialni pogoji, ki jih morajo izpolnjevati izvajalci postopkov za ugotavljanje in potrjevanje poklicnih kvalifikacij</a:t>
            </a:r>
            <a:br>
              <a:rPr lang="sl-SI" sz="3200" b="1" dirty="0"/>
            </a:br>
            <a:endParaRPr lang="sl-SI" sz="3200" b="1" dirty="0"/>
          </a:p>
        </p:txBody>
      </p:sp>
      <p:sp>
        <p:nvSpPr>
          <p:cNvPr id="4" name="Označba mesta vsebine 3"/>
          <p:cNvSpPr>
            <a:spLocks noGrp="1"/>
          </p:cNvSpPr>
          <p:nvPr>
            <p:ph sz="half" idx="15"/>
          </p:nvPr>
        </p:nvSpPr>
        <p:spPr>
          <a:xfrm>
            <a:off x="498518" y="1985963"/>
            <a:ext cx="4358708" cy="4140200"/>
          </a:xfrm>
        </p:spPr>
        <p:txBody>
          <a:bodyPr/>
          <a:lstStyle/>
          <a:p>
            <a:pPr>
              <a:buFontTx/>
              <a:buChar char="-"/>
            </a:pPr>
            <a:r>
              <a:rPr lang="sl-SI" b="1" dirty="0"/>
              <a:t>Nadzorno krmilni sistem za nadzor in vodenje cestnega prometa</a:t>
            </a:r>
          </a:p>
          <a:p>
            <a:pPr>
              <a:buFontTx/>
              <a:buChar char="-"/>
            </a:pPr>
            <a:r>
              <a:rPr lang="sl-SI" b="1" dirty="0"/>
              <a:t>Učilnica z ustreznimi didaktičnimi pripomočki </a:t>
            </a:r>
          </a:p>
          <a:p>
            <a:pPr>
              <a:buFontTx/>
              <a:buChar char="-"/>
            </a:pPr>
            <a:r>
              <a:rPr lang="sl-SI" b="1" dirty="0"/>
              <a:t>Skice, fotografije, videoposnetki s področja cestnega prometa</a:t>
            </a:r>
          </a:p>
          <a:p>
            <a:pPr>
              <a:buFontTx/>
              <a:buChar char="-"/>
            </a:pPr>
            <a:r>
              <a:rPr lang="sl-SI" b="1" dirty="0"/>
              <a:t>Računalniška oprema in komunikacijska sredstva (stacionarni in mobilni telefon, radijska postaja in druga komunikacijska sredstva)</a:t>
            </a:r>
          </a:p>
        </p:txBody>
      </p:sp>
      <p:sp>
        <p:nvSpPr>
          <p:cNvPr id="6" name="Označba mesta datum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7" name="Označba mesta no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i="1" dirty="0"/>
              <a:t>PRIMER DOBRE PRAKSE</a:t>
            </a:r>
            <a:endParaRPr lang="en-US" i="1" dirty="0"/>
          </a:p>
        </p:txBody>
      </p:sp>
      <p:sp>
        <p:nvSpPr>
          <p:cNvPr id="8" name="Označba mesta številke diapozitiva 7"/>
          <p:cNvSpPr>
            <a:spLocks noGrp="1"/>
          </p:cNvSpPr>
          <p:nvPr>
            <p:ph type="sldNum" sz="quarter" idx="17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/>
          <a:lstStyle/>
          <a:p>
            <a:fld id="{E1DB51F9-771B-4AF1-9A99-D6751232E3F6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11" name="Označba mesta vsebine 10" descr="Povezana slika">
            <a:hlinkClick r:id="rId2"/>
            <a:extLst>
              <a:ext uri="{FF2B5EF4-FFF2-40B4-BE49-F238E27FC236}">
                <a16:creationId xmlns:a16="http://schemas.microsoft.com/office/drawing/2014/main" xmlns="" id="{F824D92A-65D6-4A70-945A-6A6B35EA76FB}"/>
              </a:ext>
            </a:extLst>
          </p:cNvPr>
          <p:cNvPicPr>
            <a:picLocks noGrp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952" y="1908656"/>
            <a:ext cx="2778178" cy="20425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Označba mesta vsebine 11" descr="C:\Users\OKobal\AppData\Local\Microsoft\Windows\INetCache\Content.MSO\5BF9481.tmp">
            <a:extLst>
              <a:ext uri="{FF2B5EF4-FFF2-40B4-BE49-F238E27FC236}">
                <a16:creationId xmlns:a16="http://schemas.microsoft.com/office/drawing/2014/main" xmlns="" id="{726EAA10-5D8E-497C-B850-C997F9DD15AD}"/>
              </a:ext>
            </a:extLst>
          </p:cNvPr>
          <p:cNvPicPr>
            <a:picLocks noGrp="1"/>
          </p:cNvPicPr>
          <p:nvPr>
            <p:ph sz="half" idx="16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952" y="4229100"/>
            <a:ext cx="2778178" cy="17690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47314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12917" y="430605"/>
            <a:ext cx="7503619" cy="1116106"/>
          </a:xfrm>
        </p:spPr>
        <p:txBody>
          <a:bodyPr/>
          <a:lstStyle/>
          <a:p>
            <a:r>
              <a:rPr lang="sl-SI" sz="3200" b="1" dirty="0"/>
              <a:t>8. Izpitne komisije</a:t>
            </a:r>
          </a:p>
        </p:txBody>
      </p:sp>
      <p:sp>
        <p:nvSpPr>
          <p:cNvPr id="3" name="Označba mesta vsebine 2"/>
          <p:cNvSpPr>
            <a:spLocks noGrp="1"/>
          </p:cNvSpPr>
          <p:nvPr>
            <p:ph sz="half" idx="17"/>
          </p:nvPr>
        </p:nvSpPr>
        <p:spPr>
          <a:xfrm>
            <a:off x="502920" y="1384183"/>
            <a:ext cx="3657413" cy="9899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l-SI" b="1" dirty="0"/>
              <a:t>Komisijo sestavljajo trije člani, od katerih: </a:t>
            </a:r>
          </a:p>
        </p:txBody>
      </p:sp>
      <p:sp>
        <p:nvSpPr>
          <p:cNvPr id="4" name="Označba mesta vsebine 3"/>
          <p:cNvSpPr>
            <a:spLocks noGrp="1"/>
          </p:cNvSpPr>
          <p:nvPr>
            <p:ph sz="half" idx="18"/>
          </p:nvPr>
        </p:nvSpPr>
        <p:spPr>
          <a:xfrm>
            <a:off x="502920" y="2701254"/>
            <a:ext cx="3943246" cy="3429671"/>
          </a:xfrm>
          <a:ln w="38100">
            <a:solidFill>
              <a:schemeClr val="bg2">
                <a:lumMod val="9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l-SI" dirty="0"/>
              <a:t>- </a:t>
            </a:r>
            <a:r>
              <a:rPr lang="sl-SI" b="1" dirty="0"/>
              <a:t>imata dva (2) člana najmanj </a:t>
            </a:r>
          </a:p>
          <a:p>
            <a:pPr marL="0" indent="0">
              <a:buNone/>
            </a:pPr>
            <a:r>
              <a:rPr lang="sl-SI" b="1" dirty="0"/>
              <a:t>visoko strokovno izobrazbo (prejšnja) ali visokošolsko strokovno ali </a:t>
            </a:r>
          </a:p>
          <a:p>
            <a:pPr marL="0" indent="0">
              <a:buNone/>
            </a:pPr>
            <a:r>
              <a:rPr lang="sl-SI" b="1" dirty="0"/>
              <a:t>univerzitetno izobrazbo (diploma prve stopnje) in </a:t>
            </a:r>
          </a:p>
          <a:p>
            <a:pPr marL="0" indent="0">
              <a:buNone/>
            </a:pPr>
            <a:r>
              <a:rPr lang="sl-SI" b="1" dirty="0"/>
              <a:t>zadnja 3 leta delovnih izkušenj na področju cestnega prometa</a:t>
            </a:r>
          </a:p>
          <a:p>
            <a:endParaRPr lang="sl-SI" dirty="0"/>
          </a:p>
        </p:txBody>
      </p:sp>
      <p:sp>
        <p:nvSpPr>
          <p:cNvPr id="5" name="Označba mesta vsebine 4"/>
          <p:cNvSpPr>
            <a:spLocks noGrp="1"/>
          </p:cNvSpPr>
          <p:nvPr>
            <p:ph sz="half" idx="1"/>
          </p:nvPr>
        </p:nvSpPr>
        <p:spPr>
          <a:xfrm>
            <a:off x="4571999" y="1384184"/>
            <a:ext cx="3842159" cy="3061981"/>
          </a:xfrm>
          <a:ln w="38100">
            <a:solidFill>
              <a:schemeClr val="bg2">
                <a:lumMod val="90000"/>
              </a:schemeClr>
            </a:solidFill>
          </a:ln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sl-SI" b="1" dirty="0"/>
              <a:t>en (1) član pa ima najmanj </a:t>
            </a:r>
          </a:p>
          <a:p>
            <a:pPr marL="0" indent="0">
              <a:buNone/>
            </a:pPr>
            <a:r>
              <a:rPr lang="sl-SI" b="1" dirty="0"/>
              <a:t>višjo strokovno izobrazbo in </a:t>
            </a:r>
          </a:p>
          <a:p>
            <a:pPr marL="0" indent="0">
              <a:buNone/>
            </a:pPr>
            <a:r>
              <a:rPr lang="sl-SI" b="1" dirty="0"/>
              <a:t>zadnja 3 leta delovnih izkušenj na področju prometa, </a:t>
            </a:r>
          </a:p>
          <a:p>
            <a:pPr marL="0" indent="0">
              <a:buNone/>
            </a:pPr>
            <a:r>
              <a:rPr lang="sl-SI" b="1" dirty="0"/>
              <a:t>od tega najmanj 2 leti delovnih izkušenj z nadzorom in vodenjem cestnega prometa v nadzornem centru</a:t>
            </a:r>
            <a:r>
              <a:rPr lang="sl-SI" dirty="0"/>
              <a:t>.</a:t>
            </a:r>
          </a:p>
        </p:txBody>
      </p:sp>
      <p:sp>
        <p:nvSpPr>
          <p:cNvPr id="7" name="Označba mest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8" name="Označba mest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i="1" dirty="0"/>
              <a:t>PRIMER DOBRE PRAKSE</a:t>
            </a:r>
            <a:endParaRPr lang="en-US" i="1" dirty="0"/>
          </a:p>
        </p:txBody>
      </p:sp>
      <p:sp>
        <p:nvSpPr>
          <p:cNvPr id="9" name="Označba mesta številke diapozitiva 8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/>
          <a:lstStyle/>
          <a:p>
            <a:fld id="{E1DB51F9-771B-4AF1-9A99-D6751232E3F6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10" name="Puščica: dol 9">
            <a:extLst>
              <a:ext uri="{FF2B5EF4-FFF2-40B4-BE49-F238E27FC236}">
                <a16:creationId xmlns:a16="http://schemas.microsoft.com/office/drawing/2014/main" xmlns="" id="{7F27F1EF-2794-423D-B85B-1FE2BD72CA09}"/>
              </a:ext>
            </a:extLst>
          </p:cNvPr>
          <p:cNvSpPr/>
          <p:nvPr/>
        </p:nvSpPr>
        <p:spPr>
          <a:xfrm>
            <a:off x="1954121" y="1988191"/>
            <a:ext cx="377505" cy="74699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1" name="Puščica: desno 10">
            <a:extLst>
              <a:ext uri="{FF2B5EF4-FFF2-40B4-BE49-F238E27FC236}">
                <a16:creationId xmlns:a16="http://schemas.microsoft.com/office/drawing/2014/main" xmlns="" id="{24567232-EA19-4181-BD65-47D6C56DA503}"/>
              </a:ext>
            </a:extLst>
          </p:cNvPr>
          <p:cNvSpPr/>
          <p:nvPr/>
        </p:nvSpPr>
        <p:spPr>
          <a:xfrm>
            <a:off x="3271706" y="1710296"/>
            <a:ext cx="1014460" cy="359688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13" name="Označba mesta vsebine 12" descr="Rezultat iskanja slik za exam">
            <a:hlinkClick r:id="rId2"/>
            <a:extLst>
              <a:ext uri="{FF2B5EF4-FFF2-40B4-BE49-F238E27FC236}">
                <a16:creationId xmlns:a16="http://schemas.microsoft.com/office/drawing/2014/main" xmlns="" id="{8041A45B-7D4C-4282-BD7A-3FF8C58B493D}"/>
              </a:ext>
            </a:extLst>
          </p:cNvPr>
          <p:cNvPicPr>
            <a:picLocks noGrp="1"/>
          </p:cNvPicPr>
          <p:nvPr>
            <p:ph sz="half" idx="16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2494" y="4797425"/>
            <a:ext cx="3686175" cy="1238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602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73975" y="364551"/>
            <a:ext cx="7556313" cy="751185"/>
          </a:xfrm>
        </p:spPr>
        <p:txBody>
          <a:bodyPr/>
          <a:lstStyle/>
          <a:p>
            <a:r>
              <a:rPr lang="sl-SI" sz="3200" b="1" dirty="0"/>
              <a:t>9. Vabilo</a:t>
            </a:r>
            <a:r>
              <a:rPr lang="sl-SI" dirty="0"/>
              <a:t/>
            </a:r>
            <a:br>
              <a:rPr lang="sl-SI" dirty="0"/>
            </a:br>
            <a:r>
              <a:rPr lang="sl-SI" dirty="0"/>
              <a:t/>
            </a:r>
            <a:br>
              <a:rPr lang="sl-SI" dirty="0"/>
            </a:br>
            <a:r>
              <a:rPr lang="sl-SI" sz="1800" b="1" dirty="0"/>
              <a:t>VABIMO VAS, DA SI OGLEDATE NADZORNI CENTER LJUBLJANA V SOBOTO, 16. novembra 2019 </a:t>
            </a:r>
            <a:r>
              <a:rPr lang="sl-SI" sz="3200" dirty="0"/>
              <a:t/>
            </a:r>
            <a:br>
              <a:rPr lang="sl-SI" sz="3200" dirty="0"/>
            </a:br>
            <a:r>
              <a:rPr lang="sl-SI" sz="1600" dirty="0"/>
              <a:t>Prosimo, da prihod večjih skupin (nad 20 ljudi) javite na naslov robert.kompan@dars.si ali telefonsko številko 041 504 508.</a:t>
            </a:r>
            <a:br>
              <a:rPr lang="sl-SI" sz="1600" dirty="0"/>
            </a:br>
            <a:r>
              <a:rPr lang="sl-SI" dirty="0"/>
              <a:t/>
            </a:r>
            <a:br>
              <a:rPr lang="sl-SI" dirty="0"/>
            </a:br>
            <a:r>
              <a:rPr lang="sl-SI" dirty="0"/>
              <a:t/>
            </a:r>
            <a:br>
              <a:rPr lang="sl-SI" dirty="0"/>
            </a:br>
            <a:endParaRPr lang="sl-SI" dirty="0"/>
          </a:p>
        </p:txBody>
      </p:sp>
      <p:sp>
        <p:nvSpPr>
          <p:cNvPr id="3" name="Označba mesta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4" name="Označba mesta no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i="1" dirty="0"/>
              <a:t>PRIMER DOBRE PRAKSE</a:t>
            </a:r>
            <a:endParaRPr lang="en-US" i="1" dirty="0"/>
          </a:p>
        </p:txBody>
      </p:sp>
      <p:sp>
        <p:nvSpPr>
          <p:cNvPr id="5" name="Označba mesta številke diapozitiva 4"/>
          <p:cNvSpPr>
            <a:spLocks noGrp="1"/>
          </p:cNvSpPr>
          <p:nvPr>
            <p:ph type="sldNum" sz="quarter" idx="15"/>
          </p:nvPr>
        </p:nvSpPr>
        <p:spPr>
          <a:xfrm>
            <a:off x="7075955" y="6276057"/>
            <a:ext cx="441857" cy="291195"/>
          </a:xfrm>
          <a:prstGeom prst="rect">
            <a:avLst/>
          </a:prstGeom>
        </p:spPr>
        <p:txBody>
          <a:bodyPr/>
          <a:lstStyle/>
          <a:p>
            <a:fld id="{E1DB51F9-771B-4AF1-9A99-D6751232E3F6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6" name="Slika 5" descr="https://www.dars.si/Content/Img/0_slike_za_novice/nadzor%20in%20vodenje%20prometa%20na%20avtocestah.jpg">
            <a:extLst>
              <a:ext uri="{FF2B5EF4-FFF2-40B4-BE49-F238E27FC236}">
                <a16:creationId xmlns:a16="http://schemas.microsoft.com/office/drawing/2014/main" xmlns="" id="{B6D96B05-50F8-44F3-9335-6F272CE3E4F8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491529"/>
            <a:ext cx="5788402" cy="35485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16868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49A77331-2B2C-496D-AA14-EE6F6EDF7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474" y="484093"/>
            <a:ext cx="7556313" cy="5379811"/>
          </a:xfrm>
        </p:spPr>
        <p:txBody>
          <a:bodyPr/>
          <a:lstStyle/>
          <a:p>
            <a:pPr algn="ctr"/>
            <a:r>
              <a:rPr lang="sl-SI" sz="3200" b="1" dirty="0"/>
              <a:t/>
            </a:r>
            <a:br>
              <a:rPr lang="sl-SI" sz="3200" b="1" dirty="0"/>
            </a:br>
            <a:r>
              <a:rPr lang="sl-SI" sz="3200" b="1" dirty="0"/>
              <a:t/>
            </a:r>
            <a:br>
              <a:rPr lang="sl-SI" sz="3200" b="1" dirty="0"/>
            </a:br>
            <a:r>
              <a:rPr lang="sl-SI" sz="3200" b="1" dirty="0"/>
              <a:t>HVALA ZA VAŠO POZORNOST!</a:t>
            </a:r>
            <a:r>
              <a:rPr lang="sl-SI" sz="3200" dirty="0"/>
              <a:t/>
            </a:r>
            <a:br>
              <a:rPr lang="sl-SI" sz="3200" dirty="0"/>
            </a:br>
            <a:r>
              <a:rPr lang="sl-SI" sz="3200" dirty="0"/>
              <a:t/>
            </a:r>
            <a:br>
              <a:rPr lang="sl-SI" sz="3200" dirty="0"/>
            </a:br>
            <a:r>
              <a:rPr lang="sl-SI" sz="3200" dirty="0"/>
              <a:t/>
            </a:r>
            <a:br>
              <a:rPr lang="sl-SI" sz="3200" dirty="0"/>
            </a:br>
            <a:r>
              <a:rPr lang="sl-SI" sz="2400" dirty="0"/>
              <a:t>DARS </a:t>
            </a:r>
            <a:r>
              <a:rPr lang="sl-SI" sz="2400" dirty="0" err="1"/>
              <a:t>d.d</a:t>
            </a:r>
            <a:r>
              <a:rPr lang="sl-SI" sz="2400" dirty="0"/>
              <a:t>.</a:t>
            </a:r>
            <a:br>
              <a:rPr lang="sl-SI" sz="2400" dirty="0"/>
            </a:br>
            <a:r>
              <a:rPr lang="sl-SI" sz="2400" dirty="0"/>
              <a:t>Olga KOBAL</a:t>
            </a:r>
            <a:br>
              <a:rPr lang="sl-SI" sz="2400" dirty="0"/>
            </a:br>
            <a:r>
              <a:rPr lang="sl-SI" sz="2400" dirty="0"/>
              <a:t>Tel. 05/7002 453</a:t>
            </a:r>
            <a:br>
              <a:rPr lang="sl-SI" sz="2400" dirty="0"/>
            </a:br>
            <a:r>
              <a:rPr lang="sl-SI" sz="2400" dirty="0"/>
              <a:t>e-naslov: olga.kobal@dars.si</a:t>
            </a:r>
            <a:br>
              <a:rPr lang="sl-SI" sz="2400" dirty="0"/>
            </a:br>
            <a:endParaRPr lang="sl-SI" dirty="0"/>
          </a:p>
        </p:txBody>
      </p:sp>
      <p:sp>
        <p:nvSpPr>
          <p:cNvPr id="3" name="Označba mesta datuma 2">
            <a:extLst>
              <a:ext uri="{FF2B5EF4-FFF2-40B4-BE49-F238E27FC236}">
                <a16:creationId xmlns:a16="http://schemas.microsoft.com/office/drawing/2014/main" xmlns="" id="{29348CD3-0071-47C5-98FD-697BE99CE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E7314-F532-4938-AF4C-017A6CB95EE0}" type="datetime1">
              <a:rPr lang="sl-SI" smtClean="0"/>
              <a:t>4.11.2019</a:t>
            </a:fld>
            <a:endParaRPr lang="en-US" dirty="0"/>
          </a:p>
        </p:txBody>
      </p:sp>
      <p:sp>
        <p:nvSpPr>
          <p:cNvPr id="4" name="Označba mesta noge 3">
            <a:extLst>
              <a:ext uri="{FF2B5EF4-FFF2-40B4-BE49-F238E27FC236}">
                <a16:creationId xmlns:a16="http://schemas.microsoft.com/office/drawing/2014/main" xmlns="" id="{7DB17E43-CF2B-4C67-A088-4D5293531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i="1" dirty="0"/>
              <a:t>PRIMER DOBRE PRAKSE</a:t>
            </a:r>
            <a:endParaRPr lang="en-US" i="1" dirty="0"/>
          </a:p>
        </p:txBody>
      </p:sp>
      <p:sp>
        <p:nvSpPr>
          <p:cNvPr id="5" name="Označba mesta številke diapozitiva 4">
            <a:extLst>
              <a:ext uri="{FF2B5EF4-FFF2-40B4-BE49-F238E27FC236}">
                <a16:creationId xmlns:a16="http://schemas.microsoft.com/office/drawing/2014/main" xmlns="" id="{D8A073E8-DAC3-4DF8-A143-C638AC6A59A8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1DB51F9-771B-4AF1-9A99-D6751232E3F6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0E0559E2-BBBD-40ED-9D73-1A7618900B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717" y="2172749"/>
            <a:ext cx="1894621" cy="3691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941705"/>
      </p:ext>
    </p:extLst>
  </p:cSld>
  <p:clrMapOvr>
    <a:masterClrMapping/>
  </p:clrMapOvr>
</p:sld>
</file>

<file path=ppt/theme/theme1.xml><?xml version="1.0" encoding="utf-8"?>
<a:theme xmlns:a="http://schemas.openxmlformats.org/drawingml/2006/main" name="1_Advantage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vantage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6000000" scaled="1"/>
        </a:gradFill>
        <a:gradFill rotWithShape="1">
          <a:gsLst>
            <a:gs pos="0">
              <a:schemeClr val="phClr"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63500" dist="25400" dir="5400000" rotWithShape="0">
              <a:srgbClr val="808080">
                <a:alpha val="7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twoPt" dir="tl">
              <a:rot lat="0" lon="0" rev="4500000"/>
            </a:lightRig>
          </a:scene3d>
          <a:sp3d>
            <a:bevelT w="635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1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872F820EADCB5A44934993A15A7FBEC8" ma:contentTypeVersion="0" ma:contentTypeDescription="Ustvari nov dokument." ma:contentTypeScope="" ma:versionID="2ab551e035b0ce9b7b1c6610176d922c">
  <xsd:schema xmlns:xsd="http://www.w3.org/2001/XMLSchema" xmlns:xs="http://www.w3.org/2001/XMLSchema" xmlns:p="http://schemas.microsoft.com/office/2006/metadata/properties" xmlns:ns2="af6dba77-87b6-460d-b6da-519837642e3b" xmlns:ns3="1209390d-bf17-4439-acfe-fe8b99f01797" targetNamespace="http://schemas.microsoft.com/office/2006/metadata/properties" ma:root="true" ma:fieldsID="afc311a35a7493592b2a0ba0df5e724f" ns2:_="" ns3:_="">
    <xsd:import namespace="af6dba77-87b6-460d-b6da-519837642e3b"/>
    <xsd:import namespace="1209390d-bf17-4439-acfe-fe8b99f017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Tip_x0020_dokumen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6dba77-87b6-460d-b6da-519837642e3b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Vrednost ID-ja dokumenta" ma:description="Vrednost ID-ja dokumenta, dodeljenega temu elementu." ma:internalName="_dlc_DocId" ma:readOnly="true">
      <xsd:simpleType>
        <xsd:restriction base="dms:Text"/>
      </xsd:simpleType>
    </xsd:element>
    <xsd:element name="_dlc_DocIdUrl" ma:index="9" nillable="true" ma:displayName="ID dokumenta" ma:description="Trajna povezava do tega dokumenta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Obdrži ID" ma:description="Obdrži ID pri dodajanju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09390d-bf17-4439-acfe-fe8b99f01797" elementFormDefault="qualified">
    <xsd:import namespace="http://schemas.microsoft.com/office/2006/documentManagement/types"/>
    <xsd:import namespace="http://schemas.microsoft.com/office/infopath/2007/PartnerControls"/>
    <xsd:element name="Tip_x0020_dokumenta" ma:index="11" nillable="true" ma:displayName="Tip dokumenta" ma:default="Dopis" ma:format="Dropdown" ma:internalName="Tip_x0020_dokumenta">
      <xsd:simpleType>
        <xsd:restriction base="dms:Choice">
          <xsd:enumeration value="Dopis"/>
          <xsd:enumeration value="Obrazec"/>
          <xsd:enumeration value="Predloge"/>
          <xsd:enumeration value="Priloge pravilnikov"/>
          <xsd:enumeration value="Razno"/>
          <xsd:enumeration value="Sklep uprave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Vrsta vsebine"/>
        <xsd:element ref="dc:title" minOccurs="0" maxOccurs="1" ma:index="4" ma:displayName="Naslov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>
  <documentManagement>
    <_dlc_DocId xmlns="af6dba77-87b6-460d-b6da-519837642e3b">J2F33SWEZ2VD-189-207</_dlc_DocId>
    <_dlc_DocIdUrl xmlns="af6dba77-87b6-460d-b6da-519837642e3b">
      <Url>http://darsnet/Docs/_layouts/15/DocIdRedir.aspx?ID=J2F33SWEZ2VD-189-207</Url>
      <Description>J2F33SWEZ2VD-189-207</Description>
    </_dlc_DocIdUrl>
    <_dlc_DocIdPersistId xmlns="af6dba77-87b6-460d-b6da-519837642e3b">false</_dlc_DocIdPersistId>
    <Tip_x0020_dokumenta xmlns="1209390d-bf17-4439-acfe-fe8b99f01797">Predloge</Tip_x0020_dokumenta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40FBDE9-36B9-4A99-ABBA-6AB43ED6099D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1D99AC75-5119-4D62-A93C-788E66B2EC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f6dba77-87b6-460d-b6da-519837642e3b"/>
    <ds:schemaRef ds:uri="1209390d-bf17-4439-acfe-fe8b99f017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6F9BA6A-CB4C-43E2-BD10-4C4B33324A60}">
  <ds:schemaRefs>
    <ds:schemaRef ds:uri="http://www.w3.org/XML/1998/namespace"/>
    <ds:schemaRef ds:uri="http://schemas.microsoft.com/office/infopath/2007/PartnerControls"/>
    <ds:schemaRef ds:uri="af6dba77-87b6-460d-b6da-519837642e3b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purl.org/dc/dcmitype/"/>
    <ds:schemaRef ds:uri="1209390d-bf17-4439-acfe-fe8b99f01797"/>
    <ds:schemaRef ds:uri="http://purl.org/dc/elements/1.1/"/>
  </ds:schemaRefs>
</ds:datastoreItem>
</file>

<file path=customXml/itemProps4.xml><?xml version="1.0" encoding="utf-8"?>
<ds:datastoreItem xmlns:ds="http://schemas.openxmlformats.org/officeDocument/2006/customXml" ds:itemID="{F5C6E76E-8276-4883-AC7C-A7D0B3668F2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8715</TotalTime>
  <Words>695</Words>
  <Application>Microsoft Office PowerPoint</Application>
  <PresentationFormat>Diaprojekcija na zaslonu (4:3)</PresentationFormat>
  <Paragraphs>135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diapozitivov</vt:lpstr>
      </vt:variant>
      <vt:variant>
        <vt:i4>13</vt:i4>
      </vt:variant>
    </vt:vector>
  </HeadingPairs>
  <TitlesOfParts>
    <vt:vector size="14" baseType="lpstr">
      <vt:lpstr>1_Advantage</vt:lpstr>
      <vt:lpstr>PRIMER DOBRE PRAKSE NPK nadzornik/nadzornica cestnega prometa</vt:lpstr>
      <vt:lpstr>DARS d.d. SE PREDSTAVI</vt:lpstr>
      <vt:lpstr>1. Struktura DARSa d.d.</vt:lpstr>
      <vt:lpstr>2. NPK dejavnost</vt:lpstr>
      <vt:lpstr>2.4. Izvajalci  </vt:lpstr>
      <vt:lpstr>3. Upravljanje s prometom</vt:lpstr>
      <vt:lpstr>4. NPK nadzornik/nadzornica prometa</vt:lpstr>
      <vt:lpstr>5. Vstopni pogoji</vt:lpstr>
      <vt:lpstr>6. Načini preverjanja strokovnih znanj in spretnosti in izločilna merila</vt:lpstr>
      <vt:lpstr>7. Materialni pogoji, ki jih morajo izpolnjevati izvajalci postopkov za ugotavljanje in potrjevanje poklicnih kvalifikacij </vt:lpstr>
      <vt:lpstr>8. Izpitne komisije</vt:lpstr>
      <vt:lpstr>9. Vabilo  VABIMO VAS, DA SI OGLEDATE NADZORNI CENTER LJUBLJANA V SOBOTO, 16. novembra 2019  Prosimo, da prihod večjih skupin (nad 20 ljudi) javite na naslov robert.kompan@dars.si ali telefonsko številko 041 504 508.   </vt:lpstr>
      <vt:lpstr>  HVALA ZA VAŠO POZORNOST!   DARS d.d. Olga KOBAL Tel. 05/7002 453 e-naslov: olga.kobal@dars.si </vt:lpstr>
    </vt:vector>
  </TitlesOfParts>
  <Company>DARS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Sandi Radovan</dc:creator>
  <cp:lastModifiedBy>Jelka Kozjak Jezernik</cp:lastModifiedBy>
  <cp:revision>152</cp:revision>
  <cp:lastPrinted>2019-10-28T14:36:32Z</cp:lastPrinted>
  <dcterms:created xsi:type="dcterms:W3CDTF">2012-11-22T13:34:57Z</dcterms:created>
  <dcterms:modified xsi:type="dcterms:W3CDTF">2019-11-04T09:28:22Z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0x010100872F820EADCB5A44934993A15A7FBEC8</vt:lpwstr>
  </property>
  <property fmtid="{D5CDD505-2E9C-101B-9397-08002B2CF9AE}" pid="3" name="_dlc_DocIdItemGuid">
    <vt:lpwstr>3308aa7d-2cdb-4a4e-9ed1-ecf2c8a1f5bb</vt:lpwstr>
  </property>
  <property fmtid="{D5CDD505-2E9C-101B-9397-08002B2CF9AE}" pid="4" name="Order">
    <vt:r8>1500</vt:r8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</Properties>
</file>