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heme/themeOverride1.xml" ContentType="application/vnd.openxmlformats-officedocument.themeOverr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heme/themeOverride2.xml" ContentType="application/vnd.openxmlformats-officedocument.themeOverr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16"/>
  </p:notesMasterIdLst>
  <p:handoutMasterIdLst>
    <p:handoutMasterId r:id="rId17"/>
  </p:handoutMasterIdLst>
  <p:sldIdLst>
    <p:sldId id="256" r:id="rId3"/>
    <p:sldId id="257" r:id="rId4"/>
    <p:sldId id="259" r:id="rId5"/>
    <p:sldId id="277" r:id="rId6"/>
    <p:sldId id="293" r:id="rId7"/>
    <p:sldId id="294" r:id="rId8"/>
    <p:sldId id="295" r:id="rId9"/>
    <p:sldId id="292" r:id="rId10"/>
    <p:sldId id="297" r:id="rId11"/>
    <p:sldId id="298" r:id="rId12"/>
    <p:sldId id="299" r:id="rId13"/>
    <p:sldId id="301" r:id="rId14"/>
    <p:sldId id="300" r:id="rId15"/>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CE86"/>
    <a:srgbClr val="FF3399"/>
    <a:srgbClr val="FFCC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rednji slog 2 – poudarek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799" autoAdjust="0"/>
  </p:normalViewPr>
  <p:slideViewPr>
    <p:cSldViewPr snapToGrid="0" snapToObjects="1">
      <p:cViewPr>
        <p:scale>
          <a:sx n="106" d="100"/>
          <a:sy n="106" d="100"/>
        </p:scale>
        <p:origin x="-176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grada glave 1"/>
          <p:cNvSpPr>
            <a:spLocks noGrp="1"/>
          </p:cNvSpPr>
          <p:nvPr>
            <p:ph type="hdr" sz="quarter"/>
          </p:nvPr>
        </p:nvSpPr>
        <p:spPr>
          <a:xfrm>
            <a:off x="1" y="0"/>
            <a:ext cx="2946443" cy="496254"/>
          </a:xfrm>
          <a:prstGeom prst="rect">
            <a:avLst/>
          </a:prstGeom>
        </p:spPr>
        <p:txBody>
          <a:bodyPr vert="horz" lIns="90571" tIns="45286" rIns="90571" bIns="45286" rtlCol="0"/>
          <a:lstStyle>
            <a:lvl1pPr algn="l">
              <a:defRPr sz="1200"/>
            </a:lvl1pPr>
          </a:lstStyle>
          <a:p>
            <a:endParaRPr lang="sl-SI"/>
          </a:p>
        </p:txBody>
      </p:sp>
      <p:sp>
        <p:nvSpPr>
          <p:cNvPr id="3" name="Ograda datuma 2"/>
          <p:cNvSpPr>
            <a:spLocks noGrp="1"/>
          </p:cNvSpPr>
          <p:nvPr>
            <p:ph type="dt" sz="quarter" idx="1"/>
          </p:nvPr>
        </p:nvSpPr>
        <p:spPr>
          <a:xfrm>
            <a:off x="3849664" y="0"/>
            <a:ext cx="2946443" cy="496254"/>
          </a:xfrm>
          <a:prstGeom prst="rect">
            <a:avLst/>
          </a:prstGeom>
        </p:spPr>
        <p:txBody>
          <a:bodyPr vert="horz" lIns="90571" tIns="45286" rIns="90571" bIns="45286" rtlCol="0"/>
          <a:lstStyle>
            <a:lvl1pPr algn="r">
              <a:defRPr sz="1200"/>
            </a:lvl1pPr>
          </a:lstStyle>
          <a:p>
            <a:fld id="{022FC3B4-DEF6-4B2A-A98E-A4E33E9D780F}" type="datetimeFigureOut">
              <a:rPr lang="sl-SI" smtClean="0"/>
              <a:t>4.11.2019</a:t>
            </a:fld>
            <a:endParaRPr lang="sl-SI"/>
          </a:p>
        </p:txBody>
      </p:sp>
      <p:sp>
        <p:nvSpPr>
          <p:cNvPr id="4" name="Ograda noge 3"/>
          <p:cNvSpPr>
            <a:spLocks noGrp="1"/>
          </p:cNvSpPr>
          <p:nvPr>
            <p:ph type="ftr" sz="quarter" idx="2"/>
          </p:nvPr>
        </p:nvSpPr>
        <p:spPr>
          <a:xfrm>
            <a:off x="1" y="9428809"/>
            <a:ext cx="2946443" cy="496253"/>
          </a:xfrm>
          <a:prstGeom prst="rect">
            <a:avLst/>
          </a:prstGeom>
        </p:spPr>
        <p:txBody>
          <a:bodyPr vert="horz" lIns="90571" tIns="45286" rIns="90571" bIns="45286" rtlCol="0" anchor="b"/>
          <a:lstStyle>
            <a:lvl1pPr algn="l">
              <a:defRPr sz="1200"/>
            </a:lvl1pPr>
          </a:lstStyle>
          <a:p>
            <a:endParaRPr lang="sl-SI"/>
          </a:p>
        </p:txBody>
      </p:sp>
      <p:sp>
        <p:nvSpPr>
          <p:cNvPr id="5" name="Ograda številke diapozitiva 4"/>
          <p:cNvSpPr>
            <a:spLocks noGrp="1"/>
          </p:cNvSpPr>
          <p:nvPr>
            <p:ph type="sldNum" sz="quarter" idx="3"/>
          </p:nvPr>
        </p:nvSpPr>
        <p:spPr>
          <a:xfrm>
            <a:off x="3849664" y="9428809"/>
            <a:ext cx="2946443" cy="496253"/>
          </a:xfrm>
          <a:prstGeom prst="rect">
            <a:avLst/>
          </a:prstGeom>
        </p:spPr>
        <p:txBody>
          <a:bodyPr vert="horz" lIns="90571" tIns="45286" rIns="90571" bIns="45286" rtlCol="0" anchor="b"/>
          <a:lstStyle>
            <a:lvl1pPr algn="r">
              <a:defRPr sz="1200"/>
            </a:lvl1pPr>
          </a:lstStyle>
          <a:p>
            <a:fld id="{68189CAC-A3A3-4A47-BC8B-EB2E2A4E8544}" type="slidenum">
              <a:rPr lang="sl-SI" smtClean="0"/>
              <a:t>‹#›</a:t>
            </a:fld>
            <a:endParaRPr lang="sl-SI"/>
          </a:p>
        </p:txBody>
      </p:sp>
    </p:spTree>
    <p:extLst>
      <p:ext uri="{BB962C8B-B14F-4D97-AF65-F5344CB8AC3E}">
        <p14:creationId xmlns:p14="http://schemas.microsoft.com/office/powerpoint/2010/main" val="26220605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5561" tIns="47781" rIns="95561" bIns="47781" rtlCol="0"/>
          <a:lstStyle>
            <a:lvl1pPr algn="l">
              <a:defRPr sz="1300"/>
            </a:lvl1pPr>
          </a:lstStyle>
          <a:p>
            <a:endParaRPr lang="en-US"/>
          </a:p>
        </p:txBody>
      </p:sp>
      <p:sp>
        <p:nvSpPr>
          <p:cNvPr id="3" name="Date Placeholder 2"/>
          <p:cNvSpPr>
            <a:spLocks noGrp="1"/>
          </p:cNvSpPr>
          <p:nvPr>
            <p:ph type="dt" idx="1"/>
          </p:nvPr>
        </p:nvSpPr>
        <p:spPr>
          <a:xfrm>
            <a:off x="3850444" y="0"/>
            <a:ext cx="2945659" cy="496332"/>
          </a:xfrm>
          <a:prstGeom prst="rect">
            <a:avLst/>
          </a:prstGeom>
        </p:spPr>
        <p:txBody>
          <a:bodyPr vert="horz" lIns="95561" tIns="47781" rIns="95561" bIns="47781" rtlCol="0"/>
          <a:lstStyle>
            <a:lvl1pPr algn="r">
              <a:defRPr sz="1300"/>
            </a:lvl1pPr>
          </a:lstStyle>
          <a:p>
            <a:fld id="{47B042DE-CCBD-0B40-8059-C0D4DEB0CE3A}" type="datetimeFigureOut">
              <a:rPr lang="en-US" smtClean="0"/>
              <a:t>11/4/2019</a:t>
            </a:fld>
            <a:endParaRPr lang="en-US"/>
          </a:p>
        </p:txBody>
      </p:sp>
      <p:sp>
        <p:nvSpPr>
          <p:cNvPr id="4" name="Slide Image Placeholder 3"/>
          <p:cNvSpPr>
            <a:spLocks noGrp="1" noRot="1" noChangeAspect="1"/>
          </p:cNvSpPr>
          <p:nvPr>
            <p:ph type="sldImg" idx="2"/>
          </p:nvPr>
        </p:nvSpPr>
        <p:spPr>
          <a:xfrm>
            <a:off x="919163" y="744538"/>
            <a:ext cx="4960937" cy="3721100"/>
          </a:xfrm>
          <a:prstGeom prst="rect">
            <a:avLst/>
          </a:prstGeom>
          <a:noFill/>
          <a:ln w="12700">
            <a:solidFill>
              <a:prstClr val="black"/>
            </a:solidFill>
          </a:ln>
        </p:spPr>
        <p:txBody>
          <a:bodyPr vert="horz" lIns="95561" tIns="47781" rIns="95561" bIns="47781"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5561" tIns="47781" rIns="95561" bIns="47781" rtlCol="0"/>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6" name="Footer Placeholder 5"/>
          <p:cNvSpPr>
            <a:spLocks noGrp="1"/>
          </p:cNvSpPr>
          <p:nvPr>
            <p:ph type="ftr" sz="quarter" idx="4"/>
          </p:nvPr>
        </p:nvSpPr>
        <p:spPr>
          <a:xfrm>
            <a:off x="1" y="9428583"/>
            <a:ext cx="2945659" cy="496332"/>
          </a:xfrm>
          <a:prstGeom prst="rect">
            <a:avLst/>
          </a:prstGeom>
        </p:spPr>
        <p:txBody>
          <a:bodyPr vert="horz" lIns="95561" tIns="47781" rIns="95561" bIns="47781" rtlCol="0" anchor="b"/>
          <a:lstStyle>
            <a:lvl1pPr algn="l">
              <a:defRPr sz="1300"/>
            </a:lvl1pPr>
          </a:lstStyle>
          <a:p>
            <a:endParaRPr lang="en-US"/>
          </a:p>
        </p:txBody>
      </p:sp>
      <p:sp>
        <p:nvSpPr>
          <p:cNvPr id="7" name="Slide Number Placeholder 6"/>
          <p:cNvSpPr>
            <a:spLocks noGrp="1"/>
          </p:cNvSpPr>
          <p:nvPr>
            <p:ph type="sldNum" sz="quarter" idx="5"/>
          </p:nvPr>
        </p:nvSpPr>
        <p:spPr>
          <a:xfrm>
            <a:off x="3850444" y="9428583"/>
            <a:ext cx="2945659" cy="496332"/>
          </a:xfrm>
          <a:prstGeom prst="rect">
            <a:avLst/>
          </a:prstGeom>
        </p:spPr>
        <p:txBody>
          <a:bodyPr vert="horz" lIns="95561" tIns="47781" rIns="95561" bIns="47781" rtlCol="0" anchor="b"/>
          <a:lstStyle>
            <a:lvl1pPr algn="r">
              <a:defRPr sz="1300"/>
            </a:lvl1pPr>
          </a:lstStyle>
          <a:p>
            <a:fld id="{6975E3A0-B1B0-6D47-B3A8-93F1B856AA0B}" type="slidenum">
              <a:rPr lang="en-US" smtClean="0"/>
              <a:t>‹#›</a:t>
            </a:fld>
            <a:endParaRPr lang="en-US"/>
          </a:p>
        </p:txBody>
      </p:sp>
    </p:spTree>
    <p:extLst>
      <p:ext uri="{BB962C8B-B14F-4D97-AF65-F5344CB8AC3E}">
        <p14:creationId xmlns:p14="http://schemas.microsoft.com/office/powerpoint/2010/main" val="85799980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a:p>
        </p:txBody>
      </p:sp>
      <p:sp>
        <p:nvSpPr>
          <p:cNvPr id="4" name="Ograda številke diapozitiva 3"/>
          <p:cNvSpPr>
            <a:spLocks noGrp="1"/>
          </p:cNvSpPr>
          <p:nvPr>
            <p:ph type="sldNum" sz="quarter" idx="10"/>
          </p:nvPr>
        </p:nvSpPr>
        <p:spPr/>
        <p:txBody>
          <a:bodyPr/>
          <a:lstStyle/>
          <a:p>
            <a:fld id="{6975E3A0-B1B0-6D47-B3A8-93F1B856AA0B}" type="slidenum">
              <a:rPr lang="en-US" smtClean="0"/>
              <a:t>1</a:t>
            </a:fld>
            <a:endParaRPr lang="en-US"/>
          </a:p>
        </p:txBody>
      </p:sp>
    </p:spTree>
    <p:extLst>
      <p:ext uri="{BB962C8B-B14F-4D97-AF65-F5344CB8AC3E}">
        <p14:creationId xmlns:p14="http://schemas.microsoft.com/office/powerpoint/2010/main" val="40112230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2</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dirty="0"/>
          </a:p>
        </p:txBody>
      </p:sp>
      <p:sp>
        <p:nvSpPr>
          <p:cNvPr id="4" name="Ograda številke diapozitiva 3"/>
          <p:cNvSpPr>
            <a:spLocks noGrp="1"/>
          </p:cNvSpPr>
          <p:nvPr>
            <p:ph type="sldNum" sz="quarter" idx="10"/>
          </p:nvPr>
        </p:nvSpPr>
        <p:spPr/>
        <p:txBody>
          <a:bodyPr/>
          <a:lstStyle/>
          <a:p>
            <a:fld id="{6975E3A0-B1B0-6D47-B3A8-93F1B856AA0B}" type="slidenum">
              <a:rPr lang="en-US" smtClean="0"/>
              <a:t>3</a:t>
            </a:fld>
            <a:endParaRPr lang="en-US"/>
          </a:p>
        </p:txBody>
      </p:sp>
    </p:spTree>
    <p:extLst>
      <p:ext uri="{BB962C8B-B14F-4D97-AF65-F5344CB8AC3E}">
        <p14:creationId xmlns:p14="http://schemas.microsoft.com/office/powerpoint/2010/main" val="12577366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dirty="0"/>
          </a:p>
        </p:txBody>
      </p:sp>
      <p:sp>
        <p:nvSpPr>
          <p:cNvPr id="4" name="Ograda številke diapozitiva 3"/>
          <p:cNvSpPr>
            <a:spLocks noGrp="1"/>
          </p:cNvSpPr>
          <p:nvPr>
            <p:ph type="sldNum" sz="quarter" idx="10"/>
          </p:nvPr>
        </p:nvSpPr>
        <p:spPr/>
        <p:txBody>
          <a:bodyPr/>
          <a:lstStyle/>
          <a:p>
            <a:fld id="{6975E3A0-B1B0-6D47-B3A8-93F1B856AA0B}" type="slidenum">
              <a:rPr lang="en-US" smtClean="0"/>
              <a:t>4</a:t>
            </a:fld>
            <a:endParaRPr lang="en-US"/>
          </a:p>
        </p:txBody>
      </p:sp>
    </p:spTree>
    <p:extLst>
      <p:ext uri="{BB962C8B-B14F-4D97-AF65-F5344CB8AC3E}">
        <p14:creationId xmlns:p14="http://schemas.microsoft.com/office/powerpoint/2010/main" val="977364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dirty="0"/>
          </a:p>
        </p:txBody>
      </p:sp>
      <p:sp>
        <p:nvSpPr>
          <p:cNvPr id="4" name="Ograda številke diapozitiva 3"/>
          <p:cNvSpPr>
            <a:spLocks noGrp="1"/>
          </p:cNvSpPr>
          <p:nvPr>
            <p:ph type="sldNum" sz="quarter" idx="10"/>
          </p:nvPr>
        </p:nvSpPr>
        <p:spPr/>
        <p:txBody>
          <a:bodyPr/>
          <a:lstStyle/>
          <a:p>
            <a:fld id="{6975E3A0-B1B0-6D47-B3A8-93F1B856AA0B}"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1305310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dirty="0"/>
          </a:p>
        </p:txBody>
      </p:sp>
      <p:sp>
        <p:nvSpPr>
          <p:cNvPr id="4" name="Ograda številke diapozitiva 3"/>
          <p:cNvSpPr>
            <a:spLocks noGrp="1"/>
          </p:cNvSpPr>
          <p:nvPr>
            <p:ph type="sldNum" sz="quarter" idx="10"/>
          </p:nvPr>
        </p:nvSpPr>
        <p:spPr/>
        <p:txBody>
          <a:bodyPr/>
          <a:lstStyle/>
          <a:p>
            <a:fld id="{6975E3A0-B1B0-6D47-B3A8-93F1B856AA0B}"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3741468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dirty="0"/>
          </a:p>
        </p:txBody>
      </p:sp>
      <p:sp>
        <p:nvSpPr>
          <p:cNvPr id="4" name="Ograda številke diapozitiva 3"/>
          <p:cNvSpPr>
            <a:spLocks noGrp="1"/>
          </p:cNvSpPr>
          <p:nvPr>
            <p:ph type="sldNum" sz="quarter" idx="10"/>
          </p:nvPr>
        </p:nvSpPr>
        <p:spPr/>
        <p:txBody>
          <a:bodyPr/>
          <a:lstStyle/>
          <a:p>
            <a:fld id="{6975E3A0-B1B0-6D47-B3A8-93F1B856AA0B}"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42920014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a:p>
        </p:txBody>
      </p:sp>
      <p:sp>
        <p:nvSpPr>
          <p:cNvPr id="4" name="Ograda številke diapozitiva 3"/>
          <p:cNvSpPr>
            <a:spLocks noGrp="1"/>
          </p:cNvSpPr>
          <p:nvPr>
            <p:ph type="sldNum" sz="quarter" idx="10"/>
          </p:nvPr>
        </p:nvSpPr>
        <p:spPr/>
        <p:txBody>
          <a:bodyPr/>
          <a:lstStyle/>
          <a:p>
            <a:fld id="{6975E3A0-B1B0-6D47-B3A8-93F1B856AA0B}"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25512095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10"/>
          </p:nvPr>
        </p:nvSpPr>
        <p:spPr/>
        <p:txBody>
          <a:bodyPr/>
          <a:lstStyle/>
          <a:p>
            <a:fld id="{6975E3A0-B1B0-6D47-B3A8-93F1B856AA0B}" type="slidenum">
              <a:rPr lang="en-US" smtClean="0"/>
              <a:t>9</a:t>
            </a:fld>
            <a:endParaRPr lang="en-US"/>
          </a:p>
        </p:txBody>
      </p:sp>
    </p:spTree>
    <p:extLst>
      <p:ext uri="{BB962C8B-B14F-4D97-AF65-F5344CB8AC3E}">
        <p14:creationId xmlns:p14="http://schemas.microsoft.com/office/powerpoint/2010/main" val="31587510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10"/>
          </p:nvPr>
        </p:nvSpPr>
        <p:spPr/>
        <p:txBody>
          <a:bodyPr/>
          <a:lstStyle/>
          <a:p>
            <a:fld id="{6975E3A0-B1B0-6D47-B3A8-93F1B856AA0B}" type="slidenum">
              <a:rPr lang="en-US" smtClean="0"/>
              <a:t>10</a:t>
            </a:fld>
            <a:endParaRPr lang="en-US"/>
          </a:p>
        </p:txBody>
      </p:sp>
    </p:spTree>
    <p:extLst>
      <p:ext uri="{BB962C8B-B14F-4D97-AF65-F5344CB8AC3E}">
        <p14:creationId xmlns:p14="http://schemas.microsoft.com/office/powerpoint/2010/main" val="2903479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10"/>
          </p:nvPr>
        </p:nvSpPr>
        <p:spPr/>
        <p:txBody>
          <a:bodyPr/>
          <a:lstStyle/>
          <a:p>
            <a:fld id="{6975E3A0-B1B0-6D47-B3A8-93F1B856AA0B}" type="slidenum">
              <a:rPr lang="en-US" smtClean="0"/>
              <a:t>11</a:t>
            </a:fld>
            <a:endParaRPr lang="en-US"/>
          </a:p>
        </p:txBody>
      </p:sp>
    </p:spTree>
    <p:extLst>
      <p:ext uri="{BB962C8B-B14F-4D97-AF65-F5344CB8AC3E}">
        <p14:creationId xmlns:p14="http://schemas.microsoft.com/office/powerpoint/2010/main" val="21506094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10"/>
          </p:nvPr>
        </p:nvSpPr>
        <p:spPr/>
        <p:txBody>
          <a:bodyPr/>
          <a:lstStyle/>
          <a:p>
            <a:fld id="{6975E3A0-B1B0-6D47-B3A8-93F1B856AA0B}" type="slidenum">
              <a:rPr lang="en-US" smtClean="0"/>
              <a:t>12</a:t>
            </a:fld>
            <a:endParaRPr lang="en-US"/>
          </a:p>
        </p:txBody>
      </p:sp>
    </p:spTree>
    <p:extLst>
      <p:ext uri="{BB962C8B-B14F-4D97-AF65-F5344CB8AC3E}">
        <p14:creationId xmlns:p14="http://schemas.microsoft.com/office/powerpoint/2010/main" val="4183738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10"/>
          </p:nvPr>
        </p:nvSpPr>
        <p:spPr/>
        <p:txBody>
          <a:bodyPr/>
          <a:lstStyle/>
          <a:p>
            <a:fld id="{6975E3A0-B1B0-6D47-B3A8-93F1B856AA0B}" type="slidenum">
              <a:rPr lang="en-US" smtClean="0"/>
              <a:t>13</a:t>
            </a:fld>
            <a:endParaRPr lang="en-US"/>
          </a:p>
        </p:txBody>
      </p:sp>
    </p:spTree>
    <p:extLst>
      <p:ext uri="{BB962C8B-B14F-4D97-AF65-F5344CB8AC3E}">
        <p14:creationId xmlns:p14="http://schemas.microsoft.com/office/powerpoint/2010/main" val="4179569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sl-SI"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l-SI"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Content Placeholder 2"/>
          <p:cNvSpPr>
            <a:spLocks noGrp="1"/>
          </p:cNvSpPr>
          <p:nvPr>
            <p:ph idx="1"/>
          </p:nvPr>
        </p:nvSpPr>
        <p:spPr/>
        <p:txBody>
          <a:bodyPr/>
          <a:lstStyle/>
          <a:p>
            <a:pPr lvl="0"/>
            <a:r>
              <a:rPr lang="sl-SI" dirty="0" smtClean="0"/>
              <a:t>Click to edit Master text styles</a:t>
            </a:r>
          </a:p>
          <a:p>
            <a:pPr lvl="1"/>
            <a:r>
              <a:rPr lang="sl-SI" dirty="0" smtClean="0"/>
              <a:t>Second level</a:t>
            </a:r>
          </a:p>
          <a:p>
            <a:pPr lvl="2"/>
            <a:r>
              <a:rPr lang="sl-SI" dirty="0" smtClean="0"/>
              <a:t>Third level</a:t>
            </a:r>
          </a:p>
          <a:p>
            <a:pPr lvl="3"/>
            <a:r>
              <a:rPr lang="sl-SI" dirty="0" smtClean="0"/>
              <a:t>Fourth level</a:t>
            </a:r>
          </a:p>
          <a:p>
            <a:pPr lvl="4"/>
            <a:r>
              <a:rPr lang="sl-SI" dirty="0"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sl-SI"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FB11BAE8-6B6D-5C45-86B6-F79186535E7F}" type="datetimeFigureOut">
              <a:rPr lang="en-US" smtClean="0"/>
              <a:pPr/>
              <a:t>11/4/2019</a:t>
            </a:fld>
            <a:endParaRPr lang="en-US"/>
          </a:p>
        </p:txBody>
      </p:sp>
      <p:sp>
        <p:nvSpPr>
          <p:cNvPr id="8" name="Footer Placeholder 7"/>
          <p:cNvSpPr>
            <a:spLocks noGrp="1"/>
          </p:cNvSpPr>
          <p:nvPr>
            <p:ph type="ftr" sz="quarter" idx="11"/>
          </p:nvPr>
        </p:nvSpPr>
        <p:spPr>
          <a:xfrm>
            <a:off x="457200" y="6362983"/>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696163" y="6356350"/>
            <a:ext cx="2133600" cy="365125"/>
          </a:xfrm>
          <a:prstGeom prst="rect">
            <a:avLst/>
          </a:prstGeom>
        </p:spPr>
        <p:txBody>
          <a:bodyPr/>
          <a:lstStyle/>
          <a:p>
            <a:fld id="{89BA1BEF-E28B-034E-B9B6-81911248AE3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sl-SI"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sl-SI"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sl-SI"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sl-SI"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l-SI" smtClean="0"/>
              <a:t>Click to edit Master subtitle style</a:t>
            </a:r>
            <a:endParaRPr lang="en-US"/>
          </a:p>
        </p:txBody>
      </p:sp>
      <p:sp>
        <p:nvSpPr>
          <p:cNvPr id="4" name="Date Placeholder 3"/>
          <p:cNvSpPr>
            <a:spLocks noGrp="1"/>
          </p:cNvSpPr>
          <p:nvPr>
            <p:ph type="dt" sz="half" idx="10"/>
          </p:nvPr>
        </p:nvSpPr>
        <p:spPr/>
        <p:txBody>
          <a:bodyPr/>
          <a:lstStyle/>
          <a:p>
            <a:fld id="{2D9B7D5B-B207-A34E-9D8D-62FACCA2F88F}" type="datetimeFigureOut">
              <a:rPr lang="en-US" smtClean="0"/>
              <a:t>11/4/2019</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10067B71-0074-7A42-BF7A-40ECD0AD78DD}" type="slidenum">
              <a:rPr lang="en-US" smtClean="0"/>
              <a:t>‹#›</a:t>
            </a:fld>
            <a:endParaRPr lang="en-US"/>
          </a:p>
        </p:txBody>
      </p:sp>
    </p:spTree>
    <p:extLst>
      <p:ext uri="{BB962C8B-B14F-4D97-AF65-F5344CB8AC3E}">
        <p14:creationId xmlns:p14="http://schemas.microsoft.com/office/powerpoint/2010/main" val="33618754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Date Placeholder 3"/>
          <p:cNvSpPr>
            <a:spLocks noGrp="1"/>
          </p:cNvSpPr>
          <p:nvPr>
            <p:ph type="dt" sz="half" idx="10"/>
          </p:nvPr>
        </p:nvSpPr>
        <p:spPr/>
        <p:txBody>
          <a:bodyPr/>
          <a:lstStyle/>
          <a:p>
            <a:fld id="{2D9B7D5B-B207-A34E-9D8D-62FACCA2F88F}" type="datetimeFigureOut">
              <a:rPr lang="en-US" smtClean="0"/>
              <a:t>11/4/2019</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10067B71-0074-7A42-BF7A-40ECD0AD78DD}" type="slidenum">
              <a:rPr lang="en-US" smtClean="0"/>
              <a:t>‹#›</a:t>
            </a:fld>
            <a:endParaRPr lang="en-US"/>
          </a:p>
        </p:txBody>
      </p:sp>
    </p:spTree>
    <p:extLst>
      <p:ext uri="{BB962C8B-B14F-4D97-AF65-F5344CB8AC3E}">
        <p14:creationId xmlns:p14="http://schemas.microsoft.com/office/powerpoint/2010/main" val="22809527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sl-SI"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l-SI" smtClean="0"/>
              <a:t>Click to edit Master text styles</a:t>
            </a:r>
          </a:p>
        </p:txBody>
      </p:sp>
      <p:sp>
        <p:nvSpPr>
          <p:cNvPr id="4" name="Date Placeholder 3"/>
          <p:cNvSpPr>
            <a:spLocks noGrp="1"/>
          </p:cNvSpPr>
          <p:nvPr>
            <p:ph type="dt" sz="half" idx="10"/>
          </p:nvPr>
        </p:nvSpPr>
        <p:spPr/>
        <p:txBody>
          <a:bodyPr/>
          <a:lstStyle/>
          <a:p>
            <a:fld id="{2D9B7D5B-B207-A34E-9D8D-62FACCA2F88F}" type="datetimeFigureOut">
              <a:rPr lang="en-US" smtClean="0"/>
              <a:t>11/4/2019</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10067B71-0074-7A42-BF7A-40ECD0AD78DD}" type="slidenum">
              <a:rPr lang="en-US" smtClean="0"/>
              <a:t>‹#›</a:t>
            </a:fld>
            <a:endParaRPr lang="en-US"/>
          </a:p>
        </p:txBody>
      </p:sp>
    </p:spTree>
    <p:extLst>
      <p:ext uri="{BB962C8B-B14F-4D97-AF65-F5344CB8AC3E}">
        <p14:creationId xmlns:p14="http://schemas.microsoft.com/office/powerpoint/2010/main" val="1905638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5" name="Date Placeholder 4"/>
          <p:cNvSpPr>
            <a:spLocks noGrp="1"/>
          </p:cNvSpPr>
          <p:nvPr>
            <p:ph type="dt" sz="half" idx="10"/>
          </p:nvPr>
        </p:nvSpPr>
        <p:spPr/>
        <p:txBody>
          <a:bodyPr/>
          <a:lstStyle/>
          <a:p>
            <a:fld id="{2D9B7D5B-B207-A34E-9D8D-62FACCA2F88F}" type="datetimeFigureOut">
              <a:rPr lang="en-US" smtClean="0"/>
              <a:t>11/4/2019</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10067B71-0074-7A42-BF7A-40ECD0AD78DD}" type="slidenum">
              <a:rPr lang="en-US" smtClean="0"/>
              <a:t>‹#›</a:t>
            </a:fld>
            <a:endParaRPr lang="en-US"/>
          </a:p>
        </p:txBody>
      </p:sp>
    </p:spTree>
    <p:extLst>
      <p:ext uri="{BB962C8B-B14F-4D97-AF65-F5344CB8AC3E}">
        <p14:creationId xmlns:p14="http://schemas.microsoft.com/office/powerpoint/2010/main" val="38877134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sl-SI"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7" name="Date Placeholder 6"/>
          <p:cNvSpPr>
            <a:spLocks noGrp="1"/>
          </p:cNvSpPr>
          <p:nvPr>
            <p:ph type="dt" sz="half" idx="10"/>
          </p:nvPr>
        </p:nvSpPr>
        <p:spPr/>
        <p:txBody>
          <a:bodyPr/>
          <a:lstStyle/>
          <a:p>
            <a:fld id="{2D9B7D5B-B207-A34E-9D8D-62FACCA2F88F}" type="datetimeFigureOut">
              <a:rPr lang="en-US" smtClean="0"/>
              <a:t>11/4/2019</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10067B71-0074-7A42-BF7A-40ECD0AD78DD}" type="slidenum">
              <a:rPr lang="en-US" smtClean="0"/>
              <a:t>‹#›</a:t>
            </a:fld>
            <a:endParaRPr lang="en-US"/>
          </a:p>
        </p:txBody>
      </p:sp>
    </p:spTree>
    <p:extLst>
      <p:ext uri="{BB962C8B-B14F-4D97-AF65-F5344CB8AC3E}">
        <p14:creationId xmlns:p14="http://schemas.microsoft.com/office/powerpoint/2010/main" val="10177063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Date Placeholder 2"/>
          <p:cNvSpPr>
            <a:spLocks noGrp="1"/>
          </p:cNvSpPr>
          <p:nvPr>
            <p:ph type="dt" sz="half" idx="10"/>
          </p:nvPr>
        </p:nvSpPr>
        <p:spPr/>
        <p:txBody>
          <a:bodyPr/>
          <a:lstStyle/>
          <a:p>
            <a:fld id="{2D9B7D5B-B207-A34E-9D8D-62FACCA2F88F}" type="datetimeFigureOut">
              <a:rPr lang="en-US" smtClean="0"/>
              <a:t>11/4/2019</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10067B71-0074-7A42-BF7A-40ECD0AD78DD}" type="slidenum">
              <a:rPr lang="en-US" smtClean="0"/>
              <a:t>‹#›</a:t>
            </a:fld>
            <a:endParaRPr lang="en-US"/>
          </a:p>
        </p:txBody>
      </p:sp>
    </p:spTree>
    <p:extLst>
      <p:ext uri="{BB962C8B-B14F-4D97-AF65-F5344CB8AC3E}">
        <p14:creationId xmlns:p14="http://schemas.microsoft.com/office/powerpoint/2010/main" val="38972813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9B7D5B-B207-A34E-9D8D-62FACCA2F88F}" type="datetimeFigureOut">
              <a:rPr lang="en-US" smtClean="0"/>
              <a:t>11/4/2019</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10067B71-0074-7A42-BF7A-40ECD0AD78DD}" type="slidenum">
              <a:rPr lang="en-US" smtClean="0"/>
              <a:t>‹#›</a:t>
            </a:fld>
            <a:endParaRPr lang="en-US"/>
          </a:p>
        </p:txBody>
      </p:sp>
    </p:spTree>
    <p:extLst>
      <p:ext uri="{BB962C8B-B14F-4D97-AF65-F5344CB8AC3E}">
        <p14:creationId xmlns:p14="http://schemas.microsoft.com/office/powerpoint/2010/main" val="9662478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sl-SI"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Click to edit Master text styles</a:t>
            </a:r>
          </a:p>
        </p:txBody>
      </p:sp>
      <p:sp>
        <p:nvSpPr>
          <p:cNvPr id="5" name="Date Placeholder 4"/>
          <p:cNvSpPr>
            <a:spLocks noGrp="1"/>
          </p:cNvSpPr>
          <p:nvPr>
            <p:ph type="dt" sz="half" idx="10"/>
          </p:nvPr>
        </p:nvSpPr>
        <p:spPr/>
        <p:txBody>
          <a:bodyPr/>
          <a:lstStyle/>
          <a:p>
            <a:fld id="{2D9B7D5B-B207-A34E-9D8D-62FACCA2F88F}" type="datetimeFigureOut">
              <a:rPr lang="en-US" smtClean="0"/>
              <a:t>11/4/2019</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10067B71-0074-7A42-BF7A-40ECD0AD78DD}" type="slidenum">
              <a:rPr lang="en-US" smtClean="0"/>
              <a:t>‹#›</a:t>
            </a:fld>
            <a:endParaRPr lang="en-US"/>
          </a:p>
        </p:txBody>
      </p:sp>
    </p:spTree>
    <p:extLst>
      <p:ext uri="{BB962C8B-B14F-4D97-AF65-F5344CB8AC3E}">
        <p14:creationId xmlns:p14="http://schemas.microsoft.com/office/powerpoint/2010/main" val="38950935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sl-SI"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Click to edit Master text styles</a:t>
            </a:r>
          </a:p>
        </p:txBody>
      </p:sp>
      <p:sp>
        <p:nvSpPr>
          <p:cNvPr id="5" name="Date Placeholder 4"/>
          <p:cNvSpPr>
            <a:spLocks noGrp="1"/>
          </p:cNvSpPr>
          <p:nvPr>
            <p:ph type="dt" sz="half" idx="10"/>
          </p:nvPr>
        </p:nvSpPr>
        <p:spPr/>
        <p:txBody>
          <a:bodyPr/>
          <a:lstStyle/>
          <a:p>
            <a:fld id="{2D9B7D5B-B207-A34E-9D8D-62FACCA2F88F}" type="datetimeFigureOut">
              <a:rPr lang="en-US" smtClean="0"/>
              <a:t>11/4/2019</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10067B71-0074-7A42-BF7A-40ECD0AD78DD}" type="slidenum">
              <a:rPr lang="en-US" smtClean="0"/>
              <a:t>‹#›</a:t>
            </a:fld>
            <a:endParaRPr lang="en-US"/>
          </a:p>
        </p:txBody>
      </p:sp>
    </p:spTree>
    <p:extLst>
      <p:ext uri="{BB962C8B-B14F-4D97-AF65-F5344CB8AC3E}">
        <p14:creationId xmlns:p14="http://schemas.microsoft.com/office/powerpoint/2010/main" val="31252688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Date Placeholder 3"/>
          <p:cNvSpPr>
            <a:spLocks noGrp="1"/>
          </p:cNvSpPr>
          <p:nvPr>
            <p:ph type="dt" sz="half" idx="10"/>
          </p:nvPr>
        </p:nvSpPr>
        <p:spPr/>
        <p:txBody>
          <a:bodyPr/>
          <a:lstStyle/>
          <a:p>
            <a:fld id="{2D9B7D5B-B207-A34E-9D8D-62FACCA2F88F}" type="datetimeFigureOut">
              <a:rPr lang="en-US" smtClean="0"/>
              <a:t>11/4/2019</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10067B71-0074-7A42-BF7A-40ECD0AD78DD}" type="slidenum">
              <a:rPr lang="en-US" smtClean="0"/>
              <a:t>‹#›</a:t>
            </a:fld>
            <a:endParaRPr lang="en-US"/>
          </a:p>
        </p:txBody>
      </p:sp>
    </p:spTree>
    <p:extLst>
      <p:ext uri="{BB962C8B-B14F-4D97-AF65-F5344CB8AC3E}">
        <p14:creationId xmlns:p14="http://schemas.microsoft.com/office/powerpoint/2010/main" val="5907777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sl-SI"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Date Placeholder 3"/>
          <p:cNvSpPr>
            <a:spLocks noGrp="1"/>
          </p:cNvSpPr>
          <p:nvPr>
            <p:ph type="dt" sz="half" idx="10"/>
          </p:nvPr>
        </p:nvSpPr>
        <p:spPr/>
        <p:txBody>
          <a:bodyPr/>
          <a:lstStyle/>
          <a:p>
            <a:fld id="{2D9B7D5B-B207-A34E-9D8D-62FACCA2F88F}" type="datetimeFigureOut">
              <a:rPr lang="en-US" smtClean="0"/>
              <a:t>11/4/2019</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10067B71-0074-7A42-BF7A-40ECD0AD78DD}" type="slidenum">
              <a:rPr lang="en-US" smtClean="0"/>
              <a:t>‹#›</a:t>
            </a:fld>
            <a:endParaRPr lang="en-US"/>
          </a:p>
        </p:txBody>
      </p:sp>
    </p:spTree>
    <p:extLst>
      <p:ext uri="{BB962C8B-B14F-4D97-AF65-F5344CB8AC3E}">
        <p14:creationId xmlns:p14="http://schemas.microsoft.com/office/powerpoint/2010/main" val="1825054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emf"/><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image" Target="../media/image5.emf"/><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emf"/><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7739929" cy="4525963"/>
          </a:xfrm>
          <a:prstGeom prst="rect">
            <a:avLst/>
          </a:prstGeom>
        </p:spPr>
        <p:txBody>
          <a:bodyPr vert="horz" lIns="91440" tIns="45720" rIns="91440" bIns="45720" rtlCol="0">
            <a:normAutofit/>
          </a:body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7" name="Rectangle 6"/>
          <p:cNvSpPr/>
          <p:nvPr userDrawn="1"/>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13"/>
          <a:stretch>
            <a:fillRect/>
          </a:stretch>
        </p:blipFill>
        <p:spPr>
          <a:xfrm>
            <a:off x="8492175" y="154796"/>
            <a:ext cx="337588" cy="1069029"/>
          </a:xfrm>
          <a:prstGeom prst="rect">
            <a:avLst/>
          </a:prstGeom>
        </p:spPr>
      </p:pic>
      <p:cxnSp>
        <p:nvCxnSpPr>
          <p:cNvPr id="9" name="Straight Connector 8"/>
          <p:cNvCxnSpPr/>
          <p:nvPr userDrawn="1"/>
        </p:nvCxnSpPr>
        <p:spPr>
          <a:xfrm>
            <a:off x="8197129"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2" name="Title Placeholder 1"/>
          <p:cNvSpPr>
            <a:spLocks noGrp="1"/>
          </p:cNvSpPr>
          <p:nvPr>
            <p:ph type="title"/>
          </p:nvPr>
        </p:nvSpPr>
        <p:spPr>
          <a:xfrm>
            <a:off x="457200" y="76966"/>
            <a:ext cx="7739929" cy="1199387"/>
          </a:xfrm>
          <a:prstGeom prst="rect">
            <a:avLst/>
          </a:prstGeom>
        </p:spPr>
        <p:txBody>
          <a:bodyPr vert="horz" lIns="91440" tIns="45720" rIns="91440" bIns="45720" rtlCol="0" anchor="ctr">
            <a:normAutofit/>
          </a:bodyPr>
          <a:lstStyle/>
          <a:p>
            <a:r>
              <a:rPr lang="sl-SI" dirty="0"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i="1" kern="1200" baseline="0">
          <a:solidFill>
            <a:schemeClr val="tx1"/>
          </a:solidFill>
          <a:latin typeface="Georgia"/>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DCCE86"/>
        </a:solidFill>
        <a:effectLst/>
      </p:bgPr>
    </p:bg>
    <p:spTree>
      <p:nvGrpSpPr>
        <p:cNvPr id="1" name=""/>
        <p:cNvGrpSpPr/>
        <p:nvPr/>
      </p:nvGrpSpPr>
      <p:grpSpPr>
        <a:xfrm>
          <a:off x="0" y="0"/>
          <a:ext cx="0" cy="0"/>
          <a:chOff x="0" y="0"/>
          <a:chExt cx="0" cy="0"/>
        </a:xfrm>
      </p:grpSpPr>
      <p:sp>
        <p:nvSpPr>
          <p:cNvPr id="7" name="Rectangle 6"/>
          <p:cNvSpPr/>
          <p:nvPr userDrawn="1"/>
        </p:nvSpPr>
        <p:spPr>
          <a:xfrm>
            <a:off x="-1" y="1802293"/>
            <a:ext cx="8274098" cy="4265202"/>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13"/>
          <a:stretch>
            <a:fillRect/>
          </a:stretch>
        </p:blipFill>
        <p:spPr>
          <a:xfrm>
            <a:off x="488635" y="296139"/>
            <a:ext cx="903209" cy="1375034"/>
          </a:xfrm>
          <a:prstGeom prst="rect">
            <a:avLst/>
          </a:prstGeom>
        </p:spPr>
      </p:pic>
      <p:pic>
        <p:nvPicPr>
          <p:cNvPr id="9" name="Picture 8"/>
          <p:cNvPicPr>
            <a:picLocks noChangeAspect="1"/>
          </p:cNvPicPr>
          <p:nvPr userDrawn="1"/>
        </p:nvPicPr>
        <p:blipFill>
          <a:blip r:embed="rId14"/>
          <a:stretch>
            <a:fillRect/>
          </a:stretch>
        </p:blipFill>
        <p:spPr>
          <a:xfrm>
            <a:off x="2223428" y="1198312"/>
            <a:ext cx="1706411" cy="472861"/>
          </a:xfrm>
          <a:prstGeom prst="rect">
            <a:avLst/>
          </a:prstGeom>
        </p:spPr>
      </p:pic>
      <p:pic>
        <p:nvPicPr>
          <p:cNvPr id="10" name="Picture 9"/>
          <p:cNvPicPr>
            <a:picLocks noChangeAspect="1"/>
          </p:cNvPicPr>
          <p:nvPr userDrawn="1"/>
        </p:nvPicPr>
        <p:blipFill>
          <a:blip r:embed="rId15"/>
          <a:stretch>
            <a:fillRect/>
          </a:stretch>
        </p:blipFill>
        <p:spPr>
          <a:xfrm>
            <a:off x="6407615" y="6243400"/>
            <a:ext cx="1866482" cy="422875"/>
          </a:xfrm>
          <a:prstGeom prst="rect">
            <a:avLst/>
          </a:prstGeom>
        </p:spPr>
      </p:pic>
      <p:pic>
        <p:nvPicPr>
          <p:cNvPr id="11" name="Picture 10"/>
          <p:cNvPicPr>
            <a:picLocks noChangeAspect="1"/>
          </p:cNvPicPr>
          <p:nvPr userDrawn="1"/>
        </p:nvPicPr>
        <p:blipFill>
          <a:blip r:embed="rId16"/>
          <a:stretch>
            <a:fillRect/>
          </a:stretch>
        </p:blipFill>
        <p:spPr>
          <a:xfrm>
            <a:off x="4439856" y="6361219"/>
            <a:ext cx="1778000" cy="279400"/>
          </a:xfrm>
          <a:prstGeom prst="rect">
            <a:avLst/>
          </a:prstGeom>
        </p:spPr>
      </p:pic>
      <p:sp>
        <p:nvSpPr>
          <p:cNvPr id="2" name="Title Placeholder 1"/>
          <p:cNvSpPr>
            <a:spLocks noGrp="1"/>
          </p:cNvSpPr>
          <p:nvPr>
            <p:ph type="title"/>
          </p:nvPr>
        </p:nvSpPr>
        <p:spPr>
          <a:xfrm>
            <a:off x="457200" y="2203975"/>
            <a:ext cx="7620598" cy="3571826"/>
          </a:xfrm>
          <a:prstGeom prst="rect">
            <a:avLst/>
          </a:prstGeom>
        </p:spPr>
        <p:txBody>
          <a:bodyPr vert="horz" lIns="91440" tIns="45720" rIns="91440" bIns="45720" rtlCol="0" anchor="ctr">
            <a:normAutofit/>
          </a:bodyPr>
          <a:lstStyle/>
          <a:p>
            <a:r>
              <a:rPr lang="sl-SI" smtClean="0"/>
              <a:t>Click to edit Master title style</a:t>
            </a:r>
            <a:endParaRPr lang="en-US"/>
          </a:p>
        </p:txBody>
      </p:sp>
      <p:sp>
        <p:nvSpPr>
          <p:cNvPr id="4" name="Date Placeholder 3"/>
          <p:cNvSpPr>
            <a:spLocks noGrp="1"/>
          </p:cNvSpPr>
          <p:nvPr>
            <p:ph type="dt" sz="half" idx="2"/>
          </p:nvPr>
        </p:nvSpPr>
        <p:spPr>
          <a:xfrm>
            <a:off x="457200" y="6301150"/>
            <a:ext cx="2133600" cy="365125"/>
          </a:xfrm>
          <a:prstGeom prst="rect">
            <a:avLst/>
          </a:prstGeom>
        </p:spPr>
        <p:txBody>
          <a:bodyPr vert="horz" lIns="91440" tIns="45720" rIns="91440" bIns="45720" rtlCol="0" anchor="ctr"/>
          <a:lstStyle>
            <a:lvl1pPr algn="l">
              <a:defRPr sz="1200" b="0" i="1">
                <a:solidFill>
                  <a:schemeClr val="tx1"/>
                </a:solidFill>
                <a:latin typeface="Georgia"/>
              </a:defRPr>
            </a:lvl1pPr>
          </a:lstStyle>
          <a:p>
            <a:fld id="{2D9B7D5B-B207-A34E-9D8D-62FACCA2F88F}" type="datetimeFigureOut">
              <a:rPr lang="en-US" smtClean="0"/>
              <a:pPr/>
              <a:t>11/4/2019</a:t>
            </a:fld>
            <a:endParaRPr lang="en-US" dirty="0"/>
          </a:p>
        </p:txBody>
      </p:sp>
    </p:spTree>
    <p:extLst>
      <p:ext uri="{BB962C8B-B14F-4D97-AF65-F5344CB8AC3E}">
        <p14:creationId xmlns:p14="http://schemas.microsoft.com/office/powerpoint/2010/main" val="34356938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latinLnBrk="0" hangingPunct="1">
        <a:spcBef>
          <a:spcPct val="0"/>
        </a:spcBef>
        <a:buNone/>
        <a:defRPr sz="4400" kern="1200">
          <a:solidFill>
            <a:schemeClr val="bg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hemeOverride" Target="../theme/themeOverride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hemeOverride" Target="../theme/themeOverrid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CCE86"/>
        </a:solidFill>
        <a:effectLst/>
      </p:bgPr>
    </p:bg>
    <p:spTree>
      <p:nvGrpSpPr>
        <p:cNvPr id="1" name=""/>
        <p:cNvGrpSpPr/>
        <p:nvPr/>
      </p:nvGrpSpPr>
      <p:grpSpPr>
        <a:xfrm>
          <a:off x="0" y="0"/>
          <a:ext cx="0" cy="0"/>
          <a:chOff x="0" y="0"/>
          <a:chExt cx="0" cy="0"/>
        </a:xfrm>
      </p:grpSpPr>
      <p:sp>
        <p:nvSpPr>
          <p:cNvPr id="5" name="Rectangle 4"/>
          <p:cNvSpPr/>
          <p:nvPr/>
        </p:nvSpPr>
        <p:spPr>
          <a:xfrm>
            <a:off x="604087" y="2604832"/>
            <a:ext cx="7541730" cy="2997744"/>
          </a:xfrm>
          <a:prstGeom prst="rect">
            <a:avLst/>
          </a:prstGeom>
        </p:spPr>
        <p:txBody>
          <a:bodyPr wrap="square">
            <a:spAutoFit/>
          </a:bodyPr>
          <a:lstStyle/>
          <a:p>
            <a:endParaRPr lang="sl-SI" sz="3200" dirty="0" smtClean="0">
              <a:solidFill>
                <a:schemeClr val="bg1"/>
              </a:solidFill>
            </a:endParaRPr>
          </a:p>
          <a:p>
            <a:pPr>
              <a:lnSpc>
                <a:spcPct val="80000"/>
              </a:lnSpc>
            </a:pPr>
            <a:r>
              <a:rPr lang="sl-SI" sz="3200" i="1" dirty="0" smtClean="0">
                <a:solidFill>
                  <a:srgbClr val="DCCE86"/>
                </a:solidFill>
                <a:latin typeface="Georgia"/>
                <a:cs typeface="Calibri"/>
              </a:rPr>
              <a:t>Novosti pri razvoju katalogov standardov strokovnih znanj in spretnosti</a:t>
            </a:r>
            <a:endParaRPr lang="sl-SI" sz="3200" i="1" dirty="0">
              <a:solidFill>
                <a:srgbClr val="DCCE86"/>
              </a:solidFill>
              <a:latin typeface="Georgia"/>
              <a:cs typeface="Calibri"/>
            </a:endParaRPr>
          </a:p>
          <a:p>
            <a:pPr>
              <a:lnSpc>
                <a:spcPct val="80000"/>
              </a:lnSpc>
            </a:pPr>
            <a:endParaRPr lang="sl-SI" sz="3200" i="1" dirty="0">
              <a:solidFill>
                <a:srgbClr val="DCCE86"/>
              </a:solidFill>
              <a:latin typeface="Georgia"/>
              <a:cs typeface="Calibri"/>
            </a:endParaRPr>
          </a:p>
          <a:p>
            <a:pPr>
              <a:lnSpc>
                <a:spcPct val="80000"/>
              </a:lnSpc>
            </a:pPr>
            <a:endParaRPr lang="sl-SI" sz="1600" i="1" dirty="0">
              <a:solidFill>
                <a:schemeClr val="bg1"/>
              </a:solidFill>
              <a:latin typeface="Georgia"/>
            </a:endParaRPr>
          </a:p>
          <a:p>
            <a:pPr>
              <a:lnSpc>
                <a:spcPct val="80000"/>
              </a:lnSpc>
            </a:pPr>
            <a:r>
              <a:rPr lang="sl-SI" sz="1600" i="1" dirty="0" smtClean="0">
                <a:solidFill>
                  <a:schemeClr val="bg1"/>
                </a:solidFill>
                <a:latin typeface="Georgia"/>
              </a:rPr>
              <a:t>Barbara Kunčič  Krapež</a:t>
            </a:r>
          </a:p>
          <a:p>
            <a:pPr>
              <a:lnSpc>
                <a:spcPct val="80000"/>
              </a:lnSpc>
            </a:pPr>
            <a:r>
              <a:rPr lang="sl-SI" sz="1600" i="1" dirty="0" smtClean="0">
                <a:solidFill>
                  <a:schemeClr val="bg1"/>
                </a:solidFill>
                <a:latin typeface="Georgia"/>
              </a:rPr>
              <a:t>Simona </a:t>
            </a:r>
            <a:r>
              <a:rPr lang="sl-SI" sz="1600" i="1" dirty="0" err="1" smtClean="0">
                <a:solidFill>
                  <a:schemeClr val="bg1"/>
                </a:solidFill>
                <a:latin typeface="Georgia"/>
              </a:rPr>
              <a:t>Kuder</a:t>
            </a:r>
            <a:endParaRPr lang="sl-SI" sz="1600" i="1" dirty="0" smtClean="0">
              <a:solidFill>
                <a:schemeClr val="bg1"/>
              </a:solidFill>
              <a:latin typeface="Georgia"/>
            </a:endParaRPr>
          </a:p>
          <a:p>
            <a:pPr>
              <a:lnSpc>
                <a:spcPct val="80000"/>
              </a:lnSpc>
            </a:pPr>
            <a:r>
              <a:rPr lang="sl-SI" sz="1600" i="1" dirty="0">
                <a:solidFill>
                  <a:schemeClr val="bg1"/>
                </a:solidFill>
                <a:latin typeface="Georgia"/>
              </a:rPr>
              <a:t>	</a:t>
            </a:r>
            <a:r>
              <a:rPr lang="sl-SI" sz="1600" i="1" dirty="0" smtClean="0">
                <a:solidFill>
                  <a:schemeClr val="bg1"/>
                </a:solidFill>
                <a:latin typeface="Georgia"/>
              </a:rPr>
              <a:t>											</a:t>
            </a:r>
            <a:r>
              <a:rPr lang="sl-SI" sz="1600" i="1" smtClean="0">
                <a:solidFill>
                  <a:schemeClr val="bg1"/>
                </a:solidFill>
                <a:latin typeface="Georgia"/>
              </a:rPr>
              <a:t>	november 2019</a:t>
            </a:r>
            <a:endParaRPr lang="sl-SI" sz="2000" i="1" dirty="0">
              <a:solidFill>
                <a:schemeClr val="bg1"/>
              </a:solidFill>
              <a:latin typeface="Georgia"/>
            </a:endParaRPr>
          </a:p>
        </p:txBody>
      </p:sp>
      <p:sp>
        <p:nvSpPr>
          <p:cNvPr id="3" name="TextBox 2"/>
          <p:cNvSpPr txBox="1"/>
          <p:nvPr/>
        </p:nvSpPr>
        <p:spPr>
          <a:xfrm>
            <a:off x="604087" y="6341977"/>
            <a:ext cx="3013425" cy="461665"/>
          </a:xfrm>
          <a:prstGeom prst="rect">
            <a:avLst/>
          </a:prstGeom>
          <a:noFill/>
        </p:spPr>
        <p:txBody>
          <a:bodyPr wrap="square" rtlCol="0">
            <a:spAutoFit/>
          </a:bodyPr>
          <a:lstStyle/>
          <a:p>
            <a:r>
              <a:rPr lang="sl-SI" sz="1200" i="1" dirty="0" smtClean="0">
                <a:latin typeface="Georgia"/>
              </a:rPr>
              <a:t>Ljubljana, 4. november 2013</a:t>
            </a:r>
            <a:endParaRPr lang="en-US" sz="1200" i="1" dirty="0">
              <a:latin typeface="Georgia"/>
            </a:endParaRPr>
          </a:p>
          <a:p>
            <a:endParaRPr lang="en-US" sz="1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327117" y="154796"/>
            <a:ext cx="7780216" cy="1069029"/>
          </a:xfrm>
        </p:spPr>
        <p:txBody>
          <a:bodyPr wrap="square" anchor="ctr">
            <a:normAutofit/>
          </a:bodyPr>
          <a:lstStyle/>
          <a:p>
            <a:pPr>
              <a:spcAft>
                <a:spcPts val="600"/>
              </a:spcAft>
            </a:pPr>
            <a:r>
              <a:rPr lang="sl-SI" b="1" i="0" dirty="0"/>
              <a:t>NAČINI PREVERJANJA STROKOVNIH ZNANJ IN SPRETNOSTI </a:t>
            </a:r>
            <a:endParaRPr lang="sl-SI" sz="2800" i="1" dirty="0">
              <a:latin typeface="Georgia"/>
              <a:cs typeface="Georgia"/>
            </a:endParaRPr>
          </a:p>
        </p:txBody>
      </p:sp>
      <p:sp>
        <p:nvSpPr>
          <p:cNvPr id="6" name="Rectangle 2"/>
          <p:cNvSpPr txBox="1">
            <a:spLocks noChangeArrowheads="1"/>
          </p:cNvSpPr>
          <p:nvPr/>
        </p:nvSpPr>
        <p:spPr>
          <a:xfrm>
            <a:off x="161925" y="1514530"/>
            <a:ext cx="5019828" cy="5238694"/>
          </a:xfrm>
          <a:prstGeom prst="rect">
            <a:avLst/>
          </a:prstGeom>
        </p:spPr>
        <p:style>
          <a:lnRef idx="0">
            <a:scrgbClr r="0" g="0" b="0"/>
          </a:lnRef>
          <a:fillRef idx="1003">
            <a:schemeClr val="lt2"/>
          </a:fillRef>
          <a:effectRef idx="0">
            <a:scrgbClr r="0" g="0" b="0"/>
          </a:effectRef>
          <a:fontRef idx="major"/>
        </p:style>
        <p:txBody>
          <a:bodyPr vert="horz" lIns="91440" tIns="45720" rIns="91440" bIns="45720" rtlCol="0" anchor="ctr">
            <a:normAutofit fontScale="85000" lnSpcReduction="20000"/>
          </a:bodyPr>
          <a:lstStyle/>
          <a:p>
            <a:endParaRPr lang="sl-SI" sz="2000" b="1" dirty="0" smtClean="0"/>
          </a:p>
          <a:p>
            <a:endParaRPr lang="sl-SI" sz="2000" b="1" dirty="0"/>
          </a:p>
          <a:p>
            <a:endParaRPr lang="sl-SI" sz="2000" b="1" dirty="0" smtClean="0"/>
          </a:p>
          <a:p>
            <a:endParaRPr lang="sl-SI" sz="2000" b="1" dirty="0"/>
          </a:p>
          <a:p>
            <a:endParaRPr lang="sl-SI" sz="2000" b="1" dirty="0" smtClean="0"/>
          </a:p>
          <a:p>
            <a:endParaRPr lang="sl-SI" sz="2000" b="1" dirty="0"/>
          </a:p>
          <a:p>
            <a:endParaRPr lang="sl-SI" sz="2000" b="1" dirty="0" smtClean="0"/>
          </a:p>
          <a:p>
            <a:r>
              <a:rPr lang="sl-SI" sz="2000" b="1" dirty="0" smtClean="0"/>
              <a:t>Točka </a:t>
            </a:r>
            <a:r>
              <a:rPr lang="sl-SI" sz="2000" b="1" dirty="0"/>
              <a:t>4. 2 </a:t>
            </a:r>
            <a:r>
              <a:rPr lang="sl-SI" sz="2000" dirty="0"/>
              <a:t>- Katalog določi način in obliko preverjanja, ki je glede na cilje in standarde znanja, najprimernejša</a:t>
            </a:r>
            <a:r>
              <a:rPr lang="sl-SI" sz="2000" dirty="0" smtClean="0"/>
              <a:t>.</a:t>
            </a:r>
          </a:p>
          <a:p>
            <a:pPr marL="342900" indent="-342900">
              <a:buFont typeface="Arial" panose="020B0604020202020204" pitchFamily="34" charset="0"/>
              <a:buChar char="•"/>
            </a:pPr>
            <a:r>
              <a:rPr lang="sl-SI" sz="2000" i="1" dirty="0" smtClean="0"/>
              <a:t>Praktično preverjanje z zagovorom</a:t>
            </a:r>
          </a:p>
          <a:p>
            <a:pPr marL="342900" indent="-342900">
              <a:buFont typeface="Arial" panose="020B0604020202020204" pitchFamily="34" charset="0"/>
              <a:buChar char="•"/>
            </a:pPr>
            <a:r>
              <a:rPr lang="sl-SI" sz="2000" i="1" dirty="0"/>
              <a:t>Z</a:t>
            </a:r>
            <a:r>
              <a:rPr lang="sl-SI" sz="2000" i="1" dirty="0" smtClean="0"/>
              <a:t>agovor </a:t>
            </a:r>
            <a:r>
              <a:rPr lang="sl-SI" sz="2000" i="1" dirty="0"/>
              <a:t>seminarske naloge ter obvladovanje praktičnih in teoretičnih </a:t>
            </a:r>
            <a:r>
              <a:rPr lang="sl-SI" sz="2000" i="1" dirty="0" smtClean="0"/>
              <a:t>znanj</a:t>
            </a:r>
          </a:p>
          <a:p>
            <a:pPr marL="342900" indent="-342900">
              <a:buFont typeface="Arial" panose="020B0604020202020204" pitchFamily="34" charset="0"/>
              <a:buChar char="•"/>
            </a:pPr>
            <a:r>
              <a:rPr lang="it-IT" sz="2000" i="1" dirty="0" err="1"/>
              <a:t>Preverjanje</a:t>
            </a:r>
            <a:r>
              <a:rPr lang="it-IT" sz="2000" i="1" dirty="0"/>
              <a:t> se </a:t>
            </a:r>
            <a:r>
              <a:rPr lang="it-IT" sz="2000" i="1" dirty="0" err="1"/>
              <a:t>izvaja</a:t>
            </a:r>
            <a:r>
              <a:rPr lang="it-IT" sz="2000" i="1" dirty="0"/>
              <a:t> </a:t>
            </a:r>
            <a:r>
              <a:rPr lang="it-IT" sz="2000" i="1" dirty="0" err="1"/>
              <a:t>pisno</a:t>
            </a:r>
            <a:r>
              <a:rPr lang="it-IT" sz="2000" i="1" dirty="0"/>
              <a:t> in </a:t>
            </a:r>
            <a:r>
              <a:rPr lang="it-IT" sz="2000" i="1" dirty="0" err="1"/>
              <a:t>ustno</a:t>
            </a:r>
            <a:r>
              <a:rPr lang="it-IT" sz="2000" i="1" dirty="0"/>
              <a:t> z </a:t>
            </a:r>
            <a:r>
              <a:rPr lang="it-IT" sz="2000" i="1" dirty="0" err="1"/>
              <a:t>zagovorom</a:t>
            </a:r>
            <a:r>
              <a:rPr lang="it-IT" sz="2000" i="1" dirty="0" smtClean="0"/>
              <a:t>.</a:t>
            </a:r>
            <a:endParaRPr lang="sl-SI" sz="2000" i="1" dirty="0" smtClean="0"/>
          </a:p>
          <a:p>
            <a:pPr marL="342900" indent="-342900">
              <a:buFont typeface="Arial" panose="020B0604020202020204" pitchFamily="34" charset="0"/>
              <a:buChar char="•"/>
            </a:pPr>
            <a:r>
              <a:rPr lang="sl-SI" sz="2000" dirty="0"/>
              <a:t>Na izbrani nalogi se preverjajo praktične spretnosti z ustnim zagovorom strokovno-teoretičnih znanj o storitvi</a:t>
            </a:r>
            <a:r>
              <a:rPr lang="sl-SI" sz="2000" dirty="0" smtClean="0"/>
              <a:t>.</a:t>
            </a:r>
          </a:p>
          <a:p>
            <a:pPr marL="342900" indent="-342900">
              <a:buFont typeface="Arial" panose="020B0604020202020204" pitchFamily="34" charset="0"/>
              <a:buChar char="•"/>
            </a:pPr>
            <a:r>
              <a:rPr lang="sl-SI" sz="2000" dirty="0"/>
              <a:t>pisno preverjanje </a:t>
            </a:r>
            <a:r>
              <a:rPr lang="sl-SI" sz="2000" dirty="0" smtClean="0"/>
              <a:t>in praktično </a:t>
            </a:r>
            <a:r>
              <a:rPr lang="sl-SI" sz="2000" dirty="0"/>
              <a:t>preverjanje z zagovorom </a:t>
            </a:r>
            <a:endParaRPr lang="sl-SI" sz="2000" dirty="0" smtClean="0"/>
          </a:p>
          <a:p>
            <a:pPr marL="342900" indent="-342900">
              <a:buFont typeface="Arial" panose="020B0604020202020204" pitchFamily="34" charset="0"/>
              <a:buChar char="•"/>
            </a:pPr>
            <a:r>
              <a:rPr lang="sl-SI" sz="2000" dirty="0"/>
              <a:t>Kandidat predhodno pripravi in komisiji omogoči e-dostop/link do 3D-izdelka z opisom/navedbo opravljenih delovnih nalog za ta izdelek. 3D-izdelek je lahko prikazan v video obliki (</a:t>
            </a:r>
            <a:r>
              <a:rPr lang="sl-SI" sz="2000" dirty="0" err="1"/>
              <a:t>youtube</a:t>
            </a:r>
            <a:r>
              <a:rPr lang="sl-SI" sz="2000" dirty="0"/>
              <a:t>, </a:t>
            </a:r>
            <a:r>
              <a:rPr lang="sl-SI" sz="2000" dirty="0" err="1"/>
              <a:t>vimeo</a:t>
            </a:r>
            <a:r>
              <a:rPr lang="sl-SI" sz="2000" dirty="0"/>
              <a:t> …),  sliki (</a:t>
            </a:r>
            <a:r>
              <a:rPr lang="sl-SI" sz="2000" dirty="0" err="1"/>
              <a:t>google</a:t>
            </a:r>
            <a:r>
              <a:rPr lang="sl-SI" sz="2000" dirty="0"/>
              <a:t> </a:t>
            </a:r>
            <a:r>
              <a:rPr lang="sl-SI" sz="2000" dirty="0" err="1"/>
              <a:t>drive</a:t>
            </a:r>
            <a:r>
              <a:rPr lang="sl-SI" sz="2000" dirty="0"/>
              <a:t>, </a:t>
            </a:r>
            <a:r>
              <a:rPr lang="sl-SI" sz="2000" dirty="0" err="1"/>
              <a:t>dropbox</a:t>
            </a:r>
            <a:r>
              <a:rPr lang="sl-SI" sz="2000" dirty="0"/>
              <a:t> …) ali v obliki 3D-modela (</a:t>
            </a:r>
            <a:r>
              <a:rPr lang="sl-SI" sz="2000" dirty="0" err="1"/>
              <a:t>sketchfab</a:t>
            </a:r>
            <a:r>
              <a:rPr lang="sl-SI" sz="2000" dirty="0"/>
              <a:t> …).</a:t>
            </a:r>
          </a:p>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i="1" dirty="0" smtClean="0"/>
          </a:p>
          <a:p>
            <a:endParaRPr lang="sl-SI" sz="2000" i="1" dirty="0"/>
          </a:p>
          <a:p>
            <a:endParaRPr lang="sl-SI" sz="2000" dirty="0" smtClean="0"/>
          </a:p>
          <a:p>
            <a:endParaRPr lang="sl-SI" sz="2000" dirty="0"/>
          </a:p>
          <a:p>
            <a:endParaRPr lang="sl-SI" sz="2000" dirty="0" smtClean="0"/>
          </a:p>
          <a:p>
            <a:endParaRPr lang="sl-SI" sz="2000" dirty="0"/>
          </a:p>
          <a:p>
            <a:endParaRPr lang="sl-SI" sz="2000" dirty="0" smtClean="0"/>
          </a:p>
          <a:p>
            <a:endParaRPr lang="sl-SI" sz="2000" dirty="0"/>
          </a:p>
          <a:p>
            <a:endParaRPr lang="sl-SI" sz="2000" dirty="0"/>
          </a:p>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97129"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2" name="Zaobljeni pravokotnik 1"/>
          <p:cNvSpPr/>
          <p:nvPr/>
        </p:nvSpPr>
        <p:spPr>
          <a:xfrm>
            <a:off x="5610226" y="1558441"/>
            <a:ext cx="1457324" cy="1352550"/>
          </a:xfrm>
          <a:prstGeom prst="roundRect">
            <a:avLst/>
          </a:prstGeom>
        </p:spPr>
        <p:style>
          <a:lnRef idx="1">
            <a:schemeClr val="accent1"/>
          </a:lnRef>
          <a:fillRef idx="1002">
            <a:schemeClr val="dk2"/>
          </a:fillRef>
          <a:effectRef idx="2">
            <a:schemeClr val="accent1"/>
          </a:effectRef>
          <a:fontRef idx="minor">
            <a:schemeClr val="lt1"/>
          </a:fontRef>
        </p:style>
        <p:txBody>
          <a:bodyPr rtlCol="0" anchor="ctr"/>
          <a:lstStyle/>
          <a:p>
            <a:r>
              <a:rPr lang="sl-SI" sz="1200" b="1" dirty="0"/>
              <a:t>OBRAZEC </a:t>
            </a:r>
            <a:r>
              <a:rPr lang="sl-SI" sz="1200" b="1" dirty="0" smtClean="0"/>
              <a:t>3</a:t>
            </a:r>
          </a:p>
          <a:p>
            <a:r>
              <a:rPr lang="en-US" sz="1200" b="1" dirty="0"/>
              <a:t>OCENJEVALNI OBRAZEC – PRAKTIČNA NALOGA</a:t>
            </a:r>
            <a:endParaRPr lang="sl-SI" sz="1200" dirty="0"/>
          </a:p>
          <a:p>
            <a:endParaRPr lang="sl-SI" dirty="0"/>
          </a:p>
        </p:txBody>
      </p:sp>
      <p:sp>
        <p:nvSpPr>
          <p:cNvPr id="10" name="Zaobljeni pravokotnik 9"/>
          <p:cNvSpPr/>
          <p:nvPr/>
        </p:nvSpPr>
        <p:spPr>
          <a:xfrm>
            <a:off x="5576887" y="3365234"/>
            <a:ext cx="1490663" cy="1333498"/>
          </a:xfrm>
          <a:prstGeom prst="roundRect">
            <a:avLst/>
          </a:prstGeom>
        </p:spPr>
        <p:style>
          <a:lnRef idx="1">
            <a:schemeClr val="accent1"/>
          </a:lnRef>
          <a:fillRef idx="1002">
            <a:schemeClr val="dk2"/>
          </a:fillRef>
          <a:effectRef idx="2">
            <a:schemeClr val="accent1"/>
          </a:effectRef>
          <a:fontRef idx="minor">
            <a:schemeClr val="lt1"/>
          </a:fontRef>
        </p:style>
        <p:txBody>
          <a:bodyPr rtlCol="0" anchor="ctr"/>
          <a:lstStyle/>
          <a:p>
            <a:r>
              <a:rPr lang="sl-SI" sz="1200" b="1" dirty="0" smtClean="0"/>
              <a:t>OBRAZEC 2</a:t>
            </a:r>
          </a:p>
          <a:p>
            <a:r>
              <a:rPr lang="en-US" sz="1200" b="1" dirty="0"/>
              <a:t>OCENJEVALNI OBRAZEC – PISNO PREVERJANJE</a:t>
            </a:r>
            <a:endParaRPr lang="sl-SI" sz="1200" dirty="0"/>
          </a:p>
          <a:p>
            <a:endParaRPr lang="sl-SI" sz="1200" dirty="0"/>
          </a:p>
        </p:txBody>
      </p:sp>
      <p:sp>
        <p:nvSpPr>
          <p:cNvPr id="11" name="Zaobljeni pravokotnik 10"/>
          <p:cNvSpPr/>
          <p:nvPr/>
        </p:nvSpPr>
        <p:spPr>
          <a:xfrm>
            <a:off x="7496023" y="1548917"/>
            <a:ext cx="1402211" cy="1362074"/>
          </a:xfrm>
          <a:prstGeom prst="roundRect">
            <a:avLst/>
          </a:prstGeom>
        </p:spPr>
        <p:style>
          <a:lnRef idx="1">
            <a:schemeClr val="accent1"/>
          </a:lnRef>
          <a:fillRef idx="1002">
            <a:schemeClr val="dk2"/>
          </a:fillRef>
          <a:effectRef idx="2">
            <a:schemeClr val="accent1"/>
          </a:effectRef>
          <a:fontRef idx="minor">
            <a:schemeClr val="lt1"/>
          </a:fontRef>
        </p:style>
        <p:txBody>
          <a:bodyPr rtlCol="0" anchor="ctr"/>
          <a:lstStyle/>
          <a:p>
            <a:r>
              <a:rPr lang="sl-SI" sz="1200" b="1" dirty="0"/>
              <a:t>OBRAZEC </a:t>
            </a:r>
            <a:r>
              <a:rPr lang="sl-SI" sz="1200" b="1" dirty="0" smtClean="0"/>
              <a:t>4</a:t>
            </a:r>
          </a:p>
          <a:p>
            <a:r>
              <a:rPr lang="en-US" sz="1200" b="1" dirty="0"/>
              <a:t>OCENJEVALNI OBRAZEC – ZAGOVOR</a:t>
            </a:r>
            <a:endParaRPr lang="sl-SI" sz="1200" dirty="0"/>
          </a:p>
          <a:p>
            <a:endParaRPr lang="sl-SI" sz="1200" dirty="0"/>
          </a:p>
        </p:txBody>
      </p:sp>
      <p:sp>
        <p:nvSpPr>
          <p:cNvPr id="12" name="Zaobljeni pravokotnik 11"/>
          <p:cNvSpPr/>
          <p:nvPr/>
        </p:nvSpPr>
        <p:spPr>
          <a:xfrm>
            <a:off x="7438721" y="3324228"/>
            <a:ext cx="1504949" cy="1352547"/>
          </a:xfrm>
          <a:prstGeom prst="roundRect">
            <a:avLst/>
          </a:prstGeom>
        </p:spPr>
        <p:style>
          <a:lnRef idx="1">
            <a:schemeClr val="accent1"/>
          </a:lnRef>
          <a:fillRef idx="1002">
            <a:schemeClr val="dk2"/>
          </a:fillRef>
          <a:effectRef idx="2">
            <a:schemeClr val="accent1"/>
          </a:effectRef>
          <a:fontRef idx="minor">
            <a:schemeClr val="lt1"/>
          </a:fontRef>
        </p:style>
        <p:txBody>
          <a:bodyPr rtlCol="0" anchor="ctr"/>
          <a:lstStyle/>
          <a:p>
            <a:r>
              <a:rPr lang="sl-SI" sz="1200" b="1" dirty="0"/>
              <a:t>OBRAZEC </a:t>
            </a:r>
            <a:r>
              <a:rPr lang="sl-SI" sz="1200" b="1" dirty="0" smtClean="0"/>
              <a:t>5</a:t>
            </a:r>
          </a:p>
          <a:p>
            <a:r>
              <a:rPr lang="en-US" sz="1200" b="1" dirty="0"/>
              <a:t>OCENJEVALNI OBRAZEC – NALOGA/IZDELEK</a:t>
            </a:r>
            <a:endParaRPr lang="sl-SI" sz="1200" dirty="0"/>
          </a:p>
          <a:p>
            <a:endParaRPr lang="sl-SI" sz="1200" dirty="0"/>
          </a:p>
        </p:txBody>
      </p:sp>
      <p:sp>
        <p:nvSpPr>
          <p:cNvPr id="13" name="Zaobljeni pravokotnik 12"/>
          <p:cNvSpPr/>
          <p:nvPr/>
        </p:nvSpPr>
        <p:spPr>
          <a:xfrm>
            <a:off x="6559521" y="5152975"/>
            <a:ext cx="1547812" cy="1367936"/>
          </a:xfrm>
          <a:prstGeom prst="roundRect">
            <a:avLst/>
          </a:prstGeom>
        </p:spPr>
        <p:style>
          <a:lnRef idx="1">
            <a:schemeClr val="accent1"/>
          </a:lnRef>
          <a:fillRef idx="1002">
            <a:schemeClr val="dk2"/>
          </a:fillRef>
          <a:effectRef idx="2">
            <a:schemeClr val="accent1"/>
          </a:effectRef>
          <a:fontRef idx="minor">
            <a:schemeClr val="lt1"/>
          </a:fontRef>
        </p:style>
        <p:txBody>
          <a:bodyPr rtlCol="0" anchor="ctr"/>
          <a:lstStyle/>
          <a:p>
            <a:pPr algn="ctr"/>
            <a:endParaRPr lang="sl-SI" sz="1200" dirty="0" smtClean="0"/>
          </a:p>
          <a:p>
            <a:pPr algn="ctr"/>
            <a:r>
              <a:rPr lang="sl-SI" sz="1200" dirty="0" smtClean="0"/>
              <a:t>Obrazec 1</a:t>
            </a:r>
          </a:p>
          <a:p>
            <a:pPr algn="ctr"/>
            <a:r>
              <a:rPr lang="sl-SI" sz="1200" b="1" dirty="0"/>
              <a:t>ZAPISNIK O POTEKU PREVERJANJA POKLICNE KVALIFIKACIJE </a:t>
            </a:r>
            <a:endParaRPr lang="sl-SI" sz="1200" dirty="0"/>
          </a:p>
          <a:p>
            <a:pPr algn="ctr"/>
            <a:endParaRPr lang="sl-SI"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p:txBody>
          <a:bodyPr/>
          <a:lstStyle/>
          <a:p>
            <a:pPr>
              <a:spcAft>
                <a:spcPts val="600"/>
              </a:spcAft>
            </a:pPr>
            <a:r>
              <a:rPr lang="sl-SI" dirty="0" smtClean="0">
                <a:cs typeface="Georgia"/>
              </a:rPr>
              <a:t>NOVOST</a:t>
            </a:r>
            <a:endParaRPr lang="sl-SI" dirty="0">
              <a:cs typeface="Georgia"/>
            </a:endParaRPr>
          </a:p>
        </p:txBody>
      </p:sp>
      <p:sp>
        <p:nvSpPr>
          <p:cNvPr id="2" name="Pravokotnik 1"/>
          <p:cNvSpPr/>
          <p:nvPr/>
        </p:nvSpPr>
        <p:spPr>
          <a:xfrm>
            <a:off x="457200" y="1762126"/>
            <a:ext cx="7048500" cy="2962274"/>
          </a:xfrm>
          <a:prstGeom prst="rect">
            <a:avLst/>
          </a:prstGeom>
        </p:spPr>
        <p:style>
          <a:lnRef idx="0">
            <a:scrgbClr r="0" g="0" b="0"/>
          </a:lnRef>
          <a:fillRef idx="1003">
            <a:schemeClr val="lt2"/>
          </a:fillRef>
          <a:effectRef idx="0">
            <a:scrgbClr r="0" g="0" b="0"/>
          </a:effectRef>
          <a:fontRef idx="major"/>
        </p:style>
        <p:txBody>
          <a:bodyPr vert="horz" lIns="91440" tIns="45720" rIns="91440" bIns="45720" rtlCol="0" anchor="ctr">
            <a:normAutofit fontScale="92500" lnSpcReduction="10000"/>
          </a:bodyPr>
          <a:lstStyle/>
          <a:p>
            <a:r>
              <a:rPr lang="sl-SI" sz="2000" dirty="0"/>
              <a:t>pisno preverjanje </a:t>
            </a:r>
          </a:p>
          <a:p>
            <a:r>
              <a:rPr lang="sl-SI" sz="2000" dirty="0"/>
              <a:t>ustno preverjanje </a:t>
            </a:r>
          </a:p>
          <a:p>
            <a:r>
              <a:rPr lang="sl-SI" sz="2000" dirty="0"/>
              <a:t>praktično preverjanje </a:t>
            </a:r>
            <a:endParaRPr lang="sl-SI" sz="2000" dirty="0" smtClean="0"/>
          </a:p>
          <a:p>
            <a:endParaRPr lang="sl-SI" sz="2000" dirty="0"/>
          </a:p>
          <a:p>
            <a:r>
              <a:rPr lang="sl-SI" sz="2000" dirty="0"/>
              <a:t>KOMBINACIJE </a:t>
            </a:r>
            <a:endParaRPr lang="sl-SI" sz="2000" dirty="0" smtClean="0"/>
          </a:p>
          <a:p>
            <a:endParaRPr lang="sl-SI" sz="2000" dirty="0"/>
          </a:p>
          <a:p>
            <a:r>
              <a:rPr lang="sl-SI" sz="2000" dirty="0"/>
              <a:t>p</a:t>
            </a:r>
            <a:r>
              <a:rPr lang="sl-SI" sz="2000" dirty="0" smtClean="0"/>
              <a:t>raktično </a:t>
            </a:r>
            <a:r>
              <a:rPr lang="sl-SI" sz="2000" dirty="0"/>
              <a:t>preverjanje z zagovorom </a:t>
            </a:r>
          </a:p>
          <a:p>
            <a:r>
              <a:rPr lang="sl-SI" sz="2000" dirty="0"/>
              <a:t>pisno preverjanje in praktično preverjanje z zagovorom </a:t>
            </a:r>
          </a:p>
          <a:p>
            <a:r>
              <a:rPr lang="sl-SI" sz="2000" dirty="0"/>
              <a:t>pisno preverjanje z zagovorom in praktično preverjanje z zagovorom </a:t>
            </a:r>
            <a:endParaRPr lang="sl-SI" sz="2000" dirty="0" smtClean="0"/>
          </a:p>
          <a:p>
            <a:r>
              <a:rPr lang="sl-SI" sz="2100" dirty="0" smtClean="0"/>
              <a:t>ustno </a:t>
            </a:r>
            <a:r>
              <a:rPr lang="sl-SI" sz="2100" dirty="0"/>
              <a:t>preverjanje in  pisno preverjanje in praktično preverjanje z zagovorom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457200" y="318507"/>
            <a:ext cx="7739929" cy="966830"/>
          </a:xfrm>
        </p:spPr>
        <p:txBody>
          <a:bodyPr>
            <a:normAutofit/>
          </a:bodyPr>
          <a:lstStyle/>
          <a:p>
            <a:r>
              <a:rPr lang="sl-SI" dirty="0" smtClean="0"/>
              <a:t>Načini preverjanja – ORODJA ZA PREVERJANJE ZNANJA</a:t>
            </a:r>
            <a:endParaRPr lang="sl-SI" dirty="0"/>
          </a:p>
        </p:txBody>
      </p:sp>
      <p:sp>
        <p:nvSpPr>
          <p:cNvPr id="3" name="Označba mesta vsebine 2"/>
          <p:cNvSpPr>
            <a:spLocks noGrp="1"/>
          </p:cNvSpPr>
          <p:nvPr>
            <p:ph idx="1"/>
          </p:nvPr>
        </p:nvSpPr>
        <p:spPr/>
        <p:style>
          <a:lnRef idx="0">
            <a:scrgbClr r="0" g="0" b="0"/>
          </a:lnRef>
          <a:fillRef idx="1003">
            <a:schemeClr val="lt2"/>
          </a:fillRef>
          <a:effectRef idx="0">
            <a:scrgbClr r="0" g="0" b="0"/>
          </a:effectRef>
          <a:fontRef idx="major"/>
        </p:style>
        <p:txBody>
          <a:bodyPr vert="horz" lIns="91440" tIns="45720" rIns="91440" bIns="45720" rtlCol="0" anchor="ctr">
            <a:normAutofit/>
          </a:bodyPr>
          <a:lstStyle/>
          <a:p>
            <a:pPr marL="0" indent="0">
              <a:buNone/>
            </a:pPr>
            <a:r>
              <a:rPr lang="sl-SI" sz="2800" dirty="0">
                <a:latin typeface="+mj-lt"/>
                <a:ea typeface="+mj-ea"/>
                <a:cs typeface="+mj-cs"/>
              </a:rPr>
              <a:t>PISNO PREVERJANJE ZNANJA:</a:t>
            </a:r>
          </a:p>
          <a:p>
            <a:pPr marL="0"/>
            <a:endParaRPr lang="sl-SI" sz="2800" dirty="0" smtClean="0">
              <a:latin typeface="+mj-lt"/>
              <a:ea typeface="+mj-ea"/>
              <a:cs typeface="+mj-cs"/>
            </a:endParaRPr>
          </a:p>
          <a:p>
            <a:pPr marL="0"/>
            <a:r>
              <a:rPr lang="sl-SI" sz="2800" dirty="0" smtClean="0">
                <a:latin typeface="+mj-lt"/>
                <a:ea typeface="+mj-ea"/>
                <a:cs typeface="+mj-cs"/>
              </a:rPr>
              <a:t>STANDARDIZIRAN </a:t>
            </a:r>
            <a:r>
              <a:rPr lang="sl-SI" sz="2800" dirty="0">
                <a:latin typeface="+mj-lt"/>
                <a:ea typeface="+mj-ea"/>
                <a:cs typeface="+mj-cs"/>
              </a:rPr>
              <a:t>TEST</a:t>
            </a:r>
          </a:p>
          <a:p>
            <a:pPr marL="0"/>
            <a:r>
              <a:rPr lang="sl-SI" sz="2800" dirty="0">
                <a:latin typeface="+mj-lt"/>
                <a:ea typeface="+mj-ea"/>
                <a:cs typeface="+mj-cs"/>
              </a:rPr>
              <a:t>SPIS</a:t>
            </a:r>
          </a:p>
          <a:p>
            <a:pPr marL="0"/>
            <a:r>
              <a:rPr lang="sl-SI" sz="2800" dirty="0">
                <a:latin typeface="+mj-lt"/>
                <a:ea typeface="+mj-ea"/>
                <a:cs typeface="+mj-cs"/>
              </a:rPr>
              <a:t>TEST Z RAZLIČNIMI TIPI ODGOVOROV (odprti, izbirni tip, dopolnjevanje, povezovanje, …)</a:t>
            </a:r>
          </a:p>
        </p:txBody>
      </p:sp>
    </p:spTree>
    <p:extLst>
      <p:ext uri="{BB962C8B-B14F-4D97-AF65-F5344CB8AC3E}">
        <p14:creationId xmlns:p14="http://schemas.microsoft.com/office/powerpoint/2010/main" val="4238051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457200" y="318507"/>
            <a:ext cx="7739929" cy="966830"/>
          </a:xfrm>
        </p:spPr>
        <p:txBody>
          <a:bodyPr>
            <a:normAutofit/>
          </a:bodyPr>
          <a:lstStyle/>
          <a:p>
            <a:r>
              <a:rPr lang="sl-SI" dirty="0" smtClean="0"/>
              <a:t>Načini preverjanja – ORODJA ZA PREVERJANJE ZNANJA</a:t>
            </a:r>
            <a:endParaRPr lang="sl-SI" dirty="0"/>
          </a:p>
        </p:txBody>
      </p:sp>
      <p:sp>
        <p:nvSpPr>
          <p:cNvPr id="3" name="Označba mesta vsebine 2"/>
          <p:cNvSpPr>
            <a:spLocks noGrp="1"/>
          </p:cNvSpPr>
          <p:nvPr>
            <p:ph idx="1"/>
          </p:nvPr>
        </p:nvSpPr>
        <p:spPr/>
        <p:style>
          <a:lnRef idx="0">
            <a:scrgbClr r="0" g="0" b="0"/>
          </a:lnRef>
          <a:fillRef idx="1003">
            <a:schemeClr val="lt2"/>
          </a:fillRef>
          <a:effectRef idx="0">
            <a:scrgbClr r="0" g="0" b="0"/>
          </a:effectRef>
          <a:fontRef idx="major"/>
        </p:style>
        <p:txBody>
          <a:bodyPr vert="horz" lIns="91440" tIns="45720" rIns="91440" bIns="45720" rtlCol="0" anchor="ctr">
            <a:normAutofit/>
          </a:bodyPr>
          <a:lstStyle/>
          <a:p>
            <a:pPr marL="0" indent="0">
              <a:buNone/>
            </a:pPr>
            <a:r>
              <a:rPr lang="sl-SI" sz="2800" dirty="0" smtClean="0">
                <a:latin typeface="+mj-lt"/>
                <a:ea typeface="+mj-ea"/>
                <a:cs typeface="+mj-cs"/>
              </a:rPr>
              <a:t>USTNO PREVERJANJE </a:t>
            </a:r>
            <a:r>
              <a:rPr lang="sl-SI" sz="2800" dirty="0">
                <a:latin typeface="+mj-lt"/>
                <a:ea typeface="+mj-ea"/>
                <a:cs typeface="+mj-cs"/>
              </a:rPr>
              <a:t>ZNANJA</a:t>
            </a:r>
            <a:r>
              <a:rPr lang="sl-SI" sz="2800" dirty="0" smtClean="0">
                <a:latin typeface="+mj-lt"/>
                <a:ea typeface="+mj-ea"/>
                <a:cs typeface="+mj-cs"/>
              </a:rPr>
              <a:t>:</a:t>
            </a:r>
          </a:p>
          <a:p>
            <a:pPr marL="0" indent="0">
              <a:buNone/>
            </a:pPr>
            <a:endParaRPr lang="sl-SI" sz="2800" dirty="0">
              <a:latin typeface="+mj-lt"/>
              <a:ea typeface="+mj-ea"/>
              <a:cs typeface="+mj-cs"/>
            </a:endParaRPr>
          </a:p>
          <a:p>
            <a:pPr marL="0"/>
            <a:r>
              <a:rPr lang="sl-SI" sz="2800" dirty="0"/>
              <a:t>Strukturirano ustno preverjanje znanja 	</a:t>
            </a:r>
          </a:p>
          <a:p>
            <a:pPr marL="0"/>
            <a:r>
              <a:rPr lang="sl-SI" sz="2800" dirty="0"/>
              <a:t>Intervju pred panelom 	</a:t>
            </a:r>
          </a:p>
          <a:p>
            <a:pPr marL="0"/>
            <a:endParaRPr lang="sl-SI" sz="2800" dirty="0">
              <a:latin typeface="+mj-lt"/>
              <a:ea typeface="+mj-ea"/>
              <a:cs typeface="+mj-cs"/>
            </a:endParaRPr>
          </a:p>
        </p:txBody>
      </p:sp>
    </p:spTree>
    <p:extLst>
      <p:ext uri="{BB962C8B-B14F-4D97-AF65-F5344CB8AC3E}">
        <p14:creationId xmlns:p14="http://schemas.microsoft.com/office/powerpoint/2010/main" val="22254961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457200" y="318507"/>
            <a:ext cx="7739929" cy="966830"/>
          </a:xfrm>
        </p:spPr>
        <p:txBody>
          <a:bodyPr>
            <a:normAutofit/>
          </a:bodyPr>
          <a:lstStyle/>
          <a:p>
            <a:r>
              <a:rPr lang="sl-SI" dirty="0" smtClean="0"/>
              <a:t>Načini preverjanja – ORODJA ZA PREVERJANJE ZNANJA</a:t>
            </a:r>
            <a:endParaRPr lang="sl-SI" dirty="0"/>
          </a:p>
        </p:txBody>
      </p:sp>
      <p:sp>
        <p:nvSpPr>
          <p:cNvPr id="3" name="Označba mesta vsebine 2"/>
          <p:cNvSpPr>
            <a:spLocks noGrp="1"/>
          </p:cNvSpPr>
          <p:nvPr>
            <p:ph idx="1"/>
          </p:nvPr>
        </p:nvSpPr>
        <p:spPr>
          <a:xfrm>
            <a:off x="457200" y="1409700"/>
            <a:ext cx="7739929" cy="5114925"/>
          </a:xfrm>
        </p:spPr>
        <p:style>
          <a:lnRef idx="0">
            <a:scrgbClr r="0" g="0" b="0"/>
          </a:lnRef>
          <a:fillRef idx="1003">
            <a:schemeClr val="lt2"/>
          </a:fillRef>
          <a:effectRef idx="0">
            <a:scrgbClr r="0" g="0" b="0"/>
          </a:effectRef>
          <a:fontRef idx="major"/>
        </p:style>
        <p:txBody>
          <a:bodyPr vert="horz" lIns="91440" tIns="45720" rIns="91440" bIns="45720" rtlCol="0" anchor="ctr">
            <a:normAutofit fontScale="85000" lnSpcReduction="20000"/>
          </a:bodyPr>
          <a:lstStyle/>
          <a:p>
            <a:pPr marL="0" indent="0">
              <a:buNone/>
            </a:pPr>
            <a:endParaRPr lang="sl-SI" sz="2800" dirty="0" smtClean="0">
              <a:latin typeface="+mj-lt"/>
              <a:ea typeface="+mj-ea"/>
              <a:cs typeface="+mj-cs"/>
            </a:endParaRPr>
          </a:p>
          <a:p>
            <a:pPr marL="0" indent="0">
              <a:buNone/>
            </a:pPr>
            <a:endParaRPr lang="sl-SI" sz="2800" dirty="0" smtClean="0">
              <a:latin typeface="+mj-lt"/>
              <a:ea typeface="+mj-ea"/>
              <a:cs typeface="+mj-cs"/>
            </a:endParaRPr>
          </a:p>
          <a:p>
            <a:pPr marL="0" indent="0">
              <a:buNone/>
            </a:pPr>
            <a:r>
              <a:rPr lang="sl-SI" sz="2800" dirty="0" smtClean="0">
                <a:latin typeface="+mj-lt"/>
                <a:ea typeface="+mj-ea"/>
                <a:cs typeface="+mj-cs"/>
              </a:rPr>
              <a:t>PRAKTIČNO PREVERJANJE </a:t>
            </a:r>
            <a:r>
              <a:rPr lang="sl-SI" sz="2800" dirty="0">
                <a:latin typeface="+mj-lt"/>
                <a:ea typeface="+mj-ea"/>
                <a:cs typeface="+mj-cs"/>
              </a:rPr>
              <a:t>ZNANJA</a:t>
            </a:r>
            <a:r>
              <a:rPr lang="sl-SI" sz="2800" dirty="0" smtClean="0">
                <a:latin typeface="+mj-lt"/>
                <a:ea typeface="+mj-ea"/>
                <a:cs typeface="+mj-cs"/>
              </a:rPr>
              <a:t>:</a:t>
            </a:r>
          </a:p>
          <a:p>
            <a:pPr marL="0" indent="0">
              <a:buNone/>
            </a:pPr>
            <a:endParaRPr lang="sl-SI" sz="2800" dirty="0">
              <a:latin typeface="+mj-lt"/>
              <a:ea typeface="+mj-ea"/>
              <a:cs typeface="+mj-cs"/>
            </a:endParaRPr>
          </a:p>
          <a:p>
            <a:pPr marL="0" indent="0">
              <a:buNone/>
            </a:pPr>
            <a:r>
              <a:rPr lang="sl-SI" sz="2800" dirty="0" smtClean="0"/>
              <a:t>1. OCENJEVANJE </a:t>
            </a:r>
            <a:r>
              <a:rPr lang="sl-SI" sz="2800" dirty="0"/>
              <a:t>PRAKTIČNE IZVEDBE 	</a:t>
            </a:r>
          </a:p>
          <a:p>
            <a:pPr marL="0"/>
            <a:r>
              <a:rPr lang="sl-SI" sz="2800" dirty="0" smtClean="0"/>
              <a:t>Prikaz </a:t>
            </a:r>
            <a:r>
              <a:rPr lang="sl-SI" sz="2800" dirty="0"/>
              <a:t>spretnosti 	</a:t>
            </a:r>
          </a:p>
          <a:p>
            <a:pPr marL="0"/>
            <a:r>
              <a:rPr lang="sl-SI" sz="2800" dirty="0" smtClean="0"/>
              <a:t>Igra vlog</a:t>
            </a:r>
          </a:p>
          <a:p>
            <a:pPr marL="0"/>
            <a:r>
              <a:rPr lang="sl-SI" sz="2800" dirty="0" smtClean="0"/>
              <a:t>Opazovanje</a:t>
            </a:r>
          </a:p>
          <a:p>
            <a:pPr marL="0"/>
            <a:endParaRPr lang="sl-SI" sz="2800" dirty="0"/>
          </a:p>
          <a:p>
            <a:pPr marL="0" indent="0">
              <a:buNone/>
            </a:pPr>
            <a:r>
              <a:rPr lang="sl-SI" sz="2800" dirty="0" smtClean="0"/>
              <a:t>2. </a:t>
            </a:r>
            <a:r>
              <a:rPr lang="sl-SI" sz="2800" dirty="0"/>
              <a:t>OCENJEVANJE IZDELKA 	</a:t>
            </a:r>
          </a:p>
          <a:p>
            <a:r>
              <a:rPr lang="sl-SI" sz="2800" dirty="0"/>
              <a:t>Vzorci/primeri izdelkov 	</a:t>
            </a:r>
          </a:p>
          <a:p>
            <a:r>
              <a:rPr lang="sl-SI" sz="2800" dirty="0" err="1"/>
              <a:t>Portfolijo</a:t>
            </a:r>
            <a:r>
              <a:rPr lang="sl-SI" sz="2800" dirty="0"/>
              <a:t> ali zbiranje dokazil 	</a:t>
            </a:r>
          </a:p>
          <a:p>
            <a:r>
              <a:rPr lang="sl-SI" sz="2800" dirty="0" smtClean="0"/>
              <a:t>Samoevalvacija</a:t>
            </a:r>
          </a:p>
          <a:p>
            <a:pPr marL="0" indent="0">
              <a:buNone/>
            </a:pPr>
            <a:endParaRPr lang="sl-SI" sz="2800" dirty="0" smtClean="0"/>
          </a:p>
          <a:p>
            <a:pPr marL="0"/>
            <a:endParaRPr lang="sl-SI" sz="2800" dirty="0"/>
          </a:p>
          <a:p>
            <a:pPr marL="0"/>
            <a:endParaRPr lang="sl-SI" sz="2800" dirty="0">
              <a:latin typeface="+mj-lt"/>
              <a:ea typeface="+mj-ea"/>
              <a:cs typeface="+mj-cs"/>
            </a:endParaRPr>
          </a:p>
        </p:txBody>
      </p:sp>
    </p:spTree>
    <p:extLst>
      <p:ext uri="{BB962C8B-B14F-4D97-AF65-F5344CB8AC3E}">
        <p14:creationId xmlns:p14="http://schemas.microsoft.com/office/powerpoint/2010/main" val="42182933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457200" y="318507"/>
            <a:ext cx="7739929" cy="966830"/>
          </a:xfrm>
        </p:spPr>
        <p:txBody>
          <a:bodyPr>
            <a:normAutofit/>
          </a:bodyPr>
          <a:lstStyle/>
          <a:p>
            <a:r>
              <a:rPr lang="sl-SI" dirty="0" smtClean="0"/>
              <a:t>PRIMER ZAPISA</a:t>
            </a:r>
            <a:endParaRPr lang="sl-SI" dirty="0"/>
          </a:p>
        </p:txBody>
      </p:sp>
      <p:sp>
        <p:nvSpPr>
          <p:cNvPr id="3" name="Označba mesta vsebine 2"/>
          <p:cNvSpPr>
            <a:spLocks noGrp="1"/>
          </p:cNvSpPr>
          <p:nvPr>
            <p:ph idx="1"/>
          </p:nvPr>
        </p:nvSpPr>
        <p:spPr>
          <a:xfrm>
            <a:off x="457200" y="1285338"/>
            <a:ext cx="7739929" cy="5429788"/>
          </a:xfrm>
        </p:spPr>
        <p:style>
          <a:lnRef idx="0">
            <a:scrgbClr r="0" g="0" b="0"/>
          </a:lnRef>
          <a:fillRef idx="1003">
            <a:schemeClr val="lt2"/>
          </a:fillRef>
          <a:effectRef idx="0">
            <a:scrgbClr r="0" g="0" b="0"/>
          </a:effectRef>
          <a:fontRef idx="major"/>
        </p:style>
        <p:txBody>
          <a:bodyPr vert="horz" lIns="91440" tIns="45720" rIns="91440" bIns="45720" rtlCol="0" anchor="ctr">
            <a:normAutofit fontScale="47500" lnSpcReduction="20000"/>
          </a:bodyPr>
          <a:lstStyle/>
          <a:p>
            <a:pPr marL="0" indent="0">
              <a:buNone/>
            </a:pPr>
            <a:endParaRPr lang="sl-SI" sz="2800" dirty="0" smtClean="0">
              <a:latin typeface="+mj-lt"/>
              <a:ea typeface="+mj-ea"/>
              <a:cs typeface="+mj-cs"/>
            </a:endParaRPr>
          </a:p>
          <a:p>
            <a:pPr marL="0" indent="0">
              <a:buNone/>
            </a:pPr>
            <a:r>
              <a:rPr lang="sl-SI" sz="2800" dirty="0"/>
              <a:t>Način </a:t>
            </a:r>
            <a:r>
              <a:rPr lang="sl-SI" sz="2800" dirty="0" smtClean="0"/>
              <a:t>preverjanja</a:t>
            </a:r>
          </a:p>
          <a:p>
            <a:pPr marL="0" indent="0">
              <a:buNone/>
            </a:pPr>
            <a:r>
              <a:rPr lang="sl-SI" sz="2800" dirty="0" smtClean="0"/>
              <a:t> </a:t>
            </a:r>
            <a:r>
              <a:rPr lang="sl-SI" sz="2800" dirty="0"/>
              <a:t>A. praktično preverjanje z zagovorom </a:t>
            </a:r>
          </a:p>
          <a:p>
            <a:pPr marL="0" indent="0">
              <a:buNone/>
            </a:pPr>
            <a:r>
              <a:rPr lang="sl-SI" sz="2800" dirty="0"/>
              <a:t>v primeru, da ne dokazuje v zadostnem obsegu ali nobenih zahtevanih znanj, spretnosti in kompetenc iz sledečih operativnih del: </a:t>
            </a:r>
          </a:p>
          <a:p>
            <a:r>
              <a:rPr lang="sl-SI" sz="2800" dirty="0" smtClean="0"/>
              <a:t>načrtuje </a:t>
            </a:r>
            <a:r>
              <a:rPr lang="sl-SI" sz="2800" dirty="0"/>
              <a:t>programe mladinskega dela v sodelovanju z mladimi </a:t>
            </a:r>
          </a:p>
          <a:p>
            <a:r>
              <a:rPr lang="sl-SI" sz="2800" dirty="0" smtClean="0"/>
              <a:t>izvaja </a:t>
            </a:r>
            <a:r>
              <a:rPr lang="sl-SI" sz="2800" dirty="0"/>
              <a:t>programe mladinskega dela v sodelovanju z mladimi </a:t>
            </a:r>
          </a:p>
          <a:p>
            <a:r>
              <a:rPr lang="sl-SI" sz="2800" dirty="0" smtClean="0"/>
              <a:t>vrednoti </a:t>
            </a:r>
            <a:r>
              <a:rPr lang="sl-SI" sz="2800" dirty="0"/>
              <a:t>programe mladinskega dela </a:t>
            </a:r>
          </a:p>
          <a:p>
            <a:r>
              <a:rPr lang="sl-SI" sz="2800" dirty="0" smtClean="0"/>
              <a:t>izvaja </a:t>
            </a:r>
            <a:r>
              <a:rPr lang="sl-SI" sz="2800" dirty="0"/>
              <a:t>dejavnosti za razširjanje rezultatov dela mladih </a:t>
            </a:r>
          </a:p>
          <a:p>
            <a:endParaRPr lang="sl-SI" sz="2800" dirty="0"/>
          </a:p>
          <a:p>
            <a:pPr marL="0" indent="0">
              <a:buNone/>
            </a:pPr>
            <a:r>
              <a:rPr lang="sl-SI" sz="2800" dirty="0"/>
              <a:t>Kandidat lahko izdela </a:t>
            </a:r>
            <a:r>
              <a:rPr lang="sl-SI" sz="2800" b="1" dirty="0"/>
              <a:t>pisni izdelek </a:t>
            </a:r>
            <a:r>
              <a:rPr lang="sl-SI" sz="2800" dirty="0"/>
              <a:t>pred preverjanjem. Navodila za pripravo izdelka in nalogo, ki jo mora kandidat z izdelkom opraviti predhodno, določi komisija po pregledu osebne zbirne mape. Kandidat v izdelku dokaže obvladovanje zahtevanih poklicnih kompetenc po zahtevah poklicnega standarda. Ob predstavitvi izdelka na preverjanju se izvede tudi ustni zagovor opravljene naloge, ki obsega preverjanje spretnosti in znanj vezanih na posamezno operativno delo, skladno s poklicnim standardom Mladinski delavec/mladinska delavka. </a:t>
            </a:r>
            <a:endParaRPr lang="sl-SI" sz="2800" dirty="0" smtClean="0"/>
          </a:p>
          <a:p>
            <a:pPr marL="0" indent="0">
              <a:buNone/>
            </a:pPr>
            <a:endParaRPr lang="sl-SI" sz="2800" dirty="0"/>
          </a:p>
          <a:p>
            <a:pPr marL="0" indent="0">
              <a:buNone/>
            </a:pPr>
            <a:r>
              <a:rPr lang="sl-SI" sz="2800" dirty="0" smtClean="0"/>
              <a:t>B</a:t>
            </a:r>
            <a:r>
              <a:rPr lang="sl-SI" sz="2800" dirty="0"/>
              <a:t>. praktično preverjanje z zagovorom </a:t>
            </a:r>
          </a:p>
          <a:p>
            <a:pPr marL="0" indent="0">
              <a:buNone/>
            </a:pPr>
            <a:endParaRPr lang="sl-SI" sz="2800" dirty="0" smtClean="0"/>
          </a:p>
          <a:p>
            <a:pPr marL="0" indent="0">
              <a:buNone/>
            </a:pPr>
            <a:r>
              <a:rPr lang="sl-SI" sz="2800" dirty="0" smtClean="0"/>
              <a:t>v </a:t>
            </a:r>
            <a:r>
              <a:rPr lang="sl-SI" sz="2800" dirty="0"/>
              <a:t>primeru, da ne dokazuje v zadostnem obsegu ali nobenih zahtevanih znanj, spretnosti in kompetenc iz sledečih operativnih del: </a:t>
            </a:r>
          </a:p>
          <a:p>
            <a:r>
              <a:rPr lang="sl-SI" sz="2800" dirty="0" smtClean="0"/>
              <a:t>vzpostavlja </a:t>
            </a:r>
            <a:r>
              <a:rPr lang="sl-SI" sz="2800" dirty="0"/>
              <a:t>in vzdržuje sodelovalne in zaupne odnose z mlado osebo </a:t>
            </a:r>
          </a:p>
          <a:p>
            <a:r>
              <a:rPr lang="pl-PL" sz="2800" dirty="0" smtClean="0"/>
              <a:t>deluje </a:t>
            </a:r>
            <a:r>
              <a:rPr lang="pl-PL" sz="2800" dirty="0"/>
              <a:t>z mladimi v skupinah in timih </a:t>
            </a:r>
          </a:p>
          <a:p>
            <a:r>
              <a:rPr lang="sl-SI" sz="2800" dirty="0" smtClean="0"/>
              <a:t>omogoča </a:t>
            </a:r>
            <a:r>
              <a:rPr lang="sl-SI" sz="2800" dirty="0"/>
              <a:t>mladim pridobivanje kompetenc </a:t>
            </a:r>
          </a:p>
          <a:p>
            <a:endParaRPr lang="sl-SI" sz="2800" dirty="0"/>
          </a:p>
          <a:p>
            <a:pPr marL="0" indent="0">
              <a:buNone/>
            </a:pPr>
            <a:r>
              <a:rPr lang="sl-SI" sz="2800" dirty="0"/>
              <a:t>Kandidat v </a:t>
            </a:r>
            <a:r>
              <a:rPr lang="sl-SI" sz="2800" b="1" dirty="0"/>
              <a:t>praktični delovni nalogi </a:t>
            </a:r>
            <a:r>
              <a:rPr lang="sl-SI" sz="2800" dirty="0"/>
              <a:t>dokaže obvladovanje zahtevanih poklicnih kompetenc po zahtevah poklicnega standarda. Ob praktični nalogi se izvede tudi ustni zagovor opravljene naloge, ki obsega predstavitev opravljenega dela, in preverjanje znanj, vezanih na posamezno operativno delo, skladno s poklicnim standardom Mladinski delavec/mladinska delavka. </a:t>
            </a:r>
            <a:endParaRPr lang="sl-SI" sz="2800" dirty="0" smtClean="0"/>
          </a:p>
          <a:p>
            <a:pPr marL="0"/>
            <a:endParaRPr lang="sl-SI" sz="2800" dirty="0"/>
          </a:p>
          <a:p>
            <a:pPr marL="0"/>
            <a:endParaRPr lang="sl-SI" sz="2800" dirty="0">
              <a:latin typeface="+mj-lt"/>
              <a:ea typeface="+mj-ea"/>
              <a:cs typeface="+mj-cs"/>
            </a:endParaRPr>
          </a:p>
        </p:txBody>
      </p:sp>
    </p:spTree>
    <p:extLst>
      <p:ext uri="{BB962C8B-B14F-4D97-AF65-F5344CB8AC3E}">
        <p14:creationId xmlns:p14="http://schemas.microsoft.com/office/powerpoint/2010/main" val="562294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CCE86"/>
        </a:solidFill>
        <a:effectLst/>
      </p:bgPr>
    </p:bg>
    <p:spTree>
      <p:nvGrpSpPr>
        <p:cNvPr id="1" name=""/>
        <p:cNvGrpSpPr/>
        <p:nvPr/>
      </p:nvGrpSpPr>
      <p:grpSpPr>
        <a:xfrm>
          <a:off x="0" y="0"/>
          <a:ext cx="0" cy="0"/>
          <a:chOff x="0" y="0"/>
          <a:chExt cx="0" cy="0"/>
        </a:xfrm>
      </p:grpSpPr>
      <p:sp>
        <p:nvSpPr>
          <p:cNvPr id="5" name="Rectangle 4"/>
          <p:cNvSpPr/>
          <p:nvPr/>
        </p:nvSpPr>
        <p:spPr>
          <a:xfrm>
            <a:off x="604087" y="2604832"/>
            <a:ext cx="7541730" cy="2554545"/>
          </a:xfrm>
          <a:prstGeom prst="rect">
            <a:avLst/>
          </a:prstGeom>
        </p:spPr>
        <p:txBody>
          <a:bodyPr wrap="square">
            <a:spAutoFit/>
          </a:bodyPr>
          <a:lstStyle/>
          <a:p>
            <a:endParaRPr lang="sl-SI" sz="3200" dirty="0" smtClean="0">
              <a:solidFill>
                <a:prstClr val="white"/>
              </a:solidFill>
            </a:endParaRPr>
          </a:p>
          <a:p>
            <a:pPr>
              <a:lnSpc>
                <a:spcPct val="80000"/>
              </a:lnSpc>
            </a:pPr>
            <a:r>
              <a:rPr lang="sl-SI" sz="3200" i="1" dirty="0" smtClean="0">
                <a:solidFill>
                  <a:srgbClr val="DCCE86"/>
                </a:solidFill>
                <a:latin typeface="Georgia"/>
                <a:cs typeface="Calibri"/>
              </a:rPr>
              <a:t>Spremljava kriterijev za presojo dokazil in osebne zbirne mape – uporabnost</a:t>
            </a:r>
            <a:r>
              <a:rPr lang="sl-SI" sz="3200" i="1" smtClean="0">
                <a:solidFill>
                  <a:srgbClr val="DCCE86"/>
                </a:solidFill>
                <a:latin typeface="Georgia"/>
                <a:cs typeface="Calibri"/>
              </a:rPr>
              <a:t>, merljivost</a:t>
            </a:r>
            <a:endParaRPr lang="sl-SI" sz="3200" i="1" dirty="0">
              <a:solidFill>
                <a:srgbClr val="DCCE86"/>
              </a:solidFill>
              <a:latin typeface="Georgia"/>
              <a:cs typeface="Calibri"/>
            </a:endParaRPr>
          </a:p>
          <a:p>
            <a:pPr>
              <a:lnSpc>
                <a:spcPct val="80000"/>
              </a:lnSpc>
            </a:pPr>
            <a:endParaRPr lang="sl-SI" sz="3200" i="1" dirty="0">
              <a:solidFill>
                <a:srgbClr val="DCCE86"/>
              </a:solidFill>
              <a:latin typeface="Georgia"/>
              <a:cs typeface="Calibri"/>
            </a:endParaRPr>
          </a:p>
          <a:p>
            <a:pPr>
              <a:lnSpc>
                <a:spcPct val="80000"/>
              </a:lnSpc>
            </a:pPr>
            <a:endParaRPr lang="sl-SI" sz="1600" i="1" dirty="0">
              <a:solidFill>
                <a:prstClr val="white"/>
              </a:solidFill>
              <a:latin typeface="Georgia"/>
            </a:endParaRPr>
          </a:p>
          <a:p>
            <a:pPr>
              <a:lnSpc>
                <a:spcPct val="80000"/>
              </a:lnSpc>
            </a:pPr>
            <a:r>
              <a:rPr lang="sl-SI" sz="1600" i="1" dirty="0" smtClean="0">
                <a:solidFill>
                  <a:prstClr val="white"/>
                </a:solidFill>
                <a:latin typeface="Georgia"/>
              </a:rPr>
              <a:t>Barbara Kunčič  Krapež</a:t>
            </a:r>
            <a:endParaRPr lang="sl-SI" sz="2000" i="1" dirty="0">
              <a:solidFill>
                <a:prstClr val="white"/>
              </a:solidFill>
              <a:latin typeface="Georgia"/>
            </a:endParaRPr>
          </a:p>
        </p:txBody>
      </p:sp>
      <p:sp>
        <p:nvSpPr>
          <p:cNvPr id="3" name="TextBox 2"/>
          <p:cNvSpPr txBox="1"/>
          <p:nvPr/>
        </p:nvSpPr>
        <p:spPr>
          <a:xfrm>
            <a:off x="604087" y="6341977"/>
            <a:ext cx="3013425" cy="461665"/>
          </a:xfrm>
          <a:prstGeom prst="rect">
            <a:avLst/>
          </a:prstGeom>
          <a:noFill/>
        </p:spPr>
        <p:txBody>
          <a:bodyPr wrap="square" rtlCol="0">
            <a:spAutoFit/>
          </a:bodyPr>
          <a:lstStyle/>
          <a:p>
            <a:r>
              <a:rPr lang="sl-SI" sz="1200" i="1" dirty="0" smtClean="0">
                <a:solidFill>
                  <a:prstClr val="black"/>
                </a:solidFill>
                <a:latin typeface="Georgia"/>
              </a:rPr>
              <a:t>Ljubljana, 4. november 2013</a:t>
            </a:r>
            <a:endParaRPr lang="en-US" sz="1200" i="1" dirty="0">
              <a:solidFill>
                <a:prstClr val="black"/>
              </a:solidFill>
              <a:latin typeface="Georgia"/>
            </a:endParaRPr>
          </a:p>
          <a:p>
            <a:endParaRPr lang="en-US" sz="1200" dirty="0">
              <a:solidFill>
                <a:prstClr val="black"/>
              </a:solidFill>
            </a:endParaRPr>
          </a:p>
        </p:txBody>
      </p:sp>
    </p:spTree>
    <p:extLst>
      <p:ext uri="{BB962C8B-B14F-4D97-AF65-F5344CB8AC3E}">
        <p14:creationId xmlns:p14="http://schemas.microsoft.com/office/powerpoint/2010/main" val="11341971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Naslov 1"/>
          <p:cNvSpPr>
            <a:spLocks noGrp="1"/>
          </p:cNvSpPr>
          <p:nvPr>
            <p:ph type="title"/>
          </p:nvPr>
        </p:nvSpPr>
        <p:spPr/>
        <p:txBody>
          <a:bodyPr>
            <a:normAutofit fontScale="90000"/>
          </a:bodyPr>
          <a:lstStyle/>
          <a:p>
            <a:r>
              <a:rPr lang="sl-SI" dirty="0" smtClean="0"/>
              <a:t/>
            </a:r>
            <a:br>
              <a:rPr lang="sl-SI" dirty="0" smtClean="0"/>
            </a:br>
            <a:r>
              <a:rPr lang="sl-SI" dirty="0" smtClean="0"/>
              <a:t>Namen spremljave: OSEBNA ZBIRNA MAPA KOT</a:t>
            </a:r>
            <a:br>
              <a:rPr lang="sl-SI" dirty="0" smtClean="0"/>
            </a:br>
            <a:r>
              <a:rPr lang="sl-SI" dirty="0"/>
              <a:t>ORODJE ZA OCENJEVANJE POKLICNIH KOMPETENC KANDIDATA</a:t>
            </a:r>
            <a:br>
              <a:rPr lang="sl-SI" dirty="0"/>
            </a:br>
            <a:endParaRPr lang="sl-SI" dirty="0"/>
          </a:p>
        </p:txBody>
      </p:sp>
      <p:sp>
        <p:nvSpPr>
          <p:cNvPr id="3" name="Označba mesta vsebine 2"/>
          <p:cNvSpPr>
            <a:spLocks noGrp="1"/>
          </p:cNvSpPr>
          <p:nvPr>
            <p:ph sz="half" idx="1"/>
          </p:nvPr>
        </p:nvSpPr>
        <p:spPr>
          <a:xfrm>
            <a:off x="457200" y="1400175"/>
            <a:ext cx="4038600" cy="5029199"/>
          </a:xfrm>
        </p:spPr>
        <p:txBody>
          <a:bodyPr>
            <a:normAutofit lnSpcReduction="10000"/>
          </a:bodyPr>
          <a:lstStyle/>
          <a:p>
            <a:r>
              <a:rPr lang="sl-SI" dirty="0" smtClean="0"/>
              <a:t>Ali so kriteriji </a:t>
            </a:r>
            <a:r>
              <a:rPr lang="sl-SI" dirty="0"/>
              <a:t>za presojo posameznega </a:t>
            </a:r>
            <a:r>
              <a:rPr lang="sl-SI" dirty="0" smtClean="0"/>
              <a:t>dokazila ustrezni in uporabni? </a:t>
            </a:r>
          </a:p>
          <a:p>
            <a:r>
              <a:rPr lang="sl-SI" dirty="0" smtClean="0"/>
              <a:t>Ali so opisniki posameznega kriterija ustrezni?</a:t>
            </a:r>
            <a:endParaRPr lang="sl-SI" dirty="0"/>
          </a:p>
          <a:p>
            <a:r>
              <a:rPr lang="sl-SI" dirty="0" smtClean="0"/>
              <a:t>Ali so kriteriji </a:t>
            </a:r>
            <a:r>
              <a:rPr lang="sl-SI" dirty="0"/>
              <a:t>za presojo osebne zbirne </a:t>
            </a:r>
            <a:r>
              <a:rPr lang="sl-SI" dirty="0" smtClean="0"/>
              <a:t>mape </a:t>
            </a:r>
            <a:r>
              <a:rPr lang="sl-SI" dirty="0"/>
              <a:t>ustrezni in uporabni</a:t>
            </a:r>
            <a:r>
              <a:rPr lang="sl-SI" dirty="0" smtClean="0"/>
              <a:t>?</a:t>
            </a:r>
          </a:p>
          <a:p>
            <a:r>
              <a:rPr lang="sl-SI" dirty="0" smtClean="0"/>
              <a:t>Ali so opisniki </a:t>
            </a:r>
            <a:r>
              <a:rPr lang="sl-SI" dirty="0"/>
              <a:t>posameznega kriterija ustrezni</a:t>
            </a:r>
            <a:r>
              <a:rPr lang="sl-SI" dirty="0" smtClean="0"/>
              <a:t>?</a:t>
            </a:r>
            <a:endParaRPr lang="sl-SI" dirty="0"/>
          </a:p>
          <a:p>
            <a:endParaRPr lang="sl-SI" dirty="0"/>
          </a:p>
        </p:txBody>
      </p:sp>
      <p:sp>
        <p:nvSpPr>
          <p:cNvPr id="4" name="Označba mesta vsebine 3"/>
          <p:cNvSpPr>
            <a:spLocks noGrp="1"/>
          </p:cNvSpPr>
          <p:nvPr>
            <p:ph sz="half" idx="2"/>
          </p:nvPr>
        </p:nvSpPr>
        <p:spPr>
          <a:xfrm>
            <a:off x="4648200" y="1400176"/>
            <a:ext cx="4038600" cy="4848223"/>
          </a:xfrm>
        </p:spPr>
        <p:style>
          <a:lnRef idx="0">
            <a:scrgbClr r="0" g="0" b="0"/>
          </a:lnRef>
          <a:fillRef idx="1003">
            <a:schemeClr val="lt2"/>
          </a:fillRef>
          <a:effectRef idx="0">
            <a:scrgbClr r="0" g="0" b="0"/>
          </a:effectRef>
          <a:fontRef idx="major"/>
        </p:style>
        <p:txBody>
          <a:bodyPr vert="horz" lIns="91440" tIns="45720" rIns="91440" bIns="45720" rtlCol="0" anchor="ctr">
            <a:normAutofit lnSpcReduction="10000"/>
          </a:bodyPr>
          <a:lstStyle/>
          <a:p>
            <a:pPr marL="0" indent="0">
              <a:buNone/>
            </a:pPr>
            <a:r>
              <a:rPr lang="sl-SI" dirty="0">
                <a:latin typeface="+mj-lt"/>
                <a:ea typeface="+mj-ea"/>
                <a:cs typeface="+mj-cs"/>
              </a:rPr>
              <a:t>Verodostojnost</a:t>
            </a:r>
          </a:p>
          <a:p>
            <a:pPr marL="0" indent="0">
              <a:buNone/>
            </a:pPr>
            <a:r>
              <a:rPr lang="sl-SI" dirty="0">
                <a:latin typeface="+mj-lt"/>
                <a:ea typeface="+mj-ea"/>
                <a:cs typeface="+mj-cs"/>
              </a:rPr>
              <a:t>Veljavnost</a:t>
            </a:r>
          </a:p>
          <a:p>
            <a:pPr marL="0" indent="0">
              <a:buNone/>
            </a:pPr>
            <a:r>
              <a:rPr lang="sl-SI" dirty="0">
                <a:latin typeface="+mj-lt"/>
                <a:ea typeface="+mj-ea"/>
                <a:cs typeface="+mj-cs"/>
              </a:rPr>
              <a:t>Ustreznost</a:t>
            </a:r>
          </a:p>
          <a:p>
            <a:pPr marL="0" indent="0">
              <a:buNone/>
            </a:pPr>
            <a:endParaRPr lang="sl-SI" dirty="0">
              <a:latin typeface="+mj-lt"/>
              <a:ea typeface="+mj-ea"/>
              <a:cs typeface="+mj-cs"/>
            </a:endParaRPr>
          </a:p>
          <a:p>
            <a:pPr marL="0" indent="0">
              <a:buNone/>
            </a:pPr>
            <a:endParaRPr lang="sl-SI" dirty="0">
              <a:latin typeface="+mj-lt"/>
              <a:ea typeface="+mj-ea"/>
              <a:cs typeface="+mj-cs"/>
            </a:endParaRPr>
          </a:p>
          <a:p>
            <a:pPr marL="0" indent="0">
              <a:buNone/>
            </a:pPr>
            <a:endParaRPr lang="sl-SI" dirty="0">
              <a:latin typeface="+mj-lt"/>
              <a:ea typeface="+mj-ea"/>
              <a:cs typeface="+mj-cs"/>
            </a:endParaRPr>
          </a:p>
          <a:p>
            <a:pPr marL="0" indent="0">
              <a:buNone/>
            </a:pPr>
            <a:r>
              <a:rPr lang="sl-SI" dirty="0">
                <a:latin typeface="+mj-lt"/>
                <a:ea typeface="+mj-ea"/>
                <a:cs typeface="+mj-cs"/>
              </a:rPr>
              <a:t>Zadostnost</a:t>
            </a:r>
          </a:p>
          <a:p>
            <a:pPr marL="0" indent="0">
              <a:buNone/>
            </a:pPr>
            <a:r>
              <a:rPr lang="sl-SI" dirty="0">
                <a:latin typeface="+mj-lt"/>
                <a:ea typeface="+mj-ea"/>
                <a:cs typeface="+mj-cs"/>
              </a:rPr>
              <a:t>Raznolikost</a:t>
            </a:r>
          </a:p>
          <a:p>
            <a:pPr marL="0" indent="0">
              <a:buNone/>
            </a:pPr>
            <a:r>
              <a:rPr lang="sl-SI" dirty="0">
                <a:latin typeface="+mj-lt"/>
                <a:ea typeface="+mj-ea"/>
                <a:cs typeface="+mj-cs"/>
              </a:rPr>
              <a:t>Kompleksnost</a:t>
            </a:r>
          </a:p>
        </p:txBody>
      </p:sp>
    </p:spTree>
    <p:extLst>
      <p:ext uri="{BB962C8B-B14F-4D97-AF65-F5344CB8AC3E}">
        <p14:creationId xmlns:p14="http://schemas.microsoft.com/office/powerpoint/2010/main" val="2762888906"/>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normAutofit fontScale="90000"/>
          </a:bodyPr>
          <a:lstStyle/>
          <a:p>
            <a:r>
              <a:rPr lang="sl-SI" dirty="0" smtClean="0"/>
              <a:t/>
            </a:r>
            <a:br>
              <a:rPr lang="sl-SI" dirty="0" smtClean="0"/>
            </a:br>
            <a:r>
              <a:rPr lang="sl-SI" dirty="0" smtClean="0"/>
              <a:t>Namen spremljave: OSEBNA ZBIRNA MAPA KOT</a:t>
            </a:r>
            <a:br>
              <a:rPr lang="sl-SI" dirty="0" smtClean="0"/>
            </a:br>
            <a:r>
              <a:rPr lang="sl-SI" dirty="0"/>
              <a:t>ORODJE ZA OCENJEVANJE POKLICNIH KOMPETENC KANDIDATA</a:t>
            </a:r>
            <a:br>
              <a:rPr lang="sl-SI" dirty="0"/>
            </a:br>
            <a:endParaRPr lang="sl-SI" dirty="0"/>
          </a:p>
        </p:txBody>
      </p:sp>
      <p:sp>
        <p:nvSpPr>
          <p:cNvPr id="3" name="Označba mesta vsebine 2"/>
          <p:cNvSpPr>
            <a:spLocks noGrp="1"/>
          </p:cNvSpPr>
          <p:nvPr>
            <p:ph sz="half" idx="1"/>
          </p:nvPr>
        </p:nvSpPr>
        <p:spPr>
          <a:xfrm>
            <a:off x="457200" y="2266950"/>
            <a:ext cx="8382000" cy="2581275"/>
          </a:xfrm>
        </p:spPr>
        <p:txBody>
          <a:bodyPr>
            <a:normAutofit/>
          </a:bodyPr>
          <a:lstStyle/>
          <a:p>
            <a:pPr marL="0" indent="0">
              <a:buNone/>
            </a:pPr>
            <a:r>
              <a:rPr lang="sl-SI" dirty="0" smtClean="0"/>
              <a:t>Ali kriteriji zagotavljajo objektivno oceno osebne zbirne mape?</a:t>
            </a:r>
            <a:endParaRPr lang="sl-SI" dirty="0"/>
          </a:p>
          <a:p>
            <a:endParaRPr lang="sl-SI" dirty="0"/>
          </a:p>
        </p:txBody>
      </p:sp>
    </p:spTree>
    <p:extLst>
      <p:ext uri="{BB962C8B-B14F-4D97-AF65-F5344CB8AC3E}">
        <p14:creationId xmlns:p14="http://schemas.microsoft.com/office/powerpoint/2010/main" val="40089384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normAutofit fontScale="90000"/>
          </a:bodyPr>
          <a:lstStyle/>
          <a:p>
            <a:r>
              <a:rPr lang="sl-SI" dirty="0" smtClean="0"/>
              <a:t/>
            </a:r>
            <a:br>
              <a:rPr lang="sl-SI" dirty="0" smtClean="0"/>
            </a:br>
            <a:r>
              <a:rPr lang="sl-SI" dirty="0" smtClean="0"/>
              <a:t>Namen spremljave: OSEBNA ZBIRNA MAPA KOT</a:t>
            </a:r>
            <a:br>
              <a:rPr lang="sl-SI" dirty="0" smtClean="0"/>
            </a:br>
            <a:r>
              <a:rPr lang="sl-SI" dirty="0"/>
              <a:t>ORODJE ZA DOKAZOVANJE </a:t>
            </a:r>
            <a:r>
              <a:rPr lang="sl-SI" dirty="0" smtClean="0"/>
              <a:t>POKLICNIH</a:t>
            </a:r>
            <a:r>
              <a:rPr lang="sl-SI" dirty="0"/>
              <a:t/>
            </a:r>
            <a:br>
              <a:rPr lang="sl-SI" dirty="0"/>
            </a:br>
            <a:r>
              <a:rPr lang="sl-SI" dirty="0" smtClean="0"/>
              <a:t>KOMPETENC </a:t>
            </a:r>
            <a:r>
              <a:rPr lang="sl-SI" dirty="0"/>
              <a:t>KANDIDATA</a:t>
            </a:r>
            <a:br>
              <a:rPr lang="sl-SI" dirty="0"/>
            </a:br>
            <a:endParaRPr lang="sl-SI" dirty="0"/>
          </a:p>
        </p:txBody>
      </p:sp>
      <p:sp>
        <p:nvSpPr>
          <p:cNvPr id="3" name="Označba mesta vsebine 2"/>
          <p:cNvSpPr>
            <a:spLocks noGrp="1"/>
          </p:cNvSpPr>
          <p:nvPr>
            <p:ph sz="half" idx="1"/>
          </p:nvPr>
        </p:nvSpPr>
        <p:spPr>
          <a:xfrm>
            <a:off x="457199" y="1514476"/>
            <a:ext cx="8124825" cy="4676774"/>
          </a:xfrm>
        </p:spPr>
        <p:txBody>
          <a:bodyPr>
            <a:normAutofit fontScale="92500" lnSpcReduction="10000"/>
          </a:bodyPr>
          <a:lstStyle/>
          <a:p>
            <a:r>
              <a:rPr lang="sl-SI" dirty="0"/>
              <a:t>Kdaj je OZM zadostna za podelitev NPK brez dodatnega preverjanja?</a:t>
            </a:r>
          </a:p>
          <a:p>
            <a:r>
              <a:rPr lang="sl-SI" dirty="0"/>
              <a:t>Od česa je odvisna ocena zbirne mape: </a:t>
            </a:r>
          </a:p>
          <a:p>
            <a:pPr lvl="1">
              <a:buFont typeface="Courier New" panose="02070309020205020404" pitchFamily="49" charset="0"/>
              <a:buChar char="o"/>
            </a:pPr>
            <a:r>
              <a:rPr lang="sl-SI" dirty="0"/>
              <a:t>Kandidatove poti do kvalifikacije (izobraževanje, usposabljanje, delovne izkušnje,…)</a:t>
            </a:r>
          </a:p>
          <a:p>
            <a:pPr lvl="1">
              <a:buFont typeface="Courier New" panose="02070309020205020404" pitchFamily="49" charset="0"/>
              <a:buChar char="o"/>
            </a:pPr>
            <a:r>
              <a:rPr lang="sl-SI" dirty="0"/>
              <a:t>Strokovnega področja</a:t>
            </a:r>
          </a:p>
          <a:p>
            <a:pPr lvl="1">
              <a:buFont typeface="Courier New" panose="02070309020205020404" pitchFamily="49" charset="0"/>
              <a:buChar char="o"/>
            </a:pPr>
            <a:r>
              <a:rPr lang="sl-SI" dirty="0"/>
              <a:t>Strukture komisije (šolniki, praktiki)</a:t>
            </a:r>
          </a:p>
          <a:p>
            <a:endParaRPr lang="sl-SI" dirty="0"/>
          </a:p>
          <a:p>
            <a:r>
              <a:rPr lang="sl-SI" dirty="0"/>
              <a:t>S čim bi </a:t>
            </a:r>
            <a:r>
              <a:rPr lang="sl-SI" dirty="0" smtClean="0"/>
              <a:t>kandidat lahko izboljšal </a:t>
            </a:r>
            <a:r>
              <a:rPr lang="sl-SI" dirty="0"/>
              <a:t>OZM? </a:t>
            </a:r>
          </a:p>
          <a:p>
            <a:r>
              <a:rPr lang="sl-SI" dirty="0"/>
              <a:t>Ali bi z  metodo intervjuja ob OZM izboljšali oceno le te?</a:t>
            </a:r>
          </a:p>
          <a:p>
            <a:r>
              <a:rPr lang="sl-SI" dirty="0"/>
              <a:t>Kdaj bi jo bilo smiselno vključiti v postopek?</a:t>
            </a:r>
          </a:p>
          <a:p>
            <a:endParaRPr lang="sl-SI" dirty="0"/>
          </a:p>
        </p:txBody>
      </p:sp>
    </p:spTree>
    <p:extLst>
      <p:ext uri="{BB962C8B-B14F-4D97-AF65-F5344CB8AC3E}">
        <p14:creationId xmlns:p14="http://schemas.microsoft.com/office/powerpoint/2010/main" val="3128101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normAutofit/>
          </a:bodyPr>
          <a:lstStyle/>
          <a:p>
            <a:r>
              <a:rPr lang="sl-SI" dirty="0" smtClean="0"/>
              <a:t/>
            </a:r>
            <a:br>
              <a:rPr lang="sl-SI" dirty="0" smtClean="0"/>
            </a:br>
            <a:r>
              <a:rPr lang="sl-SI" dirty="0" smtClean="0"/>
              <a:t>PRIČAKOVANI REZULTATI</a:t>
            </a:r>
            <a:endParaRPr lang="sl-SI" dirty="0"/>
          </a:p>
        </p:txBody>
      </p:sp>
      <p:sp>
        <p:nvSpPr>
          <p:cNvPr id="3" name="Označba mesta vsebine 2"/>
          <p:cNvSpPr>
            <a:spLocks noGrp="1"/>
          </p:cNvSpPr>
          <p:nvPr>
            <p:ph sz="half" idx="1"/>
          </p:nvPr>
        </p:nvSpPr>
        <p:spPr>
          <a:xfrm>
            <a:off x="457199" y="1514476"/>
            <a:ext cx="8124825" cy="4676774"/>
          </a:xfrm>
        </p:spPr>
        <p:txBody>
          <a:bodyPr>
            <a:normAutofit/>
          </a:bodyPr>
          <a:lstStyle/>
          <a:p>
            <a:pPr marL="0" indent="0">
              <a:buNone/>
            </a:pPr>
            <a:endParaRPr lang="sl-SI" dirty="0" smtClean="0"/>
          </a:p>
          <a:p>
            <a:pPr marL="0" indent="0">
              <a:buNone/>
            </a:pPr>
            <a:endParaRPr lang="sl-SI" dirty="0"/>
          </a:p>
          <a:p>
            <a:pPr marL="0" indent="0">
              <a:buNone/>
            </a:pPr>
            <a:r>
              <a:rPr lang="sl-SI" dirty="0" smtClean="0"/>
              <a:t>POSODOBLJENI, RACIONALIZIRANI OBRAZCI ZA OCENJEVANJE DOKAZIL IN OSEBNE ZBIRNE MAPE NA PODLAGI IZKUŠENJ ČLANOV KOMISIJ.</a:t>
            </a:r>
          </a:p>
          <a:p>
            <a:pPr marL="0" indent="0">
              <a:buNone/>
            </a:pPr>
            <a:endParaRPr lang="sl-SI" dirty="0" smtClean="0"/>
          </a:p>
          <a:p>
            <a:pPr marL="0" indent="0">
              <a:buNone/>
            </a:pPr>
            <a:r>
              <a:rPr lang="sl-SI" dirty="0" smtClean="0"/>
              <a:t>BOLJ UPORABNI KRITERIJI IN IZBOLJŠANI OPISNIKI KRITERIJEV.</a:t>
            </a:r>
            <a:endParaRPr lang="sl-SI" dirty="0"/>
          </a:p>
        </p:txBody>
      </p:sp>
    </p:spTree>
    <p:extLst>
      <p:ext uri="{BB962C8B-B14F-4D97-AF65-F5344CB8AC3E}">
        <p14:creationId xmlns:p14="http://schemas.microsoft.com/office/powerpoint/2010/main" val="1438816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Naslov 1"/>
          <p:cNvSpPr>
            <a:spLocks noGrp="1"/>
          </p:cNvSpPr>
          <p:nvPr>
            <p:ph type="title"/>
          </p:nvPr>
        </p:nvSpPr>
        <p:spPr/>
        <p:txBody>
          <a:bodyPr>
            <a:normAutofit/>
          </a:bodyPr>
          <a:lstStyle/>
          <a:p>
            <a:r>
              <a:rPr lang="sl-SI" dirty="0" smtClean="0"/>
              <a:t/>
            </a:r>
            <a:br>
              <a:rPr lang="sl-SI" dirty="0" smtClean="0"/>
            </a:br>
            <a:r>
              <a:rPr lang="sl-SI" dirty="0" smtClean="0"/>
              <a:t>METODA PRIDOBIVANJA PODATKOV</a:t>
            </a:r>
            <a:endParaRPr lang="sl-SI" dirty="0"/>
          </a:p>
        </p:txBody>
      </p:sp>
      <p:sp>
        <p:nvSpPr>
          <p:cNvPr id="3" name="Označba mesta vsebine 2"/>
          <p:cNvSpPr>
            <a:spLocks noGrp="1"/>
          </p:cNvSpPr>
          <p:nvPr>
            <p:ph sz="half" idx="1"/>
          </p:nvPr>
        </p:nvSpPr>
        <p:spPr>
          <a:xfrm>
            <a:off x="457200" y="3048000"/>
            <a:ext cx="8382000" cy="2238375"/>
          </a:xfrm>
        </p:spPr>
        <p:style>
          <a:lnRef idx="0">
            <a:scrgbClr r="0" g="0" b="0"/>
          </a:lnRef>
          <a:fillRef idx="1003">
            <a:schemeClr val="lt2"/>
          </a:fillRef>
          <a:effectRef idx="0">
            <a:scrgbClr r="0" g="0" b="0"/>
          </a:effectRef>
          <a:fontRef idx="major"/>
        </p:style>
        <p:txBody>
          <a:bodyPr vert="horz" lIns="91440" tIns="45720" rIns="91440" bIns="45720" rtlCol="0" anchor="ctr">
            <a:normAutofit/>
          </a:bodyPr>
          <a:lstStyle/>
          <a:p>
            <a:pPr marL="0" indent="0">
              <a:buNone/>
            </a:pPr>
            <a:r>
              <a:rPr lang="sl-SI" dirty="0">
                <a:latin typeface="+mj-lt"/>
                <a:ea typeface="+mj-ea"/>
                <a:cs typeface="+mj-cs"/>
              </a:rPr>
              <a:t>INTERVJUJI S ČLANI KOMISIJE</a:t>
            </a:r>
          </a:p>
          <a:p>
            <a:pPr marL="0" indent="0">
              <a:buNone/>
            </a:pPr>
            <a:endParaRPr lang="sl-SI" dirty="0">
              <a:latin typeface="+mj-lt"/>
              <a:ea typeface="+mj-ea"/>
              <a:cs typeface="+mj-cs"/>
            </a:endParaRPr>
          </a:p>
          <a:p>
            <a:pPr marL="0" indent="0">
              <a:buNone/>
            </a:pPr>
            <a:r>
              <a:rPr lang="sl-SI" dirty="0">
                <a:latin typeface="+mj-lt"/>
                <a:ea typeface="+mj-ea"/>
                <a:cs typeface="+mj-cs"/>
              </a:rPr>
              <a:t>VLJUDNO PROSIMO ZA VAŠE SOGLASJE ZA SODELOVANJE V INTERVJUJIH.</a:t>
            </a:r>
          </a:p>
          <a:p>
            <a:pPr marL="0" indent="0">
              <a:buNone/>
            </a:pPr>
            <a:endParaRPr lang="sl-SI" dirty="0">
              <a:latin typeface="+mj-lt"/>
              <a:ea typeface="+mj-ea"/>
              <a:cs typeface="+mj-cs"/>
            </a:endParaRPr>
          </a:p>
          <a:p>
            <a:pPr marL="0" indent="0">
              <a:buNone/>
            </a:pPr>
            <a:endParaRPr lang="sl-SI" dirty="0">
              <a:latin typeface="+mj-lt"/>
              <a:ea typeface="+mj-ea"/>
              <a:cs typeface="+mj-cs"/>
            </a:endParaRPr>
          </a:p>
          <a:p>
            <a:pPr marL="0" indent="0">
              <a:buNone/>
            </a:pPr>
            <a:endParaRPr lang="sl-SI" dirty="0">
              <a:latin typeface="+mj-lt"/>
              <a:ea typeface="+mj-ea"/>
              <a:cs typeface="+mj-cs"/>
            </a:endParaRPr>
          </a:p>
          <a:p>
            <a:pPr marL="0" indent="0">
              <a:buNone/>
            </a:pPr>
            <a:endParaRPr lang="sl-SI" dirty="0">
              <a:latin typeface="+mj-lt"/>
              <a:ea typeface="+mj-ea"/>
              <a:cs typeface="+mj-cs"/>
            </a:endParaRPr>
          </a:p>
        </p:txBody>
      </p:sp>
    </p:spTree>
    <p:extLst>
      <p:ext uri="{BB962C8B-B14F-4D97-AF65-F5344CB8AC3E}">
        <p14:creationId xmlns:p14="http://schemas.microsoft.com/office/powerpoint/2010/main" val="653723979"/>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ova tema">
  <a:themeElements>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1655</TotalTime>
  <Words>688</Words>
  <Application>Microsoft Office PowerPoint</Application>
  <PresentationFormat>Diaprojekcija na zaslonu (4:3)</PresentationFormat>
  <Paragraphs>160</Paragraphs>
  <Slides>13</Slides>
  <Notes>13</Notes>
  <HiddenSlides>0</HiddenSlides>
  <MMClips>0</MMClips>
  <ScaleCrop>false</ScaleCrop>
  <HeadingPairs>
    <vt:vector size="4" baseType="variant">
      <vt:variant>
        <vt:lpstr>Tema</vt:lpstr>
      </vt:variant>
      <vt:variant>
        <vt:i4>2</vt:i4>
      </vt:variant>
      <vt:variant>
        <vt:lpstr>Naslovi diapozitivov</vt:lpstr>
      </vt:variant>
      <vt:variant>
        <vt:i4>13</vt:i4>
      </vt:variant>
    </vt:vector>
  </HeadingPairs>
  <TitlesOfParts>
    <vt:vector size="15" baseType="lpstr">
      <vt:lpstr>Office Theme</vt:lpstr>
      <vt:lpstr>Custom Design</vt:lpstr>
      <vt:lpstr>PowerPointova predstavitev</vt:lpstr>
      <vt:lpstr>NAČINI PREVERJANJA STROKOVNIH ZNANJ IN SPRETNOSTI </vt:lpstr>
      <vt:lpstr>NOVOST</vt:lpstr>
      <vt:lpstr>Načini preverjanja – ORODJA ZA PREVERJANJE ZNANJA</vt:lpstr>
      <vt:lpstr>Načini preverjanja – ORODJA ZA PREVERJANJE ZNANJA</vt:lpstr>
      <vt:lpstr>Načini preverjanja – ORODJA ZA PREVERJANJE ZNANJA</vt:lpstr>
      <vt:lpstr>PRIMER ZAPISA</vt:lpstr>
      <vt:lpstr>PowerPointova predstavitev</vt:lpstr>
      <vt:lpstr> Namen spremljave: OSEBNA ZBIRNA MAPA KOT ORODJE ZA OCENJEVANJE POKLICNIH KOMPETENC KANDIDATA </vt:lpstr>
      <vt:lpstr> Namen spremljave: OSEBNA ZBIRNA MAPA KOT ORODJE ZA OCENJEVANJE POKLICNIH KOMPETENC KANDIDATA </vt:lpstr>
      <vt:lpstr> Namen spremljave: OSEBNA ZBIRNA MAPA KOT ORODJE ZA DOKAZOVANJE POKLICNIH KOMPETENC KANDIDATA </vt:lpstr>
      <vt:lpstr> PRIČAKOVANI REZULTATI</vt:lpstr>
      <vt:lpstr> METODA PRIDOBIVANJA PODATKOV</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Dani</dc:creator>
  <cp:lastModifiedBy>Jelka Kozjak Jezernik</cp:lastModifiedBy>
  <cp:revision>105</cp:revision>
  <cp:lastPrinted>2013-11-18T09:53:45Z</cp:lastPrinted>
  <dcterms:created xsi:type="dcterms:W3CDTF">2010-10-07T10:19:03Z</dcterms:created>
  <dcterms:modified xsi:type="dcterms:W3CDTF">2019-11-04T09:54:38Z</dcterms:modified>
</cp:coreProperties>
</file>