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3" r:id="rId4"/>
    <p:sldId id="262" r:id="rId5"/>
    <p:sldId id="264" r:id="rId6"/>
    <p:sldId id="266" r:id="rId7"/>
    <p:sldId id="259" r:id="rId8"/>
    <p:sldId id="257" r:id="rId9"/>
    <p:sldId id="267" r:id="rId10"/>
    <p:sldId id="268" r:id="rId11"/>
  </p:sldIdLst>
  <p:sldSz cx="9144000" cy="6858000" type="screen4x3"/>
  <p:notesSz cx="6858000" cy="9144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31" d="100"/>
          <a:sy n="131" d="100"/>
        </p:scale>
        <p:origin x="102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Kliknite, da 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62663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313417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74357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značba mesta besedila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značba mesta vsebine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07948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326730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7356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46474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slik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3585509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34303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17196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anose="020B0606020202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 kern="12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hyperlink" Target="https://www.ric.si/kvalifikacije/certifikat/primeri_vprasanj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eric2.ric.si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jmarina.knezevic@ric.si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sl-SI" altLang="sl-SI" dirty="0" smtClean="0"/>
              <a:t>Priprava nalog za preverjanje</a:t>
            </a: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4581128"/>
            <a:ext cx="4064000" cy="1080120"/>
          </a:xfrm>
        </p:spPr>
        <p:txBody>
          <a:bodyPr/>
          <a:lstStyle/>
          <a:p>
            <a:r>
              <a:rPr lang="sl-SI" altLang="sl-SI" dirty="0" smtClean="0"/>
              <a:t>Marina Knežević</a:t>
            </a:r>
            <a:endParaRPr lang="sl-SI" altLang="sl-SI" dirty="0"/>
          </a:p>
          <a:p>
            <a:r>
              <a:rPr lang="sl-SI" altLang="sl-SI" dirty="0" smtClean="0"/>
              <a:t>5.11.2019</a:t>
            </a:r>
            <a:endParaRPr lang="sl-SI" altLang="sl-SI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sl-SI" dirty="0" smtClean="0"/>
              <a:t>Načini preverjanja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457200" y="2276872"/>
            <a:ext cx="3610744" cy="3805883"/>
          </a:xfrm>
        </p:spPr>
        <p:txBody>
          <a:bodyPr/>
          <a:lstStyle/>
          <a:p>
            <a:r>
              <a:rPr lang="sl-SI" dirty="0" smtClean="0"/>
              <a:t>Pisno preverjanje</a:t>
            </a:r>
          </a:p>
          <a:p>
            <a:r>
              <a:rPr lang="sl-SI" dirty="0" smtClean="0"/>
              <a:t>Ustno preverjanje</a:t>
            </a:r>
          </a:p>
          <a:p>
            <a:r>
              <a:rPr lang="sl-SI" dirty="0" smtClean="0"/>
              <a:t>Praktično preverjanje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16832"/>
            <a:ext cx="3599078" cy="348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33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nalog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endParaRPr lang="sl-SI" dirty="0" smtClean="0"/>
          </a:p>
          <a:p>
            <a:pPr marL="0" indent="0" algn="ctr">
              <a:buNone/>
            </a:pPr>
            <a:r>
              <a:rPr lang="sl-SI" dirty="0" smtClean="0"/>
              <a:t>Izhodišče za pripravo nalog:</a:t>
            </a:r>
          </a:p>
          <a:p>
            <a:pPr marL="0" indent="0" algn="ctr">
              <a:buNone/>
            </a:pPr>
            <a:r>
              <a:rPr lang="sl-SI" dirty="0" smtClean="0"/>
              <a:t>Katalog standardov strokovnih znanj in spretnosti</a:t>
            </a:r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sz="2400" dirty="0" smtClean="0"/>
          </a:p>
          <a:p>
            <a:pPr marL="0" indent="0" algn="ctr">
              <a:buNone/>
            </a:pPr>
            <a:r>
              <a:rPr lang="sl-SI" sz="2400" dirty="0" smtClean="0"/>
              <a:t>Preverjamo </a:t>
            </a:r>
            <a:r>
              <a:rPr lang="sl-SI" sz="2400" dirty="0"/>
              <a:t>samo tiste poklicne kompetence (znanja in spretnosti), ki jih določa </a:t>
            </a:r>
            <a:r>
              <a:rPr lang="sl-SI" sz="2400" dirty="0" smtClean="0"/>
              <a:t>katalog. </a:t>
            </a:r>
            <a:endParaRPr lang="sl-SI" sz="2400" dirty="0"/>
          </a:p>
          <a:p>
            <a:pPr marL="0" indent="0">
              <a:buNone/>
            </a:pPr>
            <a:endParaRPr lang="sl-SI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12439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nalog – pisno/ustno preverjanje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Vsaka pripravljena naloga mora vsebovati:</a:t>
            </a:r>
          </a:p>
          <a:p>
            <a:pPr lvl="0"/>
            <a:r>
              <a:rPr lang="sl-SI" dirty="0" smtClean="0"/>
              <a:t>vprašanje (nalogo),</a:t>
            </a:r>
          </a:p>
          <a:p>
            <a:pPr lvl="0"/>
            <a:r>
              <a:rPr lang="sl-SI" dirty="0" smtClean="0"/>
              <a:t>odgovor (rešitev),</a:t>
            </a:r>
          </a:p>
          <a:p>
            <a:pPr lvl="0"/>
            <a:r>
              <a:rPr lang="sl-SI" dirty="0" smtClean="0"/>
              <a:t>točkovnik za posamezen odgovor, ki je lahko pri strukturiranih vprašanjih razčlenjen (možnost upoštevanja delnih odgovorov). </a:t>
            </a:r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957820"/>
            <a:ext cx="1656184" cy="2350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58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nalog – pisno preverjanje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/>
              <a:t>Predlagamo, da se pri izdelavi </a:t>
            </a:r>
            <a:r>
              <a:rPr lang="sl-SI" dirty="0" smtClean="0"/>
              <a:t>pisnega testa opravijo </a:t>
            </a:r>
            <a:r>
              <a:rPr lang="sl-SI" dirty="0"/>
              <a:t>naslednji koraki:</a:t>
            </a:r>
          </a:p>
          <a:p>
            <a:pPr lvl="0"/>
            <a:r>
              <a:rPr lang="sl-SI" dirty="0"/>
              <a:t>opredelitev ključnih del v katalogu, za katere bomo pripravljali naloge za pisno preverjanje,</a:t>
            </a:r>
          </a:p>
          <a:p>
            <a:pPr lvl="0"/>
            <a:r>
              <a:rPr lang="sl-SI" dirty="0"/>
              <a:t>določitev taksonomskih ravni nalog,</a:t>
            </a:r>
          </a:p>
          <a:p>
            <a:r>
              <a:rPr lang="sl-SI" dirty="0" smtClean="0"/>
              <a:t>določitev možnih vrst ali tipov nalog,</a:t>
            </a:r>
          </a:p>
          <a:p>
            <a:pPr lvl="0"/>
            <a:r>
              <a:rPr lang="sl-SI" dirty="0" smtClean="0"/>
              <a:t>priprava </a:t>
            </a:r>
            <a:r>
              <a:rPr lang="sl-SI" dirty="0"/>
              <a:t>načrta pisnega testa </a:t>
            </a:r>
            <a:r>
              <a:rPr lang="sl-SI" dirty="0" smtClean="0"/>
              <a:t>(mrežnega diagrama),</a:t>
            </a:r>
          </a:p>
          <a:p>
            <a:pPr marL="0" lvl="0" indent="0" algn="ctr">
              <a:buNone/>
            </a:pPr>
            <a:r>
              <a:rPr lang="sl-SI" dirty="0" smtClean="0"/>
              <a:t>težavnost/zahtevnost testa</a:t>
            </a:r>
          </a:p>
          <a:p>
            <a:r>
              <a:rPr lang="sl-SI" dirty="0" smtClean="0"/>
              <a:t>vrednotenje odgovorov (točkovnik</a:t>
            </a:r>
            <a:r>
              <a:rPr lang="sl-SI" dirty="0" smtClean="0"/>
              <a:t>)</a:t>
            </a:r>
            <a:r>
              <a:rPr lang="sl-SI" dirty="0"/>
              <a:t>.</a:t>
            </a: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  <p:sp>
        <p:nvSpPr>
          <p:cNvPr id="6" name="Kotna puščica gor 5"/>
          <p:cNvSpPr/>
          <p:nvPr/>
        </p:nvSpPr>
        <p:spPr>
          <a:xfrm rot="5400000">
            <a:off x="1979712" y="4941168"/>
            <a:ext cx="360040" cy="504056"/>
          </a:xfrm>
          <a:prstGeom prst="bentUpArrow">
            <a:avLst>
              <a:gd name="adj1" fmla="val 16425"/>
              <a:gd name="adj2" fmla="val 26484"/>
              <a:gd name="adj3" fmla="val 427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61486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Priprava nalog – praktično preverjanje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Predlagamo, da se pri izdelavi praktične naloge opravijo naslednji koraki:</a:t>
            </a:r>
          </a:p>
          <a:p>
            <a:pPr lvl="0"/>
            <a:r>
              <a:rPr lang="sl-SI" dirty="0" smtClean="0"/>
              <a:t>opredelitev ključnih del (znanj) v katalogu, za katere bomo pripravljali praktične naloge,</a:t>
            </a:r>
          </a:p>
          <a:p>
            <a:r>
              <a:rPr lang="sl-SI" dirty="0" smtClean="0"/>
              <a:t>določitev </a:t>
            </a:r>
            <a:r>
              <a:rPr lang="sl-SI" dirty="0"/>
              <a:t>področja ocenjevanja (spremljanja), kot ga določa katalog (načrtovanje, izvedba</a:t>
            </a:r>
            <a:r>
              <a:rPr lang="sl-SI" dirty="0" smtClean="0"/>
              <a:t>….),</a:t>
            </a:r>
            <a:endParaRPr lang="sl-SI" dirty="0"/>
          </a:p>
          <a:p>
            <a:r>
              <a:rPr lang="sl-SI" dirty="0" smtClean="0"/>
              <a:t>opis </a:t>
            </a:r>
            <a:r>
              <a:rPr lang="sl-SI" dirty="0"/>
              <a:t>pravilne izvedbe naloge po </a:t>
            </a:r>
            <a:r>
              <a:rPr lang="sl-SI" dirty="0" smtClean="0"/>
              <a:t>področjih,</a:t>
            </a:r>
          </a:p>
          <a:p>
            <a:r>
              <a:rPr lang="sl-SI" dirty="0" smtClean="0"/>
              <a:t>za </a:t>
            </a:r>
            <a:r>
              <a:rPr lang="sl-SI" dirty="0"/>
              <a:t>vsako področje </a:t>
            </a:r>
            <a:r>
              <a:rPr lang="sl-SI" dirty="0" smtClean="0"/>
              <a:t>določiti merila,</a:t>
            </a:r>
          </a:p>
          <a:p>
            <a:r>
              <a:rPr lang="sl-SI" dirty="0" smtClean="0"/>
              <a:t>določimo </a:t>
            </a:r>
            <a:r>
              <a:rPr lang="sl-SI" dirty="0"/>
              <a:t>mejo za uspešno izvedeno nalogo</a:t>
            </a:r>
            <a:r>
              <a:rPr lang="sl-SI" dirty="0" smtClean="0"/>
              <a:t>.</a:t>
            </a:r>
            <a:endParaRPr lang="sl-SI" dirty="0"/>
          </a:p>
          <a:p>
            <a:endParaRPr lang="sl-SI" dirty="0"/>
          </a:p>
          <a:p>
            <a:pPr lvl="0"/>
            <a:endParaRPr lang="sl-SI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720125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Primeri nalog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>
                <a:hlinkClick r:id="rId2"/>
              </a:rPr>
              <a:t>https://www.ric.si/kvalifikacije/certifikat/primeri_vprasanj/</a:t>
            </a:r>
            <a:endParaRPr lang="sl-SI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068960"/>
            <a:ext cx="1801368" cy="2519172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201" y="2537842"/>
            <a:ext cx="3199374" cy="1790704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556" y="3926801"/>
            <a:ext cx="2519172" cy="216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724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Banka nalog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J</a:t>
            </a:r>
            <a:r>
              <a:rPr lang="sl-SI" dirty="0" smtClean="0"/>
              <a:t>e nabor vnaprej pripravljenih nalog.</a:t>
            </a:r>
          </a:p>
          <a:p>
            <a:endParaRPr lang="sl-SI" dirty="0"/>
          </a:p>
          <a:p>
            <a:endParaRPr lang="sl-SI" dirty="0" smtClean="0"/>
          </a:p>
          <a:p>
            <a:endParaRPr lang="sl-SI" dirty="0"/>
          </a:p>
          <a:p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Bolj objektivni kriteriji ocenjevanja.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endParaRPr lang="sl-SI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094" y="3375179"/>
            <a:ext cx="2087880" cy="2880360"/>
          </a:xfrm>
          <a:prstGeom prst="rect">
            <a:avLst/>
          </a:prstGeom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271" y="2132856"/>
            <a:ext cx="2243752" cy="2484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70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Banka nalog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Do banke nalog dostopate prek povezave </a:t>
            </a:r>
            <a:r>
              <a:rPr lang="sl-SI" u="sng" dirty="0">
                <a:hlinkClick r:id="rId2"/>
              </a:rPr>
              <a:t>https://eric2.ric.si</a:t>
            </a:r>
            <a:r>
              <a:rPr lang="sl-SI" u="sng" dirty="0" smtClean="0">
                <a:hlinkClick r:id="rId2"/>
              </a:rPr>
              <a:t>/</a:t>
            </a:r>
            <a:r>
              <a:rPr lang="sl-SI" dirty="0"/>
              <a:t> </a:t>
            </a:r>
            <a:r>
              <a:rPr lang="sl-SI" dirty="0" smtClean="0"/>
              <a:t>ali prek spletne strani </a:t>
            </a:r>
            <a:r>
              <a:rPr lang="sl-SI" dirty="0" err="1" smtClean="0"/>
              <a:t>Rica</a:t>
            </a: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  <p:pic>
        <p:nvPicPr>
          <p:cNvPr id="7" name="Slika 6"/>
          <p:cNvPicPr/>
          <p:nvPr/>
        </p:nvPicPr>
        <p:blipFill>
          <a:blip r:embed="rId3"/>
          <a:stretch>
            <a:fillRect/>
          </a:stretch>
        </p:blipFill>
        <p:spPr>
          <a:xfrm>
            <a:off x="2051720" y="2636912"/>
            <a:ext cx="4695825" cy="3409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8548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Vprašanja?</a:t>
            </a:r>
            <a:endParaRPr lang="en-GB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6096" y="1988840"/>
            <a:ext cx="2884516" cy="2215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3717032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l-SI" altLang="sl-SI" b="1" dirty="0" smtClean="0">
                <a:solidFill>
                  <a:schemeClr val="accent2"/>
                </a:solidFill>
              </a:rPr>
              <a:t>Marina Knežević</a:t>
            </a:r>
            <a:endParaRPr lang="sl-SI" altLang="sl-SI" b="1" dirty="0">
              <a:solidFill>
                <a:schemeClr val="accent2"/>
              </a:solidFill>
            </a:endParaRPr>
          </a:p>
          <a:p>
            <a:r>
              <a:rPr lang="sl-SI" altLang="sl-SI" b="1" dirty="0" smtClean="0">
                <a:solidFill>
                  <a:schemeClr val="accent2"/>
                </a:solidFill>
              </a:rPr>
              <a:t>Višja svetovalka področja II</a:t>
            </a:r>
            <a:endParaRPr lang="sl-SI" altLang="sl-SI" b="1" dirty="0">
              <a:solidFill>
                <a:schemeClr val="accent2"/>
              </a:solidFill>
            </a:endParaRPr>
          </a:p>
          <a:p>
            <a:r>
              <a:rPr lang="sl-SI" altLang="sl-SI" b="1" dirty="0">
                <a:solidFill>
                  <a:schemeClr val="accent2"/>
                </a:solidFill>
              </a:rPr>
              <a:t>Državni izpitni center</a:t>
            </a:r>
          </a:p>
          <a:p>
            <a:r>
              <a:rPr lang="sl-SI" altLang="sl-SI" b="1" dirty="0">
                <a:solidFill>
                  <a:schemeClr val="accent2"/>
                </a:solidFill>
              </a:rPr>
              <a:t>Kajuhova 32 U</a:t>
            </a:r>
          </a:p>
          <a:p>
            <a:r>
              <a:rPr lang="sl-SI" altLang="sl-SI" b="1" dirty="0">
                <a:solidFill>
                  <a:schemeClr val="accent2"/>
                </a:solidFill>
              </a:rPr>
              <a:t>1000 Ljubljana</a:t>
            </a:r>
          </a:p>
          <a:p>
            <a:r>
              <a:rPr lang="sl-SI" altLang="sl-SI" b="1" dirty="0">
                <a:solidFill>
                  <a:schemeClr val="accent2"/>
                </a:solidFill>
              </a:rPr>
              <a:t>Tel.: 01/548 46 </a:t>
            </a:r>
            <a:r>
              <a:rPr lang="sl-SI" altLang="sl-SI" b="1" dirty="0" smtClean="0">
                <a:solidFill>
                  <a:schemeClr val="accent2"/>
                </a:solidFill>
              </a:rPr>
              <a:t>88</a:t>
            </a:r>
            <a:endParaRPr lang="sl-SI" altLang="sl-SI" b="1" dirty="0">
              <a:solidFill>
                <a:schemeClr val="accent2"/>
              </a:solidFill>
            </a:endParaRPr>
          </a:p>
          <a:p>
            <a:r>
              <a:rPr lang="sl-SI" altLang="sl-SI" b="1" dirty="0">
                <a:solidFill>
                  <a:schemeClr val="accent2"/>
                </a:solidFill>
              </a:rPr>
              <a:t>E-pošta: </a:t>
            </a:r>
            <a:r>
              <a:rPr lang="sl-SI" altLang="sl-SI" b="1" dirty="0" smtClean="0">
                <a:solidFill>
                  <a:srgbClr val="00529B"/>
                </a:solidFill>
                <a:hlinkClick r:id="rId3"/>
              </a:rPr>
              <a:t>marina.knezevic@ric.si</a:t>
            </a:r>
            <a:endParaRPr lang="sl-SI" altLang="sl-SI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76775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priprava_nalog_posveti_2019</Template>
  <TotalTime>1812</TotalTime>
  <Words>267</Words>
  <Application>Microsoft Office PowerPoint</Application>
  <PresentationFormat>Diaprojekcija na zaslonu (4:3)</PresentationFormat>
  <Paragraphs>55</Paragraphs>
  <Slides>10</Slides>
  <Notes>0</Notes>
  <HiddenSlides>0</HiddenSlides>
  <MMClips>0</MMClips>
  <ScaleCrop>false</ScaleCrop>
  <HeadingPairs>
    <vt:vector size="8" baseType="variant">
      <vt:variant>
        <vt:lpstr>Uporabljene pisave</vt:lpstr>
      </vt:variant>
      <vt:variant>
        <vt:i4>2</vt:i4>
      </vt:variant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10</vt:i4>
      </vt:variant>
    </vt:vector>
  </HeadingPairs>
  <TitlesOfParts>
    <vt:vector size="14" baseType="lpstr">
      <vt:lpstr>Arial</vt:lpstr>
      <vt:lpstr>Arial Narrow</vt:lpstr>
      <vt:lpstr>powerp_RIC _SLO2</vt:lpstr>
      <vt:lpstr>CorelDRAW</vt:lpstr>
      <vt:lpstr>Priprava nalog za preverjanje</vt:lpstr>
      <vt:lpstr>Načini preverjanja</vt:lpstr>
      <vt:lpstr>Priprava nalog</vt:lpstr>
      <vt:lpstr>Priprava nalog – pisno/ustno preverjanje</vt:lpstr>
      <vt:lpstr>Priprava nalog – pisno preverjanje</vt:lpstr>
      <vt:lpstr>Priprava nalog – praktično preverjanje</vt:lpstr>
      <vt:lpstr>Primeri nalog</vt:lpstr>
      <vt:lpstr>Banka nalog</vt:lpstr>
      <vt:lpstr>Banka nalog</vt:lpstr>
      <vt:lpstr>Vprašanja?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Priprava nalog za preverjanje</dc:title>
  <dc:creator>Marina Knezevic</dc:creator>
  <cp:lastModifiedBy>Marina Knezevic</cp:lastModifiedBy>
  <cp:revision>37</cp:revision>
  <dcterms:created xsi:type="dcterms:W3CDTF">2019-10-28T13:59:56Z</dcterms:created>
  <dcterms:modified xsi:type="dcterms:W3CDTF">2019-11-04T08:29:55Z</dcterms:modified>
</cp:coreProperties>
</file>