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338" r:id="rId3"/>
    <p:sldId id="334" r:id="rId4"/>
    <p:sldId id="333" r:id="rId5"/>
    <p:sldId id="350" r:id="rId6"/>
    <p:sldId id="330" r:id="rId7"/>
    <p:sldId id="280" r:id="rId8"/>
    <p:sldId id="325" r:id="rId9"/>
    <p:sldId id="351" r:id="rId10"/>
    <p:sldId id="352" r:id="rId11"/>
    <p:sldId id="326" r:id="rId12"/>
    <p:sldId id="349" r:id="rId13"/>
    <p:sldId id="353" r:id="rId14"/>
    <p:sldId id="257" r:id="rId15"/>
    <p:sldId id="282" r:id="rId16"/>
    <p:sldId id="258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84" r:id="rId30"/>
  </p:sldIdLst>
  <p:sldSz cx="9144000" cy="6858000" type="screen4x3"/>
  <p:notesSz cx="7099300" cy="10234613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4021297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r">
              <a:defRPr sz="1200"/>
            </a:lvl1pPr>
          </a:lstStyle>
          <a:p>
            <a:fld id="{BE7F32BE-F435-48ED-81AD-D6FB4329F035}" type="datetimeFigureOut">
              <a:rPr lang="sl-SI" smtClean="0"/>
              <a:t>4.11.2019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5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4021297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r">
              <a:defRPr sz="1200"/>
            </a:lvl1pPr>
          </a:lstStyle>
          <a:p>
            <a:fld id="{45226958-B480-4062-BE03-9D9806A2435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02807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5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4021297" y="0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/>
          <a:lstStyle>
            <a:lvl1pPr algn="r">
              <a:defRPr sz="1200"/>
            </a:lvl1pPr>
          </a:lstStyle>
          <a:p>
            <a:fld id="{2CD79E36-7B1D-43FD-9FA2-FA97EC20AD69}" type="datetimeFigureOut">
              <a:rPr lang="sl-SI" smtClean="0"/>
              <a:t>4.11.2019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906" tIns="47453" rIns="94906" bIns="47453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709930" y="4861443"/>
            <a:ext cx="5679440" cy="4605576"/>
          </a:xfrm>
          <a:prstGeom prst="rect">
            <a:avLst/>
          </a:prstGeom>
        </p:spPr>
        <p:txBody>
          <a:bodyPr vert="horz" lIns="94906" tIns="47453" rIns="94906" bIns="47453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5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4021297" y="9721107"/>
            <a:ext cx="3076363" cy="511730"/>
          </a:xfrm>
          <a:prstGeom prst="rect">
            <a:avLst/>
          </a:prstGeom>
        </p:spPr>
        <p:txBody>
          <a:bodyPr vert="horz" lIns="94906" tIns="47453" rIns="94906" bIns="47453" rtlCol="0" anchor="b"/>
          <a:lstStyle>
            <a:lvl1pPr algn="r">
              <a:defRPr sz="1200"/>
            </a:lvl1pPr>
          </a:lstStyle>
          <a:p>
            <a:fld id="{324D5D49-BD94-47B6-8C1C-613C44A00334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09375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4D5D49-BD94-47B6-8C1C-613C44A00334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9598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455749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16083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681800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11259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</p:spTree>
    <p:extLst>
      <p:ext uri="{BB962C8B-B14F-4D97-AF65-F5344CB8AC3E}">
        <p14:creationId xmlns:p14="http://schemas.microsoft.com/office/powerpoint/2010/main" val="286992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5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96146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97428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510762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369958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sloge besedila matrice</a:t>
            </a:r>
          </a:p>
          <a:p>
            <a:pPr lvl="1"/>
            <a:r>
              <a:rPr lang="sl-SI" altLang="sl-SI"/>
              <a:t>Druga raven</a:t>
            </a:r>
          </a:p>
          <a:p>
            <a:pPr lvl="2"/>
            <a:r>
              <a:rPr lang="sl-SI" altLang="sl-SI"/>
              <a:t>Tretja raven</a:t>
            </a:r>
          </a:p>
          <a:p>
            <a:pPr lvl="3"/>
            <a:r>
              <a:rPr lang="sl-SI" altLang="sl-SI"/>
              <a:t>Četrta raven</a:t>
            </a:r>
          </a:p>
          <a:p>
            <a:pPr lvl="4"/>
            <a:r>
              <a:rPr lang="sl-SI" altLang="sl-SI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" TargetMode="External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licence/pridobitev/" TargetMode="External"/><Relationship Id="rId2" Type="http://schemas.openxmlformats.org/officeDocument/2006/relationships/hyperlink" Target="http://www.ric.si/kvalifikacije/licence/javni_razpi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ic.si/kvalifikacije/clani_komisij/usposabljanje/" TargetMode="External"/><Relationship Id="rId4" Type="http://schemas.openxmlformats.org/officeDocument/2006/relationships/hyperlink" Target="http://www.nrpslo.org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nrpslo.org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l-SI" altLang="sl-SI" sz="2000" dirty="0" smtClean="0"/>
              <a:t>SMERNICE ZA SPREMLJANJE ZAKONITOSTI IN STROKOVNOSTI DELA KOMISIJ ZA PREVERJANJE IN POTRJEVANJE NACIONALINIH POKLICNIH KVALIFIKACIJ</a:t>
            </a:r>
            <a:endParaRPr lang="sl-SI" altLang="sl-SI" sz="20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/>
          </a:p>
          <a:p>
            <a:endParaRPr lang="sl-SI" altLang="sl-SI" dirty="0" smtClean="0"/>
          </a:p>
          <a:p>
            <a:endParaRPr lang="sl-SI" altLang="sl-SI" dirty="0"/>
          </a:p>
          <a:p>
            <a:r>
              <a:rPr lang="sl-SI" altLang="sl-SI" dirty="0"/>
              <a:t>Mag. Jelka Kozjak </a:t>
            </a:r>
            <a:r>
              <a:rPr lang="sl-SI" altLang="sl-SI" dirty="0" smtClean="0"/>
              <a:t>Jezernik</a:t>
            </a:r>
            <a:endParaRPr lang="sl-SI" altLang="sl-SI" dirty="0"/>
          </a:p>
          <a:p>
            <a:endParaRPr lang="sl-SI" altLang="sl-SI" dirty="0"/>
          </a:p>
          <a:p>
            <a:endParaRPr lang="sl-SI" altLang="sl-SI" dirty="0"/>
          </a:p>
          <a:p>
            <a:r>
              <a:rPr lang="sl-SI" altLang="sl-SI" dirty="0"/>
              <a:t>Ljubljana, </a:t>
            </a:r>
            <a:r>
              <a:rPr lang="sl-SI" altLang="sl-SI" dirty="0" smtClean="0"/>
              <a:t>5.11.2019</a:t>
            </a:r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23528" y="620688"/>
            <a:ext cx="8291264" cy="5505475"/>
          </a:xfrm>
        </p:spPr>
        <p:txBody>
          <a:bodyPr/>
          <a:lstStyle/>
          <a:p>
            <a:pPr marL="0" indent="0">
              <a:buNone/>
            </a:pPr>
            <a:r>
              <a:rPr lang="sl-SI" dirty="0" smtClean="0">
                <a:solidFill>
                  <a:srgbClr val="333399"/>
                </a:solidFill>
              </a:rPr>
              <a:t>P</a:t>
            </a:r>
            <a:r>
              <a:rPr lang="sl-SI" dirty="0" smtClean="0">
                <a:solidFill>
                  <a:srgbClr val="333399"/>
                </a:solidFill>
              </a:rPr>
              <a:t>ostopki </a:t>
            </a:r>
            <a:r>
              <a:rPr lang="sl-SI" dirty="0" smtClean="0">
                <a:solidFill>
                  <a:srgbClr val="333399"/>
                </a:solidFill>
              </a:rPr>
              <a:t>preverjanja in potrjevanja NPK </a:t>
            </a:r>
            <a:r>
              <a:rPr lang="sl-SI" dirty="0" smtClean="0">
                <a:solidFill>
                  <a:srgbClr val="333399"/>
                </a:solidFill>
              </a:rPr>
              <a:t>potekajo </a:t>
            </a:r>
            <a:r>
              <a:rPr lang="sl-SI" dirty="0" smtClean="0">
                <a:solidFill>
                  <a:srgbClr val="333399"/>
                </a:solidFill>
              </a:rPr>
              <a:t>dobro, v skladu z zakonskimi podlagami.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Predstavitev „Smernic…“ je namenjena preprečitvi napak v postopkih preverjanja in potrjevanja NPK in preprečitvi izrekanja ukrepov v skladu s smernicami.</a:t>
            </a:r>
          </a:p>
          <a:p>
            <a:pPr marL="0" indent="0">
              <a:buNone/>
            </a:pPr>
            <a:endParaRPr lang="sl-SI" sz="1600" dirty="0"/>
          </a:p>
          <a:p>
            <a:pPr marL="0" indent="0">
              <a:buNone/>
            </a:pPr>
            <a:r>
              <a:rPr lang="sl-SI" sz="1600" dirty="0"/>
              <a:t>	</a:t>
            </a:r>
            <a:r>
              <a:rPr lang="sl-SI" sz="1600" dirty="0" smtClean="0"/>
              <a:t>			</a:t>
            </a:r>
            <a:endParaRPr lang="sl-SI" sz="1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204864"/>
            <a:ext cx="2079625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040" y="2076783"/>
            <a:ext cx="1914525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194" y="1859804"/>
            <a:ext cx="2016224" cy="178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982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Pravilnik o sestavi komisij za preverjanje in potrjevanje nacionalnih  poklicnih kvalifikacij ter o načinu in postopku za pridobitev licence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(Uradni list RS, št. 77/2018):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2276872"/>
            <a:ext cx="8291264" cy="3849291"/>
          </a:xfrm>
        </p:spPr>
        <p:txBody>
          <a:bodyPr/>
          <a:lstStyle/>
          <a:p>
            <a:pPr>
              <a:buFontTx/>
              <a:buChar char="-"/>
            </a:pPr>
            <a:r>
              <a:rPr lang="sl-SI" sz="2400" dirty="0" smtClean="0"/>
              <a:t>7. člen : opredeljeno kdaj in kako se odvzame licenco članu</a:t>
            </a:r>
          </a:p>
          <a:p>
            <a:pPr marL="0" indent="0">
              <a:buNone/>
            </a:pPr>
            <a:r>
              <a:rPr lang="sl-SI" sz="2400" dirty="0"/>
              <a:t>	 </a:t>
            </a:r>
            <a:r>
              <a:rPr lang="sl-SI" sz="2400" dirty="0" smtClean="0"/>
              <a:t>     komisije,</a:t>
            </a:r>
          </a:p>
          <a:p>
            <a:pPr>
              <a:buFontTx/>
              <a:buChar char="-"/>
            </a:pPr>
            <a:r>
              <a:rPr lang="sl-SI" sz="2400" dirty="0" smtClean="0"/>
              <a:t>8. člen: odvzem licence na podlagi odločbe inšpektorata,</a:t>
            </a:r>
          </a:p>
          <a:p>
            <a:pPr marL="0" indent="0">
              <a:buNone/>
            </a:pPr>
            <a:endParaRPr lang="sl-SI" sz="2400" dirty="0" smtClean="0"/>
          </a:p>
          <a:p>
            <a:pPr>
              <a:buFontTx/>
              <a:buChar char="-"/>
            </a:pPr>
            <a:r>
              <a:rPr lang="sl-SI" sz="2400" dirty="0" smtClean="0"/>
              <a:t>9. člen: odvzem licence na podlagi spremljanja zakonitosti in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strokovnosti dela komisije,</a:t>
            </a:r>
          </a:p>
          <a:p>
            <a:pPr marL="0" indent="0">
              <a:buNone/>
            </a:pPr>
            <a:r>
              <a:rPr lang="sl-SI" sz="2400" dirty="0" smtClean="0"/>
              <a:t>                  3. odstavek: Državni  izpitni center objavi smernice za </a:t>
            </a:r>
          </a:p>
          <a:p>
            <a:pPr marL="0" indent="0">
              <a:buNone/>
            </a:pPr>
            <a:r>
              <a:rPr lang="sl-SI" sz="2400" dirty="0"/>
              <a:t> </a:t>
            </a:r>
            <a:r>
              <a:rPr lang="sl-SI" sz="2400" dirty="0" smtClean="0"/>
              <a:t>                 spremljanje zakonitosti in strokovnosti dela komisij.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0056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1714202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Smernice za spremljanje zakonitosti in strokovnosti dela komisij za preverjanje in potrjevanje nacionalnih poklicnih kvalifikacij, </a:t>
            </a:r>
            <a:br>
              <a:rPr lang="sl-SI" sz="2400" dirty="0" smtClean="0">
                <a:solidFill>
                  <a:srgbClr val="C00000"/>
                </a:solidFill>
              </a:rPr>
            </a:br>
            <a:r>
              <a:rPr lang="sl-SI" sz="2400" dirty="0" smtClean="0">
                <a:solidFill>
                  <a:srgbClr val="C00000"/>
                </a:solidFill>
              </a:rPr>
              <a:t>Državni izpitni center 3.1.2019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95536" y="1844824"/>
            <a:ext cx="8291264" cy="4281339"/>
          </a:xfrm>
        </p:spPr>
        <p:txBody>
          <a:bodyPr/>
          <a:lstStyle/>
          <a:p>
            <a:pPr marL="0" indent="0">
              <a:buNone/>
            </a:pPr>
            <a:endParaRPr lang="sl-SI" sz="2400" dirty="0" smtClean="0"/>
          </a:p>
          <a:p>
            <a:pPr marL="0" indent="0">
              <a:buNone/>
            </a:pPr>
            <a:r>
              <a:rPr lang="sl-SI" sz="2400" dirty="0" smtClean="0"/>
              <a:t>Objavljene na strani:</a:t>
            </a:r>
          </a:p>
          <a:p>
            <a:pPr>
              <a:buFontTx/>
              <a:buChar char="-"/>
            </a:pPr>
            <a:r>
              <a:rPr lang="sl-SI" sz="2400" u="sng" dirty="0" err="1" smtClean="0">
                <a:hlinkClick r:id="rId2"/>
              </a:rPr>
              <a:t>www.nrpslo.org</a:t>
            </a:r>
            <a:r>
              <a:rPr lang="sl-SI" sz="2400" dirty="0" smtClean="0"/>
              <a:t>– obvestila,</a:t>
            </a:r>
          </a:p>
          <a:p>
            <a:pPr>
              <a:buFontTx/>
              <a:buChar char="-"/>
            </a:pPr>
            <a:r>
              <a:rPr lang="sl-SI" sz="2400" dirty="0" err="1" smtClean="0">
                <a:hlinkClick r:id="rId3"/>
              </a:rPr>
              <a:t>www.ric.si</a:t>
            </a:r>
            <a:r>
              <a:rPr lang="sl-SI" sz="2400" dirty="0" smtClean="0"/>
              <a:t> </a:t>
            </a:r>
          </a:p>
          <a:p>
            <a:pPr>
              <a:buFontTx/>
              <a:buChar char="-"/>
            </a:pPr>
            <a:endParaRPr lang="sl-SI" sz="2400" u="sng" dirty="0" smtClean="0"/>
          </a:p>
          <a:p>
            <a:pPr marL="0" indent="0">
              <a:buNone/>
            </a:pPr>
            <a:r>
              <a:rPr lang="sl-SI" sz="2400" dirty="0" smtClean="0"/>
              <a:t>Preverjanje in potrjevanje NPK spremlja predstavnik Državnega izpitnega centra.</a:t>
            </a:r>
          </a:p>
        </p:txBody>
      </p:sp>
    </p:spTree>
    <p:extLst>
      <p:ext uri="{BB962C8B-B14F-4D97-AF65-F5344CB8AC3E}">
        <p14:creationId xmlns:p14="http://schemas.microsoft.com/office/powerpoint/2010/main" val="807861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sl-SI" sz="2400" dirty="0">
                <a:solidFill>
                  <a:srgbClr val="C00000"/>
                </a:solidFill>
              </a:rPr>
              <a:t>Ukrepi ob ugotovljenih nepravilnostih</a:t>
            </a:r>
          </a:p>
        </p:txBody>
      </p:sp>
      <p:sp>
        <p:nvSpPr>
          <p:cNvPr id="3" name="Zaobljeni pravokotnik 2"/>
          <p:cNvSpPr/>
          <p:nvPr/>
        </p:nvSpPr>
        <p:spPr>
          <a:xfrm>
            <a:off x="251520" y="76348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USTNO OPOZORILO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275799" y="1795976"/>
            <a:ext cx="3672408" cy="57606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PISNI OPOMIN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Izrek v obliki sklepa.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275799" y="3016131"/>
            <a:ext cx="3672408" cy="127055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ZAČASNI ODVZEM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Ric napoti člana na usposabljanje.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289008" y="4581128"/>
            <a:ext cx="3672408" cy="136815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TRAJNI ODVZEM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Izreče se v obliki odločbe.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Član komisije ne sme kandidirati na javnem razpisu saj 5 let po odvzemu</a:t>
            </a:r>
            <a:r>
              <a:rPr lang="sl-SI" dirty="0" smtClean="0">
                <a:solidFill>
                  <a:srgbClr val="333399"/>
                </a:solidFill>
              </a:rPr>
              <a:t>.</a:t>
            </a: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796424" y="594318"/>
            <a:ext cx="3888432" cy="914400"/>
          </a:xfrm>
          <a:prstGeom prst="roundRect">
            <a:avLst>
              <a:gd name="adj" fmla="val 18536"/>
            </a:avLst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DOKAZIL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VREDNOTENJE ZBIRNE MAPE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IZPOLNJEVANJE  ZAPISNIKA IN OBRAZCEV PREVERJANJA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9" name="Desna puščica 8"/>
          <p:cNvSpPr/>
          <p:nvPr/>
        </p:nvSpPr>
        <p:spPr>
          <a:xfrm>
            <a:off x="4079650" y="990939"/>
            <a:ext cx="489204" cy="12115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Zaobljeni pravokotnik 9"/>
          <p:cNvSpPr/>
          <p:nvPr/>
        </p:nvSpPr>
        <p:spPr>
          <a:xfrm>
            <a:off x="4773312" y="1699544"/>
            <a:ext cx="3888432" cy="134499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PONOVNA KRŠITEV  PO USTNEM OPOMINU,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PREVERJANJE NI V SKLADU S SKLEPOM (KRAJ, ČAS, URA)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NAČIN PREVERJANJA NI V SKLADU Z ZAPISOM V KATALOGU</a:t>
            </a:r>
          </a:p>
          <a:p>
            <a:pPr marL="285750" indent="-285750" algn="ctr">
              <a:buFontTx/>
              <a:buChar char="-"/>
            </a:pPr>
            <a:endParaRPr lang="sl-SI" sz="1400" dirty="0"/>
          </a:p>
        </p:txBody>
      </p:sp>
      <p:sp>
        <p:nvSpPr>
          <p:cNvPr id="11" name="Zaobljeni pravokotnik 10"/>
          <p:cNvSpPr/>
          <p:nvPr/>
        </p:nvSpPr>
        <p:spPr>
          <a:xfrm>
            <a:off x="4823178" y="3286172"/>
            <a:ext cx="380171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>
                <a:solidFill>
                  <a:srgbClr val="333399"/>
                </a:solidFill>
              </a:rPr>
              <a:t>PONOVNA KRŠITEV  PO </a:t>
            </a:r>
            <a:r>
              <a:rPr lang="pl-PL" sz="1400" b="1" dirty="0" smtClean="0">
                <a:solidFill>
                  <a:srgbClr val="333399"/>
                </a:solidFill>
              </a:rPr>
              <a:t> PISNEGA OPOMINU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b="1" dirty="0" smtClean="0">
                <a:solidFill>
                  <a:srgbClr val="333399"/>
                </a:solidFill>
              </a:rPr>
              <a:t>KRŠITEV UGOTOVI KOMISIJA ZA UGOVORE PRI MDDSZ</a:t>
            </a:r>
            <a:endParaRPr lang="sl-SI" sz="1400" b="1" dirty="0">
              <a:solidFill>
                <a:srgbClr val="333399"/>
              </a:solidFill>
            </a:endParaRPr>
          </a:p>
        </p:txBody>
      </p:sp>
      <p:sp>
        <p:nvSpPr>
          <p:cNvPr id="12" name="Zaobljeni pravokotnik 11"/>
          <p:cNvSpPr/>
          <p:nvPr/>
        </p:nvSpPr>
        <p:spPr>
          <a:xfrm>
            <a:off x="4823178" y="4808004"/>
            <a:ext cx="3821960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ČLAN KOMISIJE NE OPRAVI USPOSABLJANJA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400" b="1" dirty="0" smtClean="0">
                <a:solidFill>
                  <a:srgbClr val="333399"/>
                </a:solidFill>
              </a:rPr>
              <a:t>V 2 LETIH PO IZREKU ZAČASNEGA ODVZEMA PONOVNO KRŠI POSTOPKE</a:t>
            </a:r>
            <a:endParaRPr lang="sl-SI" sz="1400" b="1" dirty="0">
              <a:solidFill>
                <a:srgbClr val="333399"/>
              </a:solidFill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10" y="1992726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592" y="3560809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725" y="5168044"/>
            <a:ext cx="517525" cy="2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295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LICENCE IN </a:t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/>
            </a:r>
            <a:br>
              <a:rPr lang="sl-SI" sz="2800" dirty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ČLANI KOMISIJ V </a:t>
            </a:r>
            <a:r>
              <a:rPr lang="sl-SI" sz="2800" dirty="0" smtClean="0">
                <a:solidFill>
                  <a:srgbClr val="C00000"/>
                </a:solidFill>
              </a:rPr>
              <a:t>2019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69EF15E3-10B1-4D1D-AD48-8E2260813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92858"/>
            <a:ext cx="4076247" cy="573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5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67544" y="836712"/>
            <a:ext cx="5410944" cy="4525963"/>
          </a:xfrm>
        </p:spPr>
        <p:txBody>
          <a:bodyPr/>
          <a:lstStyle/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Javni razpisi za člane komisij:</a:t>
            </a:r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1800" dirty="0">
                <a:hlinkClick r:id="rId2"/>
              </a:rPr>
              <a:t>http://www.ric.si/kvalifikacije/licence/javni_razpis/</a:t>
            </a:r>
            <a:endParaRPr lang="sl-SI" sz="1800" dirty="0"/>
          </a:p>
          <a:p>
            <a:pPr marL="0" indent="0">
              <a:buNone/>
            </a:pPr>
            <a:endParaRPr lang="sl-SI" sz="1800" dirty="0"/>
          </a:p>
          <a:p>
            <a:pPr marL="0" indent="0">
              <a:buNone/>
            </a:pPr>
            <a:r>
              <a:rPr lang="sl-SI" sz="2400" dirty="0" smtClean="0"/>
              <a:t>Spremenjena oblika javnih razpisov.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>
                <a:solidFill>
                  <a:srgbClr val="C00000"/>
                </a:solidFill>
              </a:rPr>
              <a:t>Postopek pridobitve licence:</a:t>
            </a:r>
          </a:p>
          <a:p>
            <a:pPr marL="0" indent="0">
              <a:buNone/>
            </a:pPr>
            <a:endParaRPr lang="sl-SI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2000" dirty="0">
                <a:solidFill>
                  <a:srgbClr val="C00000"/>
                </a:solidFill>
                <a:hlinkClick r:id="rId3"/>
              </a:rPr>
              <a:t>http://www.ric.si/kvalifikacije/licence/pridobitev/</a:t>
            </a:r>
            <a:endParaRPr lang="sl-SI" sz="20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sl-SI" sz="2000" dirty="0">
              <a:solidFill>
                <a:srgbClr val="C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02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OBNOVITEV LICENCE 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9" y="1052736"/>
            <a:ext cx="8983511" cy="5499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13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PO PRETEKU 4 LET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obvestilo pred pretekom licence po redni pošti –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v letu 2019 po e-pošti.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6. člen Pravilnika o sestavi komisij…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poda vlogo za obnovitev licence najmanj 30 dni pred datumom izteka licence.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3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OBNOVITEV LICENCE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OB SPREMEMBI KATALOGA</a:t>
            </a: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pPr marL="457200" indent="-457200">
              <a:buAutoNum type="arabicPeriod"/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NESPREMENJENI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izda licenco za nov katalog v 30 dneh.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2. SPREMENJENI KADROVSKI POGOJI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Ric pošlje poziv za obnovitev licence.</a:t>
            </a:r>
          </a:p>
          <a:p>
            <a:pPr>
              <a:defRPr/>
            </a:pPr>
            <a:endParaRPr lang="sl-SI" sz="2000" b="1" dirty="0" smtClean="0">
              <a:solidFill>
                <a:srgbClr val="333399"/>
              </a:solidFill>
              <a:latin typeface="Arial" charset="0"/>
            </a:endParaRPr>
          </a:p>
          <a:p>
            <a:pPr>
              <a:defRPr/>
            </a:pP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Član komisije mora vložiti vlogo v 30 dneh po prejemu obvestila.</a:t>
            </a: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C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95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sz="2000" b="1" u="sng" dirty="0">
                <a:solidFill>
                  <a:srgbClr val="C00000"/>
                </a:solidFill>
                <a:latin typeface="Arial" charset="0"/>
              </a:rPr>
              <a:t>ZAHTEVANA DOKAZILA OB </a:t>
            </a: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OBNOVITVI: </a:t>
            </a: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katalogu (spričeval ni potrebno ponovno pošiljati, delovne izkušnje da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).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v stroki: kontinuirano zadnjih pet </a:t>
            </a:r>
            <a:r>
              <a:rPr lang="sl-SI" sz="2000" b="1" dirty="0" smtClean="0">
                <a:solidFill>
                  <a:srgbClr val="333399"/>
                </a:solidFill>
                <a:latin typeface="Arial" charset="0"/>
              </a:rPr>
              <a:t>let.</a:t>
            </a:r>
            <a:endParaRPr lang="sl-SI" sz="2000" b="1" dirty="0">
              <a:solidFill>
                <a:srgbClr val="333399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2060"/>
              </a:solidFill>
              <a:latin typeface="Arial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333399"/>
                </a:solidFill>
                <a:latin typeface="Arial" charset="0"/>
              </a:rPr>
              <a:t>Dokazila</a:t>
            </a:r>
            <a:r>
              <a:rPr lang="sl-SI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372425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332656"/>
            <a:ext cx="56886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sl-SI" b="1" u="sng" dirty="0" smtClean="0">
                <a:solidFill>
                  <a:srgbClr val="C00000"/>
                </a:solidFill>
                <a:latin typeface="Arial" charset="0"/>
              </a:rPr>
              <a:t>DOKAZILA O STALNEM STROKOVNEM USPOSABLJANJU </a:t>
            </a:r>
            <a:endParaRPr lang="sl-SI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endParaRPr lang="sl-SI" sz="2000" b="1" u="sng" dirty="0">
              <a:solidFill>
                <a:srgbClr val="C0000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smtClean="0">
                <a:solidFill>
                  <a:srgbClr val="333399"/>
                </a:solidFill>
                <a:latin typeface="Arial" charset="0"/>
              </a:rPr>
              <a:t>3. člen Pravilnika o stalnem strokovnem usposabljanji članov komisij za preverjanje in potrjevanje nacionalnih poklicnih kvalifikacij (Ur.l. št. 14/2011):</a:t>
            </a:r>
          </a:p>
          <a:p>
            <a:pPr>
              <a:defRPr/>
            </a:pPr>
            <a:endParaRPr lang="sl-SI" sz="1600" b="1" dirty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delo v stroki - potrdilo organizacije,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dodatno izobraževanje in usposabljanje v stroki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deležba, predavanje na strokovnem srečanju doma ali v tujini - potrdilo izvajalca,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š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tudijska potovanja in obiski v tujini - potrdilo organizatorja,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333399"/>
                </a:solidFill>
                <a:latin typeface="Arial" charset="0"/>
              </a:rPr>
              <a:t>o</a:t>
            </a:r>
            <a:r>
              <a:rPr lang="sl-SI" b="1" dirty="0" smtClean="0">
                <a:solidFill>
                  <a:srgbClr val="333399"/>
                </a:solidFill>
                <a:latin typeface="Arial" charset="0"/>
              </a:rPr>
              <a:t>bjava članka v strokovni reviji, zborniku, monografiji, nagrada relevantnih institucij,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sl-SI" b="1" dirty="0" smtClean="0">
              <a:solidFill>
                <a:srgbClr val="333399"/>
              </a:solidFill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sl-SI" b="1" dirty="0">
                <a:solidFill>
                  <a:srgbClr val="C00000"/>
                </a:solidFill>
                <a:latin typeface="Arial" charset="0"/>
              </a:rPr>
              <a:t>u</a:t>
            </a:r>
            <a:r>
              <a:rPr lang="sl-SI" b="1" dirty="0" smtClean="0">
                <a:solidFill>
                  <a:srgbClr val="C00000"/>
                </a:solidFill>
                <a:latin typeface="Arial" charset="0"/>
              </a:rPr>
              <a:t>deležba na usposabljanju ali drugih strokovnih dejavnostih ( ACS, CPI, RIC).</a:t>
            </a:r>
          </a:p>
          <a:p>
            <a:pPr>
              <a:defRPr/>
            </a:pPr>
            <a:endParaRPr lang="sl-SI" sz="1600" b="1" dirty="0">
              <a:solidFill>
                <a:srgbClr val="002060"/>
              </a:solidFill>
              <a:latin typeface="Arial" charset="0"/>
            </a:endParaRPr>
          </a:p>
          <a:p>
            <a:pPr>
              <a:defRPr/>
            </a:pPr>
            <a:r>
              <a:rPr lang="sl-SI" sz="1600" b="1" dirty="0" err="1" smtClean="0">
                <a:solidFill>
                  <a:srgbClr val="002060"/>
                </a:solidFill>
                <a:latin typeface="Arial" charset="0"/>
                <a:hlinkClick r:id="rId4"/>
              </a:rPr>
              <a:t>www.nrpslo.org</a:t>
            </a:r>
            <a:r>
              <a:rPr lang="sl-SI" sz="16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>
              <a:defRPr/>
            </a:pPr>
            <a:r>
              <a:rPr lang="sl-SI" sz="1600" b="1" dirty="0" smtClean="0">
                <a:solidFill>
                  <a:srgbClr val="002060"/>
                </a:solidFill>
                <a:latin typeface="Arial" charset="0"/>
                <a:hlinkClick r:id="rId5"/>
              </a:rPr>
              <a:t>ELEKTRONSKA PRIJAVNICA - RIC</a:t>
            </a:r>
            <a:endParaRPr lang="sl-SI" sz="1600" b="1" dirty="0" smtClean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79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720080"/>
          </a:xfrm>
        </p:spPr>
        <p:txBody>
          <a:bodyPr/>
          <a:lstStyle/>
          <a:p>
            <a:pPr algn="l"/>
            <a:r>
              <a:rPr lang="sl-SI" sz="2400" dirty="0" smtClean="0">
                <a:solidFill>
                  <a:srgbClr val="C00000"/>
                </a:solidFill>
              </a:rPr>
              <a:t>Nadaljnja usposabljanja za člane komisij:</a:t>
            </a:r>
            <a:endParaRPr lang="sl-SI" sz="2400" dirty="0">
              <a:solidFill>
                <a:srgbClr val="C00000"/>
              </a:solidFill>
            </a:endParaRPr>
          </a:p>
        </p:txBody>
      </p:sp>
      <p:sp>
        <p:nvSpPr>
          <p:cNvPr id="4" name="Zaobljeni pravokotnik 3"/>
          <p:cNvSpPr/>
          <p:nvPr/>
        </p:nvSpPr>
        <p:spPr>
          <a:xfrm>
            <a:off x="512264" y="1052736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ANDRAGOŠKI CENTER SLOVENIJE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5" name="Zaobljeni pravokotnik 4"/>
          <p:cNvSpPr/>
          <p:nvPr/>
        </p:nvSpPr>
        <p:spPr>
          <a:xfrm>
            <a:off x="4499336" y="1052736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C00000"/>
                </a:solidFill>
              </a:rPr>
              <a:t>DRŽAVNI IZPITNI CENTER</a:t>
            </a:r>
            <a:endParaRPr lang="sl-SI" b="1" dirty="0">
              <a:solidFill>
                <a:srgbClr val="C00000"/>
              </a:solidFill>
            </a:endParaRPr>
          </a:p>
        </p:txBody>
      </p:sp>
      <p:sp>
        <p:nvSpPr>
          <p:cNvPr id="6" name="Zaobljeni pravokotnik 5"/>
          <p:cNvSpPr/>
          <p:nvPr/>
        </p:nvSpPr>
        <p:spPr>
          <a:xfrm>
            <a:off x="512264" y="2160144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KOMUNIKACIJA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7" name="Zaobljeni pravokotnik 6"/>
          <p:cNvSpPr/>
          <p:nvPr/>
        </p:nvSpPr>
        <p:spPr>
          <a:xfrm>
            <a:off x="512263" y="3356992"/>
            <a:ext cx="3267647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PEDAGOŠKO ANDRAGOŠKE VSEBINE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8" name="Zaobljeni pravokotnik 7"/>
          <p:cNvSpPr/>
          <p:nvPr/>
        </p:nvSpPr>
        <p:spPr>
          <a:xfrm>
            <a:off x="4499336" y="2179712"/>
            <a:ext cx="3601056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VREDNOTENJE DOKAZIL IN ZBIRNE MAPE </a:t>
            </a:r>
          </a:p>
          <a:p>
            <a:pPr algn="ctr"/>
            <a:r>
              <a:rPr lang="sl-SI" dirty="0" smtClean="0">
                <a:solidFill>
                  <a:srgbClr val="C00000"/>
                </a:solidFill>
              </a:rPr>
              <a:t>v sodelovanju s CPI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9" name="Zaobljeni pravokotnik 8"/>
          <p:cNvSpPr/>
          <p:nvPr/>
        </p:nvSpPr>
        <p:spPr>
          <a:xfrm>
            <a:off x="4572000" y="3429000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PRIPRAVA NALOG ZA PREVERJANJE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4572000" y="4581128"/>
            <a:ext cx="352839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STROKOVNE DELAVNICE ZA PRIPRAVO BANKE NALOG</a:t>
            </a:r>
            <a:endParaRPr lang="sl-SI" b="1" dirty="0">
              <a:solidFill>
                <a:srgbClr val="333399"/>
              </a:solidFill>
            </a:endParaRPr>
          </a:p>
        </p:txBody>
      </p:sp>
      <p:sp>
        <p:nvSpPr>
          <p:cNvPr id="11" name="Zaobljeni pravokotnik 10"/>
          <p:cNvSpPr/>
          <p:nvPr/>
        </p:nvSpPr>
        <p:spPr>
          <a:xfrm>
            <a:off x="4577390" y="5661248"/>
            <a:ext cx="3523002" cy="914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b="1" dirty="0" smtClean="0">
                <a:solidFill>
                  <a:srgbClr val="333399"/>
                </a:solidFill>
              </a:rPr>
              <a:t>LETNI POSVETI NPK </a:t>
            </a:r>
          </a:p>
          <a:p>
            <a:pPr algn="ctr"/>
            <a:r>
              <a:rPr lang="sl-SI" b="1" dirty="0" smtClean="0">
                <a:solidFill>
                  <a:srgbClr val="333399"/>
                </a:solidFill>
              </a:rPr>
              <a:t>v mesecu novembru,</a:t>
            </a:r>
          </a:p>
          <a:p>
            <a:pPr algn="ctr"/>
            <a:r>
              <a:rPr lang="sl-SI" dirty="0">
                <a:solidFill>
                  <a:srgbClr val="C00000"/>
                </a:solidFill>
              </a:rPr>
              <a:t>v</a:t>
            </a:r>
            <a:r>
              <a:rPr lang="sl-SI" dirty="0" smtClean="0">
                <a:solidFill>
                  <a:srgbClr val="C00000"/>
                </a:solidFill>
              </a:rPr>
              <a:t> sodelovanju s CPI</a:t>
            </a:r>
            <a:endParaRPr lang="sl-SI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63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2800" dirty="0">
                <a:solidFill>
                  <a:srgbClr val="C00000"/>
                </a:solidFill>
              </a:rPr>
              <a:t>Število članov komisij ( </a:t>
            </a:r>
            <a:r>
              <a:rPr lang="sl-SI" sz="2800" dirty="0" smtClean="0">
                <a:solidFill>
                  <a:srgbClr val="C00000"/>
                </a:solidFill>
              </a:rPr>
              <a:t>vsa </a:t>
            </a:r>
            <a:r>
              <a:rPr lang="sl-SI" sz="2800" dirty="0">
                <a:solidFill>
                  <a:srgbClr val="C00000"/>
                </a:solidFill>
              </a:rPr>
              <a:t>področja)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/>
          <a:lstStyle/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333399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vseh izdanih licenc: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6210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za</a:t>
            </a:r>
            <a:r>
              <a:rPr lang="sl-SI" sz="2400" kern="1200" dirty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1149 </a:t>
            </a: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oseb</a:t>
            </a: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aktivnih (veljavnih) licenc na dan 1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 smtClean="0">
                <a:solidFill>
                  <a:srgbClr val="333399"/>
                </a:solidFill>
                <a:latin typeface="Arial Narrow" pitchFamily="34" charset="0"/>
              </a:rPr>
              <a:t>4.11.2019: 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1981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endParaRPr lang="sl-SI" sz="2400" kern="1200" dirty="0">
              <a:solidFill>
                <a:srgbClr val="0070C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333399"/>
                </a:solidFill>
                <a:latin typeface="Arial Narrow" pitchFamily="34" charset="0"/>
              </a:rPr>
              <a:t>Število oseb: </a:t>
            </a:r>
            <a:r>
              <a:rPr lang="sl-SI" sz="2400" kern="1200" dirty="0" smtClean="0">
                <a:solidFill>
                  <a:srgbClr val="C00000"/>
                </a:solidFill>
                <a:latin typeface="Arial Narrow" pitchFamily="34" charset="0"/>
              </a:rPr>
              <a:t>676 </a:t>
            </a:r>
            <a:endParaRPr lang="sl-SI" sz="2400" kern="1200" dirty="0">
              <a:solidFill>
                <a:srgbClr val="C00000"/>
              </a:solidFill>
              <a:latin typeface="Arial Narrow" pitchFamily="34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sl-SI" sz="2400" kern="1200" dirty="0">
                <a:solidFill>
                  <a:srgbClr val="C00000"/>
                </a:solidFill>
                <a:latin typeface="Arial Narrow" pitchFamily="34" charset="0"/>
              </a:rPr>
              <a:t>	  </a:t>
            </a:r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endParaRPr lang="sl-SI" sz="1200" dirty="0"/>
          </a:p>
          <a:p>
            <a:pPr marL="0" indent="0">
              <a:buNone/>
            </a:pPr>
            <a:r>
              <a:rPr lang="sl-SI" sz="1200" dirty="0">
                <a:solidFill>
                  <a:srgbClr val="002060"/>
                </a:solidFill>
              </a:rPr>
              <a:t>Opomba: Podatki vzeti iz </a:t>
            </a:r>
            <a:r>
              <a:rPr lang="sl-SI" sz="1200" dirty="0">
                <a:hlinkClick r:id="rId2"/>
              </a:rPr>
              <a:t>www.nrpslo.org</a:t>
            </a:r>
            <a:r>
              <a:rPr lang="sl-SI" sz="1200" dirty="0"/>
              <a:t> </a:t>
            </a:r>
            <a:r>
              <a:rPr lang="sl-SI" sz="1200" dirty="0">
                <a:solidFill>
                  <a:srgbClr val="002060"/>
                </a:solidFill>
              </a:rPr>
              <a:t>na dan </a:t>
            </a:r>
            <a:r>
              <a:rPr lang="sl-SI" sz="1200" dirty="0" smtClean="0">
                <a:solidFill>
                  <a:srgbClr val="002060"/>
                </a:solidFill>
              </a:rPr>
              <a:t>4.11.2019.</a:t>
            </a:r>
            <a:endParaRPr lang="sl-SI" sz="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1988840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06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nekatere NPK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za kar nekaj NPK manj kot 6 članov komisij ( težave kadar je odobreno ugovoru kandidata – imenovanje nove komisije)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>
              <a:solidFill>
                <a:srgbClr val="333399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333399"/>
                </a:solidFill>
              </a:rPr>
              <a:t>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0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2751156"/>
            <a:ext cx="2732078" cy="1642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7020272" y="3429000"/>
            <a:ext cx="13681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dirty="0"/>
          </a:p>
          <a:p>
            <a:endParaRPr lang="sl-SI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4509120"/>
            <a:ext cx="2736303" cy="1644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5916934" cy="3556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50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46094"/>
            <a:ext cx="2889379" cy="1736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7524328" y="3284984"/>
            <a:ext cx="9361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dirty="0"/>
          </a:p>
          <a:p>
            <a:endParaRPr lang="sl-SI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011" y="2636912"/>
            <a:ext cx="2904544" cy="1745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40042"/>
            <a:ext cx="5832648" cy="3506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53136"/>
            <a:ext cx="2672029" cy="1606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906133"/>
            <a:ext cx="2672029" cy="1606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24744"/>
            <a:ext cx="5877567" cy="338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985" y="4653136"/>
            <a:ext cx="263542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451" y="2924944"/>
            <a:ext cx="2664960" cy="1601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4286"/>
            <a:ext cx="5904656" cy="3549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035" y="4509119"/>
            <a:ext cx="2855824" cy="171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7452320" y="3356992"/>
            <a:ext cx="9361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dirty="0"/>
          </a:p>
          <a:p>
            <a:endParaRPr lang="sl-SI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792" y="2636912"/>
            <a:ext cx="2869067" cy="1724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44" y="875035"/>
            <a:ext cx="5800115" cy="3486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126" y="4581127"/>
            <a:ext cx="2718509" cy="1634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126" y="2822590"/>
            <a:ext cx="2718509" cy="1634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908720"/>
            <a:ext cx="5902413" cy="354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675" y="4567774"/>
            <a:ext cx="2923165" cy="175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 flipH="1">
            <a:off x="7668343" y="3982998"/>
            <a:ext cx="7920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1600" dirty="0"/>
          </a:p>
          <a:p>
            <a:endParaRPr lang="sl-SI" sz="16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675" y="2730142"/>
            <a:ext cx="2911053" cy="1749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16" y="948990"/>
            <a:ext cx="5715628" cy="3435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602" y="4509120"/>
            <a:ext cx="2969433" cy="178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601" y="2671758"/>
            <a:ext cx="2969433" cy="178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24744"/>
            <a:ext cx="5630229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41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862" y="4581128"/>
            <a:ext cx="2847548" cy="1711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995" y="2708920"/>
            <a:ext cx="2831415" cy="1701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48139"/>
            <a:ext cx="5760640" cy="346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41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51673"/>
            <a:ext cx="2976344" cy="178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670835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41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08388"/>
            <a:ext cx="3085062" cy="185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993" y="2399144"/>
            <a:ext cx="3085062" cy="185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29276"/>
            <a:ext cx="5616624" cy="3376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736" y="4581128"/>
            <a:ext cx="2815115" cy="169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7321949" y="3429000"/>
            <a:ext cx="12824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1400" dirty="0"/>
          </a:p>
          <a:p>
            <a:endParaRPr lang="sl-SI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736" y="2780928"/>
            <a:ext cx="2838675" cy="170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25597"/>
            <a:ext cx="5725796" cy="3441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392" y="4509120"/>
            <a:ext cx="2868414" cy="1724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392" y="2644372"/>
            <a:ext cx="2878901" cy="17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98" y="984140"/>
            <a:ext cx="5640853" cy="339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23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>
                <a:solidFill>
                  <a:srgbClr val="00529B"/>
                </a:solidFill>
              </a:rPr>
              <a:t>                 </a:t>
            </a:r>
            <a:r>
              <a:rPr lang="sl-SI" altLang="sl-SI" sz="2800" b="1" dirty="0">
                <a:solidFill>
                  <a:srgbClr val="002060"/>
                </a:solidFill>
              </a:rPr>
              <a:t>Hvala za vašo pozornost!</a:t>
            </a:r>
          </a:p>
          <a:p>
            <a:endParaRPr lang="sl-SI" altLang="sl-SI" sz="2800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endParaRPr lang="sl-SI" altLang="sl-SI" b="1" dirty="0">
              <a:solidFill>
                <a:srgbClr val="002060"/>
              </a:solidFill>
            </a:endParaRPr>
          </a:p>
          <a:p>
            <a:r>
              <a:rPr lang="sl-SI" altLang="sl-SI" sz="1600" b="1" dirty="0">
                <a:solidFill>
                  <a:srgbClr val="002060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Vodja službe ii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Državni izpitni center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Kajuhova 32 U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2060"/>
                </a:solidFill>
              </a:rPr>
              <a:t>E-pošta: 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2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2349</TotalTime>
  <Words>663</Words>
  <Application>Microsoft Office PowerPoint</Application>
  <PresentationFormat>Diaprojekcija na zaslonu (4:3)</PresentationFormat>
  <Paragraphs>176</Paragraphs>
  <Slides>29</Slides>
  <Notes>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29</vt:i4>
      </vt:variant>
    </vt:vector>
  </HeadingPairs>
  <TitlesOfParts>
    <vt:vector size="31" baseType="lpstr">
      <vt:lpstr>powerp_RIC _SLO2</vt:lpstr>
      <vt:lpstr>CorelDRAW</vt:lpstr>
      <vt:lpstr>SMERNICE ZA SPREMLJANJE ZAKONITOSTI IN STROKOVNOSTI DELA KOMISIJ ZA PREVERJANJE IN POTRJEVANJE NACIONALINIH POKLICNIH KVALIFIKACIJ</vt:lpstr>
      <vt:lpstr>PowerPointova predstavitev</vt:lpstr>
      <vt:lpstr>Pravilnik o sestavi komisij za preverjanje in potrjevanje nacionalnih  poklicnih kvalifikacij ter o načinu in postopku za pridobitev licence (Uradni list RS, št. 77/2018):</vt:lpstr>
      <vt:lpstr>Smernice za spremljanje zakonitosti in strokovnosti dela komisij za preverjanje in potrjevanje nacionalnih poklicnih kvalifikacij,  Državni izpitni center 3.1.2019</vt:lpstr>
      <vt:lpstr>Ukrepi ob ugotovljenih nepravilnostih</vt:lpstr>
      <vt:lpstr>           LICENCE IN   ČLANI KOMISIJ V 2019 </vt:lpstr>
      <vt:lpstr>PowerPointova predstavitev</vt:lpstr>
      <vt:lpstr>OBNOVITEV LICENCE </vt:lpstr>
      <vt:lpstr> </vt:lpstr>
      <vt:lpstr> </vt:lpstr>
      <vt:lpstr> </vt:lpstr>
      <vt:lpstr> </vt:lpstr>
      <vt:lpstr>Nadaljnja usposabljanja za člane komisij:</vt:lpstr>
      <vt:lpstr>Število članov komisij ( vsa področja)</vt:lpstr>
      <vt:lpstr> 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Jelka Kozjak Jezernik</dc:creator>
  <cp:lastModifiedBy>Jelka Kozjak Jezernik</cp:lastModifiedBy>
  <cp:revision>138</cp:revision>
  <cp:lastPrinted>2019-11-04T11:45:41Z</cp:lastPrinted>
  <dcterms:created xsi:type="dcterms:W3CDTF">2016-10-24T09:19:37Z</dcterms:created>
  <dcterms:modified xsi:type="dcterms:W3CDTF">2019-11-04T11:45:46Z</dcterms:modified>
</cp:coreProperties>
</file>