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378" r:id="rId3"/>
    <p:sldId id="361" r:id="rId4"/>
    <p:sldId id="405" r:id="rId5"/>
    <p:sldId id="442" r:id="rId6"/>
    <p:sldId id="441" r:id="rId7"/>
    <p:sldId id="448" r:id="rId8"/>
    <p:sldId id="402" r:id="rId9"/>
    <p:sldId id="449" r:id="rId10"/>
    <p:sldId id="450" r:id="rId11"/>
    <p:sldId id="367" r:id="rId12"/>
    <p:sldId id="416" r:id="rId13"/>
    <p:sldId id="417" r:id="rId14"/>
    <p:sldId id="418" r:id="rId15"/>
    <p:sldId id="419" r:id="rId16"/>
    <p:sldId id="422" r:id="rId17"/>
    <p:sldId id="435" r:id="rId18"/>
    <p:sldId id="420" r:id="rId19"/>
    <p:sldId id="376" r:id="rId20"/>
    <p:sldId id="373" r:id="rId21"/>
    <p:sldId id="375" r:id="rId22"/>
    <p:sldId id="305" r:id="rId23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C75D5"/>
    <a:srgbClr val="66FF33"/>
    <a:srgbClr val="FF00FF"/>
    <a:srgbClr val="00529B"/>
    <a:srgbClr val="9FE6FF"/>
    <a:srgbClr val="FFFF00"/>
    <a:srgbClr val="F68B1F"/>
    <a:srgbClr val="D8EEC0"/>
    <a:srgbClr val="798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247320256597E-2"/>
          <c:y val="4.2262869485089893E-2"/>
          <c:w val="0.62714855242421619"/>
          <c:h val="0.614719688008521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gradbeništvo</c:v>
                </c:pt>
                <c:pt idx="1">
                  <c:v>preglednik EI</c:v>
                </c:pt>
                <c:pt idx="2">
                  <c:v>operater CNC</c:v>
                </c:pt>
                <c:pt idx="3">
                  <c:v>viličarist</c:v>
                </c:pt>
                <c:pt idx="4">
                  <c:v>cestni preglednik</c:v>
                </c:pt>
                <c:pt idx="5">
                  <c:v>ADR</c:v>
                </c:pt>
                <c:pt idx="6">
                  <c:v>vulkanizer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5</c:v>
                </c:pt>
                <c:pt idx="1">
                  <c:v>2</c:v>
                </c:pt>
                <c:pt idx="2">
                  <c:v>6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6330490027856987E-3"/>
                  <c:y val="-0.111140428841239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5.4466987328205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30490027856987E-3"/>
                  <c:y val="-0.20489961899658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6330490027856987E-3"/>
                  <c:y val="-0.15561996379487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4.92796552017096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6330490027856987E-3"/>
                  <c:y val="-0.140057967415385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6330490027856987E-3"/>
                  <c:y val="-0.121902509198324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gradbeništvo</c:v>
                </c:pt>
                <c:pt idx="1">
                  <c:v>preglednik EI</c:v>
                </c:pt>
                <c:pt idx="2">
                  <c:v>operater CNC</c:v>
                </c:pt>
                <c:pt idx="3">
                  <c:v>viličarist</c:v>
                </c:pt>
                <c:pt idx="4">
                  <c:v>cestni preglednik</c:v>
                </c:pt>
                <c:pt idx="5">
                  <c:v>ADR</c:v>
                </c:pt>
                <c:pt idx="6">
                  <c:v>vulkanizer</c:v>
                </c:pt>
              </c:strCache>
            </c:strRef>
          </c:cat>
          <c:val>
            <c:numRef>
              <c:f>List1!$C$2:$C$8</c:f>
              <c:numCache>
                <c:formatCode>General</c:formatCode>
                <c:ptCount val="7"/>
                <c:pt idx="0">
                  <c:v>3</c:v>
                </c:pt>
                <c:pt idx="1">
                  <c:v>1</c:v>
                </c:pt>
                <c:pt idx="2">
                  <c:v>9</c:v>
                </c:pt>
                <c:pt idx="3">
                  <c:v>7</c:v>
                </c:pt>
                <c:pt idx="4">
                  <c:v>1</c:v>
                </c:pt>
                <c:pt idx="5">
                  <c:v>5</c:v>
                </c:pt>
                <c:pt idx="6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396416"/>
        <c:axId val="35192832"/>
      </c:barChart>
      <c:catAx>
        <c:axId val="34396416"/>
        <c:scaling>
          <c:orientation val="minMax"/>
        </c:scaling>
        <c:delete val="0"/>
        <c:axPos val="b"/>
        <c:majorTickMark val="out"/>
        <c:minorTickMark val="none"/>
        <c:tickLblPos val="nextTo"/>
        <c:crossAx val="35192832"/>
        <c:crosses val="autoZero"/>
        <c:auto val="1"/>
        <c:lblAlgn val="ctr"/>
        <c:lblOffset val="100"/>
        <c:noMultiLvlLbl val="0"/>
      </c:catAx>
      <c:valAx>
        <c:axId val="35192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39641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023804968172257"/>
          <c:y val="0.2843848610519229"/>
          <c:w val="0.25996365630156321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70277117622185"/>
          <c:y val="2.7709339485155245E-2"/>
          <c:w val="0.70672642964415799"/>
          <c:h val="0.77775147379457843"/>
        </c:manualLayout>
      </c:layout>
      <c:bubbleChart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Y–vrednosti</c:v>
                </c:pt>
              </c:strCache>
            </c:strRef>
          </c:tx>
          <c:invertIfNegative val="0"/>
          <c:dPt>
            <c:idx val="0"/>
            <c:invertIfNegative val="0"/>
            <c:bubble3D val="1"/>
            <c:spPr>
              <a:solidFill>
                <a:srgbClr val="66FF33"/>
              </a:solidFill>
            </c:spPr>
          </c:dPt>
          <c:dPt>
            <c:idx val="1"/>
            <c:invertIfNegative val="0"/>
            <c:bubble3D val="1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1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1"/>
            <c:spPr>
              <a:solidFill>
                <a:srgbClr val="0070C0"/>
              </a:solidFill>
            </c:spPr>
          </c:dPt>
          <c:dPt>
            <c:idx val="4"/>
            <c:invertIfNegative val="0"/>
            <c:bubble3D val="1"/>
            <c:spPr>
              <a:solidFill>
                <a:srgbClr val="FF00FF"/>
              </a:solidFill>
            </c:spPr>
          </c:dPt>
          <c:dLbls>
            <c:dLbl>
              <c:idx val="0"/>
              <c:layout>
                <c:manualLayout>
                  <c:x val="-0.20417550721185362"/>
                  <c:y val="-3.633562774070854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0886023444294871"/>
                  <c:y val="-0.1258122055065776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587779458173833E-2"/>
                  <c:y val="-5.91686708012835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27722496242495E-3"/>
                  <c:y val="-4.13577983122210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1686231277895025"/>
                  <c:y val="-0.157038311102687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xVal>
            <c:numRef>
              <c:f>List1!$A$2:$A$6</c:f>
              <c:numCache>
                <c:formatCode>General</c:formatCode>
                <c:ptCount val="5"/>
                <c:pt idx="0">
                  <c:v>469</c:v>
                </c:pt>
                <c:pt idx="1">
                  <c:v>247</c:v>
                </c:pt>
                <c:pt idx="2">
                  <c:v>518</c:v>
                </c:pt>
                <c:pt idx="3">
                  <c:v>360</c:v>
                </c:pt>
                <c:pt idx="4">
                  <c:v>699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52</c:v>
                </c:pt>
                <c:pt idx="1">
                  <c:v>26</c:v>
                </c:pt>
                <c:pt idx="2">
                  <c:v>59</c:v>
                </c:pt>
                <c:pt idx="3">
                  <c:v>33</c:v>
                </c:pt>
                <c:pt idx="4">
                  <c:v>29</c:v>
                </c:pt>
              </c:numCache>
            </c:numRef>
          </c:yVal>
          <c:bubbleSize>
            <c:numRef>
              <c:f>List1!$C$2:$C$6</c:f>
              <c:numCache>
                <c:formatCode>General</c:formatCode>
                <c:ptCount val="5"/>
                <c:pt idx="0">
                  <c:v>6.5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  <c:pt idx="4">
                  <c:v>11.5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35233152"/>
        <c:axId val="35234944"/>
      </c:bubbleChart>
      <c:valAx>
        <c:axId val="35233152"/>
        <c:scaling>
          <c:orientation val="minMax"/>
          <c:min val="200"/>
        </c:scaling>
        <c:delete val="0"/>
        <c:axPos val="b"/>
        <c:numFmt formatCode="General" sourceLinked="1"/>
        <c:majorTickMark val="out"/>
        <c:minorTickMark val="none"/>
        <c:tickLblPos val="nextTo"/>
        <c:crossAx val="35234944"/>
        <c:crosses val="autoZero"/>
        <c:crossBetween val="midCat"/>
      </c:valAx>
      <c:valAx>
        <c:axId val="35234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23315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Nizi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FF"/>
              </a:solidFill>
            </c:spPr>
          </c:dPt>
          <c:dPt>
            <c:idx val="1"/>
            <c:invertIfNegative val="0"/>
            <c:bubble3D val="0"/>
            <c:spPr>
              <a:solidFill>
                <a:srgbClr val="66FF33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AC75D5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5.5503564465132103E-3"/>
                  <c:y val="-0.216963130324062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100712893026421E-2"/>
                  <c:y val="-0.134572068175684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7002376310088072E-3"/>
                  <c:y val="-0.173021230511594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250448398875127E-3"/>
                  <c:y val="-0.181260336726432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9.2505940775220175E-3"/>
                  <c:y val="-0.31033966742555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9.2505940775220175E-3"/>
                  <c:y val="-0.145557543128801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1100712893026421E-2"/>
                  <c:y val="-0.211470609097011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Izvajalec del VG</c:v>
                </c:pt>
                <c:pt idx="1">
                  <c:v>Operater CNC</c:v>
                </c:pt>
                <c:pt idx="2">
                  <c:v>Cestni preglednik</c:v>
                </c:pt>
                <c:pt idx="3">
                  <c:v>Viličarist</c:v>
                </c:pt>
                <c:pt idx="4">
                  <c:v>ADR</c:v>
                </c:pt>
                <c:pt idx="5">
                  <c:v>Preglednik EI</c:v>
                </c:pt>
                <c:pt idx="6">
                  <c:v>Povprečje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14.2</c:v>
                </c:pt>
                <c:pt idx="1">
                  <c:v>6.4</c:v>
                </c:pt>
                <c:pt idx="2">
                  <c:v>12</c:v>
                </c:pt>
                <c:pt idx="3">
                  <c:v>10.8</c:v>
                </c:pt>
                <c:pt idx="4">
                  <c:v>24</c:v>
                </c:pt>
                <c:pt idx="5">
                  <c:v>6.8</c:v>
                </c:pt>
                <c:pt idx="6">
                  <c:v>10.199999999999999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3915520"/>
        <c:axId val="43925504"/>
        <c:axId val="0"/>
      </c:bar3DChart>
      <c:catAx>
        <c:axId val="43915520"/>
        <c:scaling>
          <c:orientation val="minMax"/>
        </c:scaling>
        <c:delete val="0"/>
        <c:axPos val="b"/>
        <c:majorTickMark val="out"/>
        <c:minorTickMark val="none"/>
        <c:tickLblPos val="nextTo"/>
        <c:crossAx val="43925504"/>
        <c:crosses val="autoZero"/>
        <c:auto val="1"/>
        <c:lblAlgn val="ctr"/>
        <c:lblOffset val="100"/>
        <c:noMultiLvlLbl val="0"/>
      </c:catAx>
      <c:valAx>
        <c:axId val="439255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3915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390368662741176E-2"/>
          <c:y val="3.2381056576369562E-2"/>
          <c:w val="0.61298050216642597"/>
          <c:h val="0.717641129305415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Trije ali manj kandidati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Izvajalec del VG</c:v>
                </c:pt>
                <c:pt idx="1">
                  <c:v>Operater CNC</c:v>
                </c:pt>
                <c:pt idx="2">
                  <c:v>Cestni preglednik</c:v>
                </c:pt>
                <c:pt idx="3">
                  <c:v>Viličarist</c:v>
                </c:pt>
                <c:pt idx="4">
                  <c:v>ADR</c:v>
                </c:pt>
                <c:pt idx="5">
                  <c:v>Preglednik EI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3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Sklepi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Izvajalec del VG</c:v>
                </c:pt>
                <c:pt idx="1">
                  <c:v>Operater CNC</c:v>
                </c:pt>
                <c:pt idx="2">
                  <c:v>Cestni preglednik</c:v>
                </c:pt>
                <c:pt idx="3">
                  <c:v>Viličarist</c:v>
                </c:pt>
                <c:pt idx="4">
                  <c:v>ADR</c:v>
                </c:pt>
                <c:pt idx="5">
                  <c:v>Preglednik EI</c:v>
                </c:pt>
              </c:strCache>
            </c:strRef>
          </c:cat>
          <c:val>
            <c:numRef>
              <c:f>List1!$C$2:$C$7</c:f>
              <c:numCache>
                <c:formatCode>General</c:formatCode>
                <c:ptCount val="6"/>
                <c:pt idx="0">
                  <c:v>36</c:v>
                </c:pt>
                <c:pt idx="1">
                  <c:v>12</c:v>
                </c:pt>
                <c:pt idx="2">
                  <c:v>6</c:v>
                </c:pt>
                <c:pt idx="3">
                  <c:v>10</c:v>
                </c:pt>
                <c:pt idx="4">
                  <c:v>31</c:v>
                </c:pt>
                <c:pt idx="5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5513472"/>
        <c:axId val="35869440"/>
        <c:axId val="35902784"/>
      </c:bar3DChart>
      <c:catAx>
        <c:axId val="355134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35869440"/>
        <c:crosses val="autoZero"/>
        <c:auto val="1"/>
        <c:lblAlgn val="ctr"/>
        <c:lblOffset val="100"/>
        <c:noMultiLvlLbl val="0"/>
      </c:catAx>
      <c:valAx>
        <c:axId val="35869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513472"/>
        <c:crosses val="autoZero"/>
        <c:crossBetween val="between"/>
      </c:valAx>
      <c:serAx>
        <c:axId val="35902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35869440"/>
        <c:crosses val="autoZero"/>
      </c:serAx>
    </c:plotArea>
    <c:legend>
      <c:legendPos val="r"/>
      <c:layout>
        <c:manualLayout>
          <c:xMode val="edge"/>
          <c:yMode val="edge"/>
          <c:x val="0.69256749250083327"/>
          <c:y val="0.30446904950940412"/>
          <c:w val="0.29861404288412396"/>
          <c:h val="0.122206272473790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7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6.3504149791437314E-2"/>
                  <c:y val="9.062513246969759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8058751047863373"/>
                  <c:y val="-0.34635545662508566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512; 97%</a:t>
                    </a:r>
                    <a:endParaRPr lang="en-US" sz="1400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5142857142857144E-2"/>
                  <c:y val="4.6249045276359207E-1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2</c:v>
                </c:pt>
                <c:pt idx="1">
                  <c:v>512</c:v>
                </c:pt>
                <c:pt idx="2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F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5267710730510594E-2"/>
                  <c:y val="-0.2202460319039753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5714285714285718E-3"/>
                  <c:y val="4.8435923309788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52</c:v>
                </c:pt>
                <c:pt idx="2">
                  <c:v>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2251850399490223E-2"/>
                  <c:y val="5.160472406710239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7</c:v>
                </c:pt>
                <c:pt idx="1">
                  <c:v>70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0.08"/>
                  <c:y val="6.861755802219979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7371428571428571"/>
                  <c:y val="-0.1937436932391523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7714285714285666E-2"/>
                  <c:y val="7.669021190716447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48</c:v>
                </c:pt>
                <c:pt idx="1">
                  <c:v>710</c:v>
                </c:pt>
                <c:pt idx="2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spPr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sz="1600"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6340967379077618E-2"/>
                  <c:y val="1.4333727961098708E-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8000000000000001E-2"/>
                  <c:y val="4.0363269424823411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105</c:v>
                </c:pt>
                <c:pt idx="1">
                  <c:v>23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0.10514285714285715"/>
                  <c:y val="0.1009081735620585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3398176827896513"/>
                  <c:y val="-0.19258237523538618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3142857142857107E-2"/>
                  <c:y val="4.8435923309788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102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3.6571428571428574E-2"/>
                  <c:y val="4.843592330978807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0571428571428574"/>
                  <c:y val="-0.173562058526740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1714285714285715E-2"/>
                  <c:y val="8.879919273461152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861</c:v>
                </c:pt>
                <c:pt idx="1">
                  <c:v>3667</c:v>
                </c:pt>
                <c:pt idx="2">
                  <c:v>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0.82787</cdr:x>
      <cdr:y>0.28861</cdr:y>
    </cdr:from>
    <cdr:to>
      <cdr:x>0.99057</cdr:x>
      <cdr:y>0.72152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7272808" y="1413192"/>
          <a:ext cx="1429326" cy="21197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l-SI" sz="1600" dirty="0" smtClean="0">
              <a:solidFill>
                <a:srgbClr val="66FF33"/>
              </a:solidFill>
            </a:rPr>
            <a:t>GZS CPU</a:t>
          </a:r>
        </a:p>
        <a:p xmlns:a="http://schemas.openxmlformats.org/drawingml/2006/main">
          <a:r>
            <a:rPr lang="sl-SI" sz="1600" dirty="0" smtClean="0">
              <a:solidFill>
                <a:srgbClr val="FF0000"/>
              </a:solidFill>
            </a:rPr>
            <a:t>KGZS</a:t>
          </a:r>
        </a:p>
        <a:p xmlns:a="http://schemas.openxmlformats.org/drawingml/2006/main">
          <a:r>
            <a:rPr lang="sl-SI" sz="1600" dirty="0" smtClean="0">
              <a:solidFill>
                <a:srgbClr val="FFC000"/>
              </a:solidFill>
            </a:rPr>
            <a:t>SGLŠ Postojna</a:t>
          </a:r>
        </a:p>
        <a:p xmlns:a="http://schemas.openxmlformats.org/drawingml/2006/main">
          <a:r>
            <a:rPr lang="sl-SI" sz="1600" dirty="0" smtClean="0">
              <a:solidFill>
                <a:srgbClr val="0070C0"/>
              </a:solidFill>
            </a:rPr>
            <a:t>ZRSZV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Prometni center 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Blisk</a:t>
          </a:r>
          <a:endParaRPr lang="sl-SI" sz="1600" dirty="0">
            <a:solidFill>
              <a:srgbClr val="FF00FF"/>
            </a:solidFill>
          </a:endParaRPr>
        </a:p>
      </cdr:txBody>
    </cdr:sp>
  </cdr:relSizeAnchor>
  <cdr:relSizeAnchor xmlns:cdr="http://schemas.openxmlformats.org/drawingml/2006/chartDrawing">
    <cdr:from>
      <cdr:x>0.27273</cdr:x>
      <cdr:y>0.98361</cdr:y>
    </cdr:from>
    <cdr:to>
      <cdr:x>0.50909</cdr:x>
      <cdr:y>1</cdr:y>
    </cdr:to>
    <cdr:sp macro="" textlink="">
      <cdr:nvSpPr>
        <cdr:cNvPr id="3" name="PoljeZBesedilom 2"/>
        <cdr:cNvSpPr txBox="1"/>
      </cdr:nvSpPr>
      <cdr:spPr>
        <a:xfrm xmlns:a="http://schemas.openxmlformats.org/drawingml/2006/main">
          <a:off x="2160240" y="4320480"/>
          <a:ext cx="1872208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sl-SI" sz="1100" dirty="0"/>
        </a:p>
      </cdr:txBody>
    </cdr:sp>
  </cdr:relSizeAnchor>
  <cdr:relSizeAnchor xmlns:cdr="http://schemas.openxmlformats.org/drawingml/2006/chartDrawing">
    <cdr:from>
      <cdr:x>0.32727</cdr:x>
      <cdr:y>0.875</cdr:y>
    </cdr:from>
    <cdr:to>
      <cdr:x>0.6</cdr:x>
      <cdr:y>0.96721</cdr:y>
    </cdr:to>
    <cdr:sp macro="" textlink="">
      <cdr:nvSpPr>
        <cdr:cNvPr id="4" name="PoljeZBesedilom 3"/>
        <cdr:cNvSpPr txBox="1"/>
      </cdr:nvSpPr>
      <cdr:spPr>
        <a:xfrm xmlns:a="http://schemas.openxmlformats.org/drawingml/2006/main">
          <a:off x="2592288" y="4032448"/>
          <a:ext cx="2160240" cy="4249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 smtClean="0"/>
            <a:t>Število certifikatov</a:t>
          </a:r>
          <a:endParaRPr lang="sl-SI" sz="1800" dirty="0"/>
        </a:p>
      </cdr:txBody>
    </cdr:sp>
  </cdr:relSizeAnchor>
  <cdr:relSizeAnchor xmlns:cdr="http://schemas.openxmlformats.org/drawingml/2006/chartDrawing">
    <cdr:from>
      <cdr:x>0.01734</cdr:x>
      <cdr:y>0.25</cdr:y>
    </cdr:from>
    <cdr:to>
      <cdr:x>0.04335</cdr:x>
      <cdr:y>0.63235</cdr:y>
    </cdr:to>
    <cdr:sp macro="" textlink="">
      <cdr:nvSpPr>
        <cdr:cNvPr id="5" name="PoljeZBesedilom 4"/>
        <cdr:cNvSpPr txBox="1"/>
      </cdr:nvSpPr>
      <cdr:spPr>
        <a:xfrm xmlns:a="http://schemas.openxmlformats.org/drawingml/2006/main">
          <a:off x="144016" y="1224136"/>
          <a:ext cx="216024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/>
            <a:t>S</a:t>
          </a:r>
          <a:r>
            <a:rPr lang="sl-SI" sz="1800" dirty="0" smtClean="0"/>
            <a:t>klepi</a:t>
          </a:r>
          <a:endParaRPr lang="sl-SI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0.06667</cdr:x>
      <cdr:y>0.90244</cdr:y>
    </cdr:from>
    <cdr:to>
      <cdr:x>0.93539</cdr:x>
      <cdr:y>0.96341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576064" y="5328592"/>
          <a:ext cx="750656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2000" dirty="0" smtClean="0"/>
            <a:t>Na 9 od 111 preverjanj (ali 8%) so bili trije ali manj kandidatov.</a:t>
          </a:r>
          <a:endParaRPr lang="sl-SI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496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496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6D3313-F0CC-48D7-907C-8C9B7908D5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7770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75E91-CE7E-49A2-AD6C-8251AC0636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E197F-6743-4830-A40C-9449D6D7850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73BC-B241-419D-BFA0-7AD95508AAD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2D72-32BC-4A8E-B010-2FE187A7F5D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919A0-4B03-4BE3-AACC-35DB2679FB0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559E0-15A1-44BC-AF5D-A627339C1AD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8FF4C-5958-4FCB-90CF-229DE658B33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59B3-38C1-4180-84E5-7D2D217F1A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86F2-C802-4751-A0BC-5EC11F92F63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C9F93-4653-41F5-BF4C-19DC46BAEEE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DB7E8-926D-4910-8A25-78B489ED9E1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09843-2B26-4917-A1EF-0ABA57C2798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9D49DAC-33E7-43FB-B25C-C4D69CAAE37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s://www.google.si/url?sa=i&amp;rct=j&amp;q=&amp;esrc=s&amp;source=images&amp;cd=&amp;ved=2ahUKEwjS68WYpL_lAhUGyqQKHencASEQjRx6BAgBEAQ&amp;url=https://elementarium.cpn.rs/teme/perpetuum-mobile/&amp;psig=AOvVaw0TUuuSZDpRpaR7UCO-nwOc&amp;ust=157236328197040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556793"/>
            <a:ext cx="7848600" cy="1944216"/>
          </a:xfrm>
        </p:spPr>
        <p:txBody>
          <a:bodyPr/>
          <a:lstStyle/>
          <a:p>
            <a:pPr algn="l" eaLnBrk="1" hangingPunct="1"/>
            <a:r>
              <a:rPr lang="sl-SI" sz="2800" b="1" dirty="0" smtClean="0">
                <a:solidFill>
                  <a:schemeClr val="accent2"/>
                </a:solidFill>
                <a:latin typeface="Arial Narrow" pitchFamily="34" charset="0"/>
              </a:rPr>
              <a:t>Register izvajalcev </a:t>
            </a: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>Ugotovitve Državnega izpitnega centra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452589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Ljubljana, 2019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       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" name="PoljeZBesedilom 3"/>
          <p:cNvSpPr txBox="1"/>
          <p:nvPr/>
        </p:nvSpPr>
        <p:spPr>
          <a:xfrm>
            <a:off x="1259632" y="1196752"/>
            <a:ext cx="71747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REGISTER IZVAJALCEV</a:t>
            </a:r>
          </a:p>
          <a:p>
            <a:endParaRPr lang="sl-SI" b="0" dirty="0" smtClean="0"/>
          </a:p>
          <a:p>
            <a:r>
              <a:rPr lang="sl-SI" b="0" dirty="0" smtClean="0"/>
              <a:t>V register izvajalcev  za preverjanje in potrjevanje NPK je vpisanih 112 izvajalcev</a:t>
            </a:r>
            <a:r>
              <a:rPr lang="sl-SI" b="0" dirty="0" smtClean="0"/>
              <a:t>.</a:t>
            </a:r>
          </a:p>
          <a:p>
            <a:endParaRPr lang="sl-SI" b="0" dirty="0" smtClean="0"/>
          </a:p>
          <a:p>
            <a:r>
              <a:rPr lang="sl-SI" b="0" dirty="0" smtClean="0"/>
              <a:t>V letu 2018 je 65 izvajalcev izvedlo preverjanja in potrjevanja za 95 različnih NPK.</a:t>
            </a:r>
            <a:endParaRPr lang="sl-SI" b="0" dirty="0" smtClean="0"/>
          </a:p>
          <a:p>
            <a:endParaRPr lang="sl-SI" b="0" dirty="0" smtClean="0"/>
          </a:p>
          <a:p>
            <a:r>
              <a:rPr lang="sl-SI" b="0" dirty="0" smtClean="0"/>
              <a:t>Vpis v register se opravi na podlagi predloga za vpis (javni poziv) ali na podlagi izbora na javnem razpisu.</a:t>
            </a:r>
          </a:p>
          <a:p>
            <a:endParaRPr lang="sl-SI" b="0" dirty="0" smtClean="0"/>
          </a:p>
          <a:p>
            <a:r>
              <a:rPr lang="sl-SI" b="0" dirty="0" smtClean="0">
                <a:hlinkClick r:id="rId3"/>
              </a:rPr>
              <a:t>http://www.ric.si/kvalifikacije/izvajalci/javni_razpis/</a:t>
            </a:r>
            <a:r>
              <a:rPr lang="sl-SI" b="0" dirty="0" smtClean="0"/>
              <a:t> </a:t>
            </a:r>
          </a:p>
          <a:p>
            <a:endParaRPr lang="sl-SI" b="0" dirty="0"/>
          </a:p>
          <a:p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223275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359093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Zaobljeni pravokotnik 4"/>
          <p:cNvSpPr/>
          <p:nvPr/>
        </p:nvSpPr>
        <p:spPr bwMode="auto">
          <a:xfrm>
            <a:off x="2195736" y="1196752"/>
            <a:ext cx="1080120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6" name="Zaobljeni pravokotnik 5"/>
          <p:cNvSpPr/>
          <p:nvPr/>
        </p:nvSpPr>
        <p:spPr bwMode="auto">
          <a:xfrm>
            <a:off x="2627784" y="1700808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8" name="Trosmerna puščica 7"/>
          <p:cNvSpPr/>
          <p:nvPr/>
        </p:nvSpPr>
        <p:spPr bwMode="auto">
          <a:xfrm>
            <a:off x="4932040" y="1988840"/>
            <a:ext cx="1216152" cy="850392"/>
          </a:xfrm>
          <a:prstGeom prst="leftRightUp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0" name="Puščica dol 9"/>
          <p:cNvSpPr/>
          <p:nvPr/>
        </p:nvSpPr>
        <p:spPr bwMode="auto">
          <a:xfrm>
            <a:off x="4483496" y="2013836"/>
            <a:ext cx="180181" cy="528613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1" name="Puščica dol 10"/>
          <p:cNvSpPr/>
          <p:nvPr/>
        </p:nvSpPr>
        <p:spPr bwMode="auto">
          <a:xfrm>
            <a:off x="4572000" y="1893106"/>
            <a:ext cx="484632" cy="978408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59" name="Puščica dol 58"/>
          <p:cNvSpPr/>
          <p:nvPr/>
        </p:nvSpPr>
        <p:spPr bwMode="auto">
          <a:xfrm>
            <a:off x="4752020" y="1700808"/>
            <a:ext cx="62296" cy="45719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graphicFrame>
        <p:nvGraphicFramePr>
          <p:cNvPr id="60" name="Predme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126296"/>
              </p:ext>
            </p:extLst>
          </p:nvPr>
        </p:nvGraphicFramePr>
        <p:xfrm>
          <a:off x="251520" y="188640"/>
          <a:ext cx="8784976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5" name="Dokument" r:id="rId3" imgW="10165292" imgH="7196606" progId="Word.Document.12">
                  <p:embed/>
                </p:oleObj>
              </mc:Choice>
              <mc:Fallback>
                <p:oleObj name="Dokument" r:id="rId3" imgW="10165292" imgH="7196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88640"/>
                        <a:ext cx="8784976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3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IZBRIS IZ REGISTRA IZVAJALCEV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sl-SI" b="0" dirty="0" smtClean="0"/>
              <a:t>na zahtevo izvajalca,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preneha obstajati,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n</a:t>
            </a:r>
            <a:r>
              <a:rPr lang="sl-SI" b="0" dirty="0" smtClean="0"/>
              <a:t>a podlagi odločbe inšpektorja,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razpiše oziroma izvede roka za preverjanje in potrjevanje NPK,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predloži letnih poročil,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posreduje dokazil o izpolnjevanju spremenjenih materialnih pogojev, ko se spremeni katalog.</a:t>
            </a:r>
          </a:p>
          <a:p>
            <a:pPr marL="342900" indent="-342900">
              <a:buFontTx/>
              <a:buChar char="-"/>
            </a:pP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01434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LETNA POROČILA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Izvajalci oddajo Državnemu izpitnemu centru letno poročilo o izvedbi postopkov preverjanja in potrjevanja nacionalnih poklicnih kvalifikacij za preteklo leto v </a:t>
            </a:r>
            <a:r>
              <a:rPr lang="sl-SI" b="0" i="1" u="sng" dirty="0" smtClean="0"/>
              <a:t>elektronski obliki </a:t>
            </a:r>
            <a:r>
              <a:rPr lang="sl-SI" b="0" dirty="0" smtClean="0"/>
              <a:t>preko nacionalnega informacijskega središča do zadnjega delovnega dne v januarju tekočega leta.</a:t>
            </a: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58309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774193123"/>
              </p:ext>
            </p:extLst>
          </p:nvPr>
        </p:nvGraphicFramePr>
        <p:xfrm>
          <a:off x="1115616" y="1484784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6181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043608" y="76470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Izvajalci z največjim številom sklepov in podeljenih certifikatov v letu 2018</a:t>
            </a:r>
            <a:endParaRPr lang="sl-SI" dirty="0"/>
          </a:p>
        </p:txBody>
      </p:sp>
      <p:graphicFrame>
        <p:nvGraphicFramePr>
          <p:cNvPr id="4" name="Grafikon 3"/>
          <p:cNvGraphicFramePr/>
          <p:nvPr>
            <p:extLst>
              <p:ext uri="{D42A27DB-BD31-4B8C-83A1-F6EECF244321}">
                <p14:modId xmlns:p14="http://schemas.microsoft.com/office/powerpoint/2010/main" val="641003900"/>
              </p:ext>
            </p:extLst>
          </p:nvPr>
        </p:nvGraphicFramePr>
        <p:xfrm>
          <a:off x="179512" y="1772816"/>
          <a:ext cx="885698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304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475656" y="836712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Povprečno število kandidatov na preverjanju v letu 2018</a:t>
            </a:r>
            <a:endParaRPr lang="sl-SI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975229582"/>
              </p:ext>
            </p:extLst>
          </p:nvPr>
        </p:nvGraphicFramePr>
        <p:xfrm>
          <a:off x="1489745" y="1772816"/>
          <a:ext cx="6864424" cy="4624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447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3643612410"/>
              </p:ext>
            </p:extLst>
          </p:nvPr>
        </p:nvGraphicFramePr>
        <p:xfrm>
          <a:off x="179512" y="764704"/>
          <a:ext cx="864096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3264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35570" y="2157413"/>
            <a:ext cx="80289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Izvajalec opravlja v postopku preverjanja in potrjevanja naslednja administrativno tehnična strokovna dela: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-   Razpis roka za preverjanje in potrjevanje NPK,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Svetovanje in pomoč pri sestavi osebne zbirne mape,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Priprava materialnih pogojev, 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Vodenje postopka za pridobitev NPK, ki obsega sprejem in obravnavo vloge za pridobitev NPK, priprava gradiv za komisijo, predložitev dokumentacije komisiji, pripravo osnutka odločbe o zavrnitvi izdaje certifikata ali izdajo certifikata.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 </a:t>
            </a:r>
            <a:endParaRPr lang="en-US" b="0" dirty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jeZBesedilom 3"/>
          <p:cNvSpPr txBox="1"/>
          <p:nvPr/>
        </p:nvSpPr>
        <p:spPr>
          <a:xfrm>
            <a:off x="1331640" y="981075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ADMINISTRATIVO TEHNIČNA IN STROKOVNA DELA IZVAJALCA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2734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1115616" y="1268760"/>
            <a:ext cx="741687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sl-SI" sz="1800" b="0" dirty="0" smtClean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Od 12.7.2016 je na certifikatu zapisana raven kvalifikacije po Slovenskem ogrodju kvalifikacij (SOK) in Evropskem ogrodju kvalifikacij (EOK).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sl-SI" sz="18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Obe ravni kvalifikacije sta za vse kataloge objavljeni v bazi NRP.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sl-SI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 dirty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2816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na področju gradbeništva leta 2018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5314292"/>
              </p:ext>
            </p:extLst>
          </p:nvPr>
        </p:nvGraphicFramePr>
        <p:xfrm>
          <a:off x="1547664" y="1844824"/>
          <a:ext cx="6336704" cy="3373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514 certifikatov za NPK na področju gradbeništva.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158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na področju preglednikov EI 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9771981"/>
              </p:ext>
            </p:extLst>
          </p:nvPr>
        </p:nvGraphicFramePr>
        <p:xfrm>
          <a:off x="2123728" y="1739047"/>
          <a:ext cx="5910485" cy="3634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52 certifikatov za NPK na področju preglednikov EI.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372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6973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 operater na CNC stroju  leta 2018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2920775"/>
              </p:ext>
            </p:extLst>
          </p:nvPr>
        </p:nvGraphicFramePr>
        <p:xfrm>
          <a:off x="1691680" y="1855787"/>
          <a:ext cx="5916290" cy="3445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77 certifikatov za NPK operater na CNC stroju.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28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na področju ADR 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8657605"/>
              </p:ext>
            </p:extLst>
          </p:nvPr>
        </p:nvGraphicFramePr>
        <p:xfrm>
          <a:off x="1824038" y="1739048"/>
          <a:ext cx="5556250" cy="3562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758 certifikatov za NPK na področju ADR.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351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na področju prometa 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3831520"/>
              </p:ext>
            </p:extLst>
          </p:nvPr>
        </p:nvGraphicFramePr>
        <p:xfrm>
          <a:off x="1979712" y="1855787"/>
          <a:ext cx="6048672" cy="3517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214661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128 certifikatov za NPK na področju prometa.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984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337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</a:t>
            </a:r>
            <a:r>
              <a:rPr lang="sl-SI" dirty="0" err="1" smtClean="0"/>
              <a:t>viličarist</a:t>
            </a:r>
            <a:r>
              <a:rPr lang="sl-SI" dirty="0"/>
              <a:t> </a:t>
            </a:r>
            <a:r>
              <a:rPr lang="sl-SI" dirty="0" smtClean="0"/>
              <a:t>leta 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4703582"/>
              </p:ext>
            </p:extLst>
          </p:nvPr>
        </p:nvGraphicFramePr>
        <p:xfrm>
          <a:off x="2051720" y="1855787"/>
          <a:ext cx="5556250" cy="3146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214661" y="5373217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sta bila podeljena  102  certifikata za NPK </a:t>
            </a:r>
            <a:r>
              <a:rPr lang="sl-SI" b="0" dirty="0" err="1" smtClean="0"/>
              <a:t>viličarist</a:t>
            </a:r>
            <a:r>
              <a:rPr lang="sl-SI" b="0" dirty="0" smtClean="0"/>
              <a:t>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908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2653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leta 2018.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1823210"/>
              </p:ext>
            </p:extLst>
          </p:nvPr>
        </p:nvGraphicFramePr>
        <p:xfrm>
          <a:off x="2051720" y="1633538"/>
          <a:ext cx="5556250" cy="3595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4528 certifikatov. </a:t>
            </a:r>
          </a:p>
          <a:p>
            <a:r>
              <a:rPr lang="sl-SI" b="0" dirty="0" smtClean="0"/>
              <a:t>Uspešnost kandidatov za vsa preverjanja NPK leta 2018 je 87%.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010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736203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UGOTOVITVE DRŽAVNEGA IZPITNEGA CENTRA</a:t>
            </a:r>
          </a:p>
          <a:p>
            <a:endParaRPr lang="sl-SI" dirty="0"/>
          </a:p>
          <a:p>
            <a:r>
              <a:rPr lang="sl-SI" b="0" dirty="0" smtClean="0"/>
              <a:t>IZVAJALCI</a:t>
            </a:r>
          </a:p>
          <a:p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neplačevanje članov komisij</a:t>
            </a:r>
            <a:r>
              <a:rPr lang="sl-SI" b="0" dirty="0" smtClean="0"/>
              <a:t>.</a:t>
            </a:r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aterialni pogoji so neustrezni,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izvajanje preverjanja na drugi lokaciji,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neupoštevanje postopka preverjanja in potrjevanja,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eizvedba</a:t>
            </a:r>
            <a:r>
              <a:rPr lang="sl-SI" b="0" dirty="0" smtClean="0"/>
              <a:t> preverjanja in potrjevanja,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erazpisovanje</a:t>
            </a:r>
            <a:r>
              <a:rPr lang="sl-SI" b="0" dirty="0" smtClean="0"/>
              <a:t> rokov preverjanja in potrjevanja.</a:t>
            </a:r>
          </a:p>
          <a:p>
            <a:pPr marL="342900" indent="-342900">
              <a:buFont typeface="Arial" pitchFamily="34" charset="0"/>
              <a:buChar char="•"/>
            </a:pPr>
            <a:endParaRPr lang="sl-SI" b="0" dirty="0"/>
          </a:p>
          <a:p>
            <a:r>
              <a:rPr lang="sl-SI" b="0" dirty="0" smtClean="0"/>
              <a:t>Odločbe in sklepe je potrebno poslati po </a:t>
            </a:r>
            <a:r>
              <a:rPr lang="sl-SI" b="0" dirty="0" err="1" smtClean="0"/>
              <a:t>Zupu</a:t>
            </a:r>
            <a:r>
              <a:rPr lang="sl-SI" b="0" dirty="0"/>
              <a:t> </a:t>
            </a:r>
            <a:r>
              <a:rPr lang="sl-SI" b="0" dirty="0" smtClean="0"/>
              <a:t>(zaradi možnosti pritožbe).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11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720027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SVETOVALCI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birna mapa ni pripravljena v skladu z navodili CPI,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svetovalec ne vpiše dokazil v zapisnik o vrednotenju dokazil v osebni zbirni mapi, </a:t>
            </a:r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 posebnih pogojev, ki jih mora izpolnjevati oseba, ki želi pridobiti poklicno kvalifikacijo,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okazila niso preverjena s strani svetovalca,</a:t>
            </a:r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7385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ČLANI KOMISIJ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eenotna merila in kriteriji pri preverjanju in potrjevanju,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nesodelovanje nekaterih članov komisij z izvajalci in državnim izpitnim centrom,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preverjanje in potrjevanje se izvaja v nasprotju z izdanim sklepom,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dokazil v zbirni mapi (kriteriji: verodostojnost, veljavnost, ustreznost),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celotne zbirne mape (kriteriji: zadostnost, raznolikost, kompleksnost). </a:t>
            </a:r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0283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6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56327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85938" y="1412776"/>
            <a:ext cx="5665787" cy="187220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632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Rezultat iskanja slik za perpetuum mobil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38" y="2996952"/>
            <a:ext cx="51625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5183</TotalTime>
  <Words>747</Words>
  <Application>Microsoft Office PowerPoint</Application>
  <PresentationFormat>Diaprojekcija na zaslonu (4:3)</PresentationFormat>
  <Paragraphs>136</Paragraphs>
  <Slides>22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22</vt:i4>
      </vt:variant>
    </vt:vector>
  </HeadingPairs>
  <TitlesOfParts>
    <vt:vector size="24" baseType="lpstr">
      <vt:lpstr>Default Design</vt:lpstr>
      <vt:lpstr>Dokument</vt:lpstr>
      <vt:lpstr>Register izvajalcev  Ugotovitve Državnega izpitnega centra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Ivan Arnic</cp:lastModifiedBy>
  <cp:revision>367</cp:revision>
  <cp:lastPrinted>2019-10-28T12:27:45Z</cp:lastPrinted>
  <dcterms:created xsi:type="dcterms:W3CDTF">2008-10-10T10:46:51Z</dcterms:created>
  <dcterms:modified xsi:type="dcterms:W3CDTF">2019-11-04T07:54:57Z</dcterms:modified>
</cp:coreProperties>
</file>