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6" r:id="rId2"/>
    <p:sldId id="338" r:id="rId3"/>
    <p:sldId id="334" r:id="rId4"/>
    <p:sldId id="333" r:id="rId5"/>
    <p:sldId id="350" r:id="rId6"/>
    <p:sldId id="330" r:id="rId7"/>
    <p:sldId id="280" r:id="rId8"/>
    <p:sldId id="325" r:id="rId9"/>
    <p:sldId id="351" r:id="rId10"/>
    <p:sldId id="352" r:id="rId11"/>
    <p:sldId id="326" r:id="rId12"/>
    <p:sldId id="349" r:id="rId13"/>
    <p:sldId id="353" r:id="rId14"/>
    <p:sldId id="257" r:id="rId15"/>
    <p:sldId id="282" r:id="rId16"/>
    <p:sldId id="354" r:id="rId17"/>
    <p:sldId id="355" r:id="rId18"/>
    <p:sldId id="364" r:id="rId19"/>
    <p:sldId id="358" r:id="rId20"/>
    <p:sldId id="359" r:id="rId21"/>
    <p:sldId id="360" r:id="rId22"/>
    <p:sldId id="361" r:id="rId23"/>
    <p:sldId id="362" r:id="rId24"/>
    <p:sldId id="363" r:id="rId25"/>
    <p:sldId id="284" r:id="rId26"/>
  </p:sldIdLst>
  <p:sldSz cx="9144000" cy="6858000" type="screen4x3"/>
  <p:notesSz cx="7099300" cy="10234613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99"/>
    <a:srgbClr val="C0E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5" y="0"/>
            <a:ext cx="3076363" cy="511730"/>
          </a:xfrm>
          <a:prstGeom prst="rect">
            <a:avLst/>
          </a:prstGeom>
        </p:spPr>
        <p:txBody>
          <a:bodyPr vert="horz" lIns="94906" tIns="47453" rIns="94906" bIns="47453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sz="quarter" idx="1"/>
          </p:nvPr>
        </p:nvSpPr>
        <p:spPr>
          <a:xfrm>
            <a:off x="4021297" y="0"/>
            <a:ext cx="3076363" cy="511730"/>
          </a:xfrm>
          <a:prstGeom prst="rect">
            <a:avLst/>
          </a:prstGeom>
        </p:spPr>
        <p:txBody>
          <a:bodyPr vert="horz" lIns="94906" tIns="47453" rIns="94906" bIns="47453" rtlCol="0"/>
          <a:lstStyle>
            <a:lvl1pPr algn="r">
              <a:defRPr sz="1200"/>
            </a:lvl1pPr>
          </a:lstStyle>
          <a:p>
            <a:fld id="{BE7F32BE-F435-48ED-81AD-D6FB4329F035}" type="datetimeFigureOut">
              <a:rPr lang="sl-SI" smtClean="0"/>
              <a:t>6.11.2019</a:t>
            </a:fld>
            <a:endParaRPr lang="sl-SI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2"/>
          </p:nvPr>
        </p:nvSpPr>
        <p:spPr>
          <a:xfrm>
            <a:off x="5" y="9721107"/>
            <a:ext cx="3076363" cy="511730"/>
          </a:xfrm>
          <a:prstGeom prst="rect">
            <a:avLst/>
          </a:prstGeom>
        </p:spPr>
        <p:txBody>
          <a:bodyPr vert="horz" lIns="94906" tIns="47453" rIns="94906" bIns="47453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3"/>
          </p:nvPr>
        </p:nvSpPr>
        <p:spPr>
          <a:xfrm>
            <a:off x="4021297" y="9721107"/>
            <a:ext cx="3076363" cy="511730"/>
          </a:xfrm>
          <a:prstGeom prst="rect">
            <a:avLst/>
          </a:prstGeom>
        </p:spPr>
        <p:txBody>
          <a:bodyPr vert="horz" lIns="94906" tIns="47453" rIns="94906" bIns="47453" rtlCol="0" anchor="b"/>
          <a:lstStyle>
            <a:lvl1pPr algn="r">
              <a:defRPr sz="1200"/>
            </a:lvl1pPr>
          </a:lstStyle>
          <a:p>
            <a:fld id="{45226958-B480-4062-BE03-9D9806A24359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028070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5" y="0"/>
            <a:ext cx="3076363" cy="511730"/>
          </a:xfrm>
          <a:prstGeom prst="rect">
            <a:avLst/>
          </a:prstGeom>
        </p:spPr>
        <p:txBody>
          <a:bodyPr vert="horz" lIns="94906" tIns="47453" rIns="94906" bIns="47453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idx="1"/>
          </p:nvPr>
        </p:nvSpPr>
        <p:spPr>
          <a:xfrm>
            <a:off x="4021297" y="0"/>
            <a:ext cx="3076363" cy="511730"/>
          </a:xfrm>
          <a:prstGeom prst="rect">
            <a:avLst/>
          </a:prstGeom>
        </p:spPr>
        <p:txBody>
          <a:bodyPr vert="horz" lIns="94906" tIns="47453" rIns="94906" bIns="47453" rtlCol="0"/>
          <a:lstStyle>
            <a:lvl1pPr algn="r">
              <a:defRPr sz="1200"/>
            </a:lvl1pPr>
          </a:lstStyle>
          <a:p>
            <a:fld id="{2CD79E36-7B1D-43FD-9FA2-FA97EC20AD69}" type="datetimeFigureOut">
              <a:rPr lang="sl-SI" smtClean="0"/>
              <a:t>6.11.2019</a:t>
            </a:fld>
            <a:endParaRPr lang="sl-SI"/>
          </a:p>
        </p:txBody>
      </p:sp>
      <p:sp>
        <p:nvSpPr>
          <p:cNvPr id="4" name="Ograda stranske slike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906" tIns="47453" rIns="94906" bIns="47453" rtlCol="0" anchor="ctr"/>
          <a:lstStyle/>
          <a:p>
            <a:endParaRPr lang="sl-SI"/>
          </a:p>
        </p:txBody>
      </p:sp>
      <p:sp>
        <p:nvSpPr>
          <p:cNvPr id="5" name="Ograda opomb 4"/>
          <p:cNvSpPr>
            <a:spLocks noGrp="1"/>
          </p:cNvSpPr>
          <p:nvPr>
            <p:ph type="body" sz="quarter" idx="3"/>
          </p:nvPr>
        </p:nvSpPr>
        <p:spPr>
          <a:xfrm>
            <a:off x="709930" y="4861443"/>
            <a:ext cx="5679440" cy="4605576"/>
          </a:xfrm>
          <a:prstGeom prst="rect">
            <a:avLst/>
          </a:prstGeom>
        </p:spPr>
        <p:txBody>
          <a:bodyPr vert="horz" lIns="94906" tIns="47453" rIns="94906" bIns="47453" rtlCol="0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4"/>
          </p:nvPr>
        </p:nvSpPr>
        <p:spPr>
          <a:xfrm>
            <a:off x="5" y="9721107"/>
            <a:ext cx="3076363" cy="511730"/>
          </a:xfrm>
          <a:prstGeom prst="rect">
            <a:avLst/>
          </a:prstGeom>
        </p:spPr>
        <p:txBody>
          <a:bodyPr vert="horz" lIns="94906" tIns="47453" rIns="94906" bIns="47453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5"/>
          </p:nvPr>
        </p:nvSpPr>
        <p:spPr>
          <a:xfrm>
            <a:off x="4021297" y="9721107"/>
            <a:ext cx="3076363" cy="511730"/>
          </a:xfrm>
          <a:prstGeom prst="rect">
            <a:avLst/>
          </a:prstGeom>
        </p:spPr>
        <p:txBody>
          <a:bodyPr vert="horz" lIns="94906" tIns="47453" rIns="94906" bIns="47453" rtlCol="0" anchor="b"/>
          <a:lstStyle>
            <a:lvl1pPr algn="r">
              <a:defRPr sz="1200"/>
            </a:lvl1pPr>
          </a:lstStyle>
          <a:p>
            <a:fld id="{324D5D49-BD94-47B6-8C1C-613C44A00334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09375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4D5D49-BD94-47B6-8C1C-613C44A00334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195989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9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10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11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12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15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25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295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Predloga1slo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81388" cy="681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3" y="1814513"/>
            <a:ext cx="5757862" cy="1470025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sl-SI" altLang="sl-SI" noProof="0"/>
              <a:t>Uredite slog naslova matrice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08400" y="3500438"/>
            <a:ext cx="4064000" cy="17526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sl-SI" altLang="sl-SI" noProof="0"/>
              <a:t>Uredite slog podnaslova matrice</a:t>
            </a:r>
          </a:p>
        </p:txBody>
      </p:sp>
      <p:pic>
        <p:nvPicPr>
          <p:cNvPr id="3079" name="Picture 7" descr="LOGORIC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15888"/>
            <a:ext cx="2300287" cy="148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8316913" y="6237288"/>
          <a:ext cx="500062" cy="271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9" name="CorelDRAW" r:id="rId5" imgW="500634" imgH="272034" progId="CorelDRAW.Graphic.11">
                  <p:embed/>
                </p:oleObj>
              </mc:Choice>
              <mc:Fallback>
                <p:oleObj name="CorelDRAW" r:id="rId5" imgW="500634" imgH="272034" progId="CorelDRAW.Graphic.11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6913" y="6237288"/>
                        <a:ext cx="500062" cy="271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</p:spTree>
    <p:extLst>
      <p:ext uri="{BB962C8B-B14F-4D97-AF65-F5344CB8AC3E}">
        <p14:creationId xmlns:p14="http://schemas.microsoft.com/office/powerpoint/2010/main" val="455749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/>
              <a:t>Uredite slog naslova matrice</a:t>
            </a:r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1160837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</p:spTree>
    <p:extLst>
      <p:ext uri="{BB962C8B-B14F-4D97-AF65-F5344CB8AC3E}">
        <p14:creationId xmlns:p14="http://schemas.microsoft.com/office/powerpoint/2010/main" val="2681800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/>
              <a:t>Uredite slog naslova matrice</a:t>
            </a:r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</p:spTree>
    <p:extLst>
      <p:ext uri="{BB962C8B-B14F-4D97-AF65-F5344CB8AC3E}">
        <p14:creationId xmlns:p14="http://schemas.microsoft.com/office/powerpoint/2010/main" val="112597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</a:p>
        </p:txBody>
      </p:sp>
    </p:spTree>
    <p:extLst>
      <p:ext uri="{BB962C8B-B14F-4D97-AF65-F5344CB8AC3E}">
        <p14:creationId xmlns:p14="http://schemas.microsoft.com/office/powerpoint/2010/main" val="2869924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8352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/>
              <a:t>Uredite slog naslova matrice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996146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/>
              <a:t>Uredite slog naslova matrice</a:t>
            </a:r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974286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</p:spTree>
    <p:extLst>
      <p:ext uri="{BB962C8B-B14F-4D97-AF65-F5344CB8AC3E}">
        <p14:creationId xmlns:p14="http://schemas.microsoft.com/office/powerpoint/2010/main" val="2510762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/>
              <a:t>Uredite slog naslova matrice</a:t>
            </a:r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</p:spTree>
    <p:extLst>
      <p:ext uri="{BB962C8B-B14F-4D97-AF65-F5344CB8AC3E}">
        <p14:creationId xmlns:p14="http://schemas.microsoft.com/office/powerpoint/2010/main" val="3699582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/>
              <a:t>KLIKNITE, ČE ŽELITE UREDITI SLOG NASLOVA MATRICE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/>
              <a:t>Kliknite, če želite urediti sloge besedila matrice</a:t>
            </a:r>
          </a:p>
          <a:p>
            <a:pPr lvl="1"/>
            <a:r>
              <a:rPr lang="sl-SI" altLang="sl-SI"/>
              <a:t>Druga raven</a:t>
            </a:r>
          </a:p>
          <a:p>
            <a:pPr lvl="2"/>
            <a:r>
              <a:rPr lang="sl-SI" altLang="sl-SI"/>
              <a:t>Tretja raven</a:t>
            </a:r>
          </a:p>
          <a:p>
            <a:pPr lvl="3"/>
            <a:r>
              <a:rPr lang="sl-SI" altLang="sl-SI"/>
              <a:t>Četrta raven</a:t>
            </a:r>
          </a:p>
          <a:p>
            <a:pPr lvl="4"/>
            <a:r>
              <a:rPr lang="sl-SI" altLang="sl-SI"/>
              <a:t>Peta raven</a:t>
            </a:r>
          </a:p>
        </p:txBody>
      </p:sp>
      <p:pic>
        <p:nvPicPr>
          <p:cNvPr id="1040" name="Picture 16" descr="Predloga2slook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45238"/>
            <a:ext cx="9144000" cy="53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accent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accent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b="1">
          <a:solidFill>
            <a:schemeClr val="accent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" TargetMode="External"/><Relationship Id="rId2" Type="http://schemas.openxmlformats.org/officeDocument/2006/relationships/hyperlink" Target="http://www.nrpslo.org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kvalifikacije/licence/pridobitev/" TargetMode="External"/><Relationship Id="rId2" Type="http://schemas.openxmlformats.org/officeDocument/2006/relationships/hyperlink" Target="http://www.ric.si/kvalifikacije/licence/javni_razpis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ric.si/kvalifikacije/clani_komisij/usposabljanje/" TargetMode="External"/><Relationship Id="rId4" Type="http://schemas.openxmlformats.org/officeDocument/2006/relationships/hyperlink" Target="http://www.nrpslo.org/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www.nrpslo.org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mailto:jelka.kozjak-jezernik@ric.si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sl-SI" altLang="sl-SI" sz="2000" dirty="0" smtClean="0"/>
              <a:t>SMERNICE ZA SPREMLJANJE ZAKONITOSTI IN STROKOVNOSTI DELA KOMISIJ ZA PREVERJANJE IN POTRJEVANJE NACIONALINIH POKLICNIH KVALIFIKACIJ</a:t>
            </a:r>
            <a:endParaRPr lang="sl-SI" altLang="sl-SI" sz="20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sl-SI" altLang="sl-SI" dirty="0"/>
          </a:p>
          <a:p>
            <a:endParaRPr lang="sl-SI" altLang="sl-SI" dirty="0" smtClean="0"/>
          </a:p>
          <a:p>
            <a:endParaRPr lang="sl-SI" altLang="sl-SI" dirty="0"/>
          </a:p>
          <a:p>
            <a:r>
              <a:rPr lang="sl-SI" altLang="sl-SI" dirty="0"/>
              <a:t>Mag. Jelka Kozjak </a:t>
            </a:r>
            <a:r>
              <a:rPr lang="sl-SI" altLang="sl-SI" dirty="0" smtClean="0"/>
              <a:t>Jezernik</a:t>
            </a:r>
            <a:endParaRPr lang="sl-SI" altLang="sl-SI" dirty="0"/>
          </a:p>
          <a:p>
            <a:endParaRPr lang="sl-SI" altLang="sl-SI" dirty="0"/>
          </a:p>
          <a:p>
            <a:endParaRPr lang="sl-SI" altLang="sl-SI" dirty="0"/>
          </a:p>
          <a:p>
            <a:r>
              <a:rPr lang="sl-SI" altLang="sl-SI" dirty="0"/>
              <a:t>Ljubljana, 7</a:t>
            </a:r>
            <a:r>
              <a:rPr lang="sl-SI" altLang="sl-SI" dirty="0" smtClean="0"/>
              <a:t>.11.2019</a:t>
            </a:r>
            <a:endParaRPr lang="sl-SI" altLang="sl-SI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23528" y="620688"/>
            <a:ext cx="8291264" cy="5505475"/>
          </a:xfrm>
        </p:spPr>
        <p:txBody>
          <a:bodyPr/>
          <a:lstStyle/>
          <a:p>
            <a:pPr marL="0" indent="0">
              <a:buNone/>
            </a:pPr>
            <a:r>
              <a:rPr lang="sl-SI" dirty="0" smtClean="0">
                <a:solidFill>
                  <a:srgbClr val="333399"/>
                </a:solidFill>
              </a:rPr>
              <a:t>P</a:t>
            </a:r>
            <a:r>
              <a:rPr lang="sl-SI" dirty="0" smtClean="0"/>
              <a:t>ostopki preverjanja in potrjevanja NPK poteka dobro, v skladu z zakonskimi podlagami.</a:t>
            </a:r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Predstavitev „Smernic…“ je namenjena preprečitvi napak v postopkih preverjanja in potrjevanja NPK in preprečitvi izrekanja ukrepov v skladu s smernicami.</a:t>
            </a:r>
          </a:p>
          <a:p>
            <a:pPr marL="0" indent="0">
              <a:buNone/>
            </a:pPr>
            <a:endParaRPr lang="sl-SI" sz="1600" dirty="0"/>
          </a:p>
          <a:p>
            <a:pPr marL="0" indent="0">
              <a:buNone/>
            </a:pPr>
            <a:r>
              <a:rPr lang="sl-SI" sz="1600" dirty="0"/>
              <a:t>	</a:t>
            </a:r>
            <a:r>
              <a:rPr lang="sl-SI" sz="1600" dirty="0" smtClean="0"/>
              <a:t>			</a:t>
            </a:r>
            <a:endParaRPr lang="sl-SI" sz="1400" dirty="0" smtClean="0"/>
          </a:p>
          <a:p>
            <a:pPr marL="0" indent="0">
              <a:buNone/>
            </a:pPr>
            <a:r>
              <a:rPr lang="sl-SI" sz="1400" dirty="0" smtClean="0"/>
              <a:t>				</a:t>
            </a:r>
            <a:endParaRPr lang="sl-SI" sz="1400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2204864"/>
            <a:ext cx="2079625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040" y="2076783"/>
            <a:ext cx="1914525" cy="1579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6194" y="1859804"/>
            <a:ext cx="2016224" cy="1783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0982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91264" cy="1714202"/>
          </a:xfrm>
        </p:spPr>
        <p:txBody>
          <a:bodyPr/>
          <a:lstStyle/>
          <a:p>
            <a:pPr algn="l"/>
            <a:r>
              <a:rPr lang="sl-SI" sz="2400" dirty="0" smtClean="0">
                <a:solidFill>
                  <a:srgbClr val="C00000"/>
                </a:solidFill>
              </a:rPr>
              <a:t>Pravilnik o sestavi komisij za preverjanje in potrjevanje nacionalnih  poklicnih kvalifikacij ter o načinu in postopku za pridobitev licence</a:t>
            </a:r>
            <a:br>
              <a:rPr lang="sl-SI" sz="2400" dirty="0" smtClean="0">
                <a:solidFill>
                  <a:srgbClr val="C00000"/>
                </a:solidFill>
              </a:rPr>
            </a:br>
            <a:r>
              <a:rPr lang="sl-SI" sz="2400" dirty="0" smtClean="0">
                <a:solidFill>
                  <a:srgbClr val="C00000"/>
                </a:solidFill>
              </a:rPr>
              <a:t>(Uradni list RS, št. 77/2018):</a:t>
            </a:r>
            <a:endParaRPr lang="sl-SI" sz="2400" dirty="0">
              <a:solidFill>
                <a:srgbClr val="C00000"/>
              </a:solidFill>
            </a:endParaRP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95536" y="2276872"/>
            <a:ext cx="8291264" cy="3849291"/>
          </a:xfrm>
        </p:spPr>
        <p:txBody>
          <a:bodyPr/>
          <a:lstStyle/>
          <a:p>
            <a:pPr>
              <a:buFontTx/>
              <a:buChar char="-"/>
            </a:pPr>
            <a:r>
              <a:rPr lang="sl-SI" sz="2400" dirty="0" smtClean="0"/>
              <a:t>7. člen : opredeljeno kdaj in kako se odvzame licenco članu</a:t>
            </a:r>
          </a:p>
          <a:p>
            <a:pPr marL="0" indent="0">
              <a:buNone/>
            </a:pPr>
            <a:r>
              <a:rPr lang="sl-SI" sz="2400" dirty="0"/>
              <a:t>	 </a:t>
            </a:r>
            <a:r>
              <a:rPr lang="sl-SI" sz="2400" dirty="0" smtClean="0"/>
              <a:t>     komisije,</a:t>
            </a:r>
          </a:p>
          <a:p>
            <a:pPr>
              <a:buFontTx/>
              <a:buChar char="-"/>
            </a:pPr>
            <a:r>
              <a:rPr lang="sl-SI" sz="2400" dirty="0" smtClean="0"/>
              <a:t>8. člen: odvzem licence na podlagi odločbe inšpektorata,</a:t>
            </a:r>
          </a:p>
          <a:p>
            <a:pPr marL="0" indent="0">
              <a:buNone/>
            </a:pPr>
            <a:endParaRPr lang="sl-SI" sz="2400" dirty="0" smtClean="0"/>
          </a:p>
          <a:p>
            <a:pPr>
              <a:buFontTx/>
              <a:buChar char="-"/>
            </a:pPr>
            <a:r>
              <a:rPr lang="sl-SI" sz="2400" dirty="0" smtClean="0"/>
              <a:t>9. člen: odvzem licence na podlagi spremljanja zakonitosti in</a:t>
            </a:r>
          </a:p>
          <a:p>
            <a:pPr marL="0" indent="0">
              <a:buNone/>
            </a:pPr>
            <a:r>
              <a:rPr lang="sl-SI" sz="2400" dirty="0"/>
              <a:t> </a:t>
            </a:r>
            <a:r>
              <a:rPr lang="sl-SI" sz="2400" dirty="0" smtClean="0"/>
              <a:t>                 strokovnosti dela komisije,</a:t>
            </a:r>
          </a:p>
          <a:p>
            <a:pPr marL="0" indent="0">
              <a:buNone/>
            </a:pPr>
            <a:r>
              <a:rPr lang="sl-SI" sz="2400" dirty="0" smtClean="0"/>
              <a:t>                  3. odstavek: Državni  izpitni center objavi smernice za </a:t>
            </a:r>
          </a:p>
          <a:p>
            <a:pPr marL="0" indent="0">
              <a:buNone/>
            </a:pPr>
            <a:r>
              <a:rPr lang="sl-SI" sz="2400" dirty="0"/>
              <a:t> </a:t>
            </a:r>
            <a:r>
              <a:rPr lang="sl-SI" sz="2400" dirty="0" smtClean="0"/>
              <a:t>                 spremljanje zakonitosti in strokovnosti dela komisij.</a:t>
            </a: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300567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91264" cy="1714202"/>
          </a:xfrm>
        </p:spPr>
        <p:txBody>
          <a:bodyPr/>
          <a:lstStyle/>
          <a:p>
            <a:pPr algn="l"/>
            <a:r>
              <a:rPr lang="sl-SI" sz="2400" dirty="0" smtClean="0">
                <a:solidFill>
                  <a:srgbClr val="C00000"/>
                </a:solidFill>
              </a:rPr>
              <a:t>Smernice za spremljanje zakonitosti in strokovnosti dela komisij za preverjanje in potrjevanje nacionalnih poklicnih kvalifikacij, </a:t>
            </a:r>
            <a:br>
              <a:rPr lang="sl-SI" sz="2400" dirty="0" smtClean="0">
                <a:solidFill>
                  <a:srgbClr val="C00000"/>
                </a:solidFill>
              </a:rPr>
            </a:br>
            <a:r>
              <a:rPr lang="sl-SI" sz="2400" dirty="0" smtClean="0">
                <a:solidFill>
                  <a:srgbClr val="C00000"/>
                </a:solidFill>
              </a:rPr>
              <a:t>Državni izpitni center 3.1.2019</a:t>
            </a:r>
            <a:endParaRPr lang="sl-SI" sz="2400" dirty="0">
              <a:solidFill>
                <a:srgbClr val="C00000"/>
              </a:solidFill>
            </a:endParaRP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95536" y="1844824"/>
            <a:ext cx="8291264" cy="4281339"/>
          </a:xfrm>
        </p:spPr>
        <p:txBody>
          <a:bodyPr/>
          <a:lstStyle/>
          <a:p>
            <a:pPr marL="0" indent="0">
              <a:buNone/>
            </a:pPr>
            <a:endParaRPr lang="sl-SI" sz="2400" dirty="0" smtClean="0"/>
          </a:p>
          <a:p>
            <a:pPr marL="0" indent="0">
              <a:buNone/>
            </a:pPr>
            <a:r>
              <a:rPr lang="sl-SI" sz="2400" dirty="0" smtClean="0"/>
              <a:t>Objavljene na strani:</a:t>
            </a:r>
          </a:p>
          <a:p>
            <a:pPr>
              <a:buFontTx/>
              <a:buChar char="-"/>
            </a:pPr>
            <a:r>
              <a:rPr lang="sl-SI" sz="2400" u="sng" dirty="0" err="1" smtClean="0">
                <a:hlinkClick r:id="rId2"/>
              </a:rPr>
              <a:t>www.nrpslo.org</a:t>
            </a:r>
            <a:r>
              <a:rPr lang="sl-SI" sz="2400" dirty="0" smtClean="0"/>
              <a:t>– obvestila,</a:t>
            </a:r>
          </a:p>
          <a:p>
            <a:pPr>
              <a:buFontTx/>
              <a:buChar char="-"/>
            </a:pPr>
            <a:r>
              <a:rPr lang="sl-SI" sz="2400" dirty="0" err="1" smtClean="0">
                <a:hlinkClick r:id="rId3"/>
              </a:rPr>
              <a:t>www.ric.si</a:t>
            </a:r>
            <a:r>
              <a:rPr lang="sl-SI" sz="2400" dirty="0" smtClean="0"/>
              <a:t> </a:t>
            </a:r>
          </a:p>
          <a:p>
            <a:pPr>
              <a:buFontTx/>
              <a:buChar char="-"/>
            </a:pPr>
            <a:endParaRPr lang="sl-SI" sz="2400" u="sng" dirty="0" smtClean="0"/>
          </a:p>
          <a:p>
            <a:pPr marL="0" indent="0">
              <a:buNone/>
            </a:pPr>
            <a:r>
              <a:rPr lang="sl-SI" sz="2400" dirty="0" smtClean="0"/>
              <a:t>Preverjanje in potrjevanje NPK spremlja predstavnik Državnega izpitnega centra.</a:t>
            </a:r>
          </a:p>
        </p:txBody>
      </p:sp>
    </p:spTree>
    <p:extLst>
      <p:ext uri="{BB962C8B-B14F-4D97-AF65-F5344CB8AC3E}">
        <p14:creationId xmlns:p14="http://schemas.microsoft.com/office/powerpoint/2010/main" val="807861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688"/>
          </a:xfrm>
          <a:ln>
            <a:solidFill>
              <a:schemeClr val="bg1"/>
            </a:solidFill>
          </a:ln>
        </p:spPr>
        <p:txBody>
          <a:bodyPr/>
          <a:lstStyle/>
          <a:p>
            <a:r>
              <a:rPr lang="sl-SI" sz="2400" dirty="0">
                <a:solidFill>
                  <a:srgbClr val="C00000"/>
                </a:solidFill>
              </a:rPr>
              <a:t>Ukrepi ob ugotovljenih nepravilnostih</a:t>
            </a:r>
          </a:p>
        </p:txBody>
      </p:sp>
      <p:sp>
        <p:nvSpPr>
          <p:cNvPr id="3" name="Zaobljeni pravokotnik 2"/>
          <p:cNvSpPr/>
          <p:nvPr/>
        </p:nvSpPr>
        <p:spPr>
          <a:xfrm>
            <a:off x="251520" y="763486"/>
            <a:ext cx="3672408" cy="57606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C00000"/>
                </a:solidFill>
              </a:rPr>
              <a:t>USTNO OPOZORILO</a:t>
            </a:r>
            <a:endParaRPr lang="sl-SI" b="1" dirty="0">
              <a:solidFill>
                <a:srgbClr val="C00000"/>
              </a:solidFill>
            </a:endParaRPr>
          </a:p>
        </p:txBody>
      </p:sp>
      <p:sp>
        <p:nvSpPr>
          <p:cNvPr id="4" name="Zaobljeni pravokotnik 3"/>
          <p:cNvSpPr/>
          <p:nvPr/>
        </p:nvSpPr>
        <p:spPr>
          <a:xfrm>
            <a:off x="275799" y="1795976"/>
            <a:ext cx="3672408" cy="57606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C00000"/>
                </a:solidFill>
              </a:rPr>
              <a:t>PISNI OPOMIN</a:t>
            </a:r>
          </a:p>
          <a:p>
            <a:pPr algn="ctr"/>
            <a:r>
              <a:rPr lang="sl-SI" b="1" dirty="0" smtClean="0">
                <a:solidFill>
                  <a:srgbClr val="333399"/>
                </a:solidFill>
              </a:rPr>
              <a:t>Izrek v obliki sklepa.</a:t>
            </a:r>
            <a:endParaRPr lang="sl-SI" b="1" dirty="0">
              <a:solidFill>
                <a:srgbClr val="333399"/>
              </a:solidFill>
            </a:endParaRPr>
          </a:p>
        </p:txBody>
      </p:sp>
      <p:sp>
        <p:nvSpPr>
          <p:cNvPr id="6" name="Zaobljeni pravokotnik 5"/>
          <p:cNvSpPr/>
          <p:nvPr/>
        </p:nvSpPr>
        <p:spPr>
          <a:xfrm>
            <a:off x="275799" y="3016131"/>
            <a:ext cx="3672408" cy="127055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C00000"/>
                </a:solidFill>
              </a:rPr>
              <a:t>ZAČASNI ODVZEM</a:t>
            </a:r>
          </a:p>
          <a:p>
            <a:pPr algn="ctr"/>
            <a:r>
              <a:rPr lang="sl-SI" b="1" dirty="0" smtClean="0">
                <a:solidFill>
                  <a:srgbClr val="333399"/>
                </a:solidFill>
              </a:rPr>
              <a:t>Izreče se v obliki odločbe.</a:t>
            </a:r>
          </a:p>
          <a:p>
            <a:pPr algn="ctr"/>
            <a:r>
              <a:rPr lang="sl-SI" b="1" dirty="0" smtClean="0">
                <a:solidFill>
                  <a:srgbClr val="333399"/>
                </a:solidFill>
              </a:rPr>
              <a:t>Ric napoti člana na usposabljanje.</a:t>
            </a:r>
            <a:endParaRPr lang="sl-SI" b="1" dirty="0">
              <a:solidFill>
                <a:srgbClr val="333399"/>
              </a:solidFill>
            </a:endParaRPr>
          </a:p>
        </p:txBody>
      </p:sp>
      <p:sp>
        <p:nvSpPr>
          <p:cNvPr id="7" name="Zaobljeni pravokotnik 6"/>
          <p:cNvSpPr/>
          <p:nvPr/>
        </p:nvSpPr>
        <p:spPr>
          <a:xfrm>
            <a:off x="289008" y="4581128"/>
            <a:ext cx="3672408" cy="136815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C00000"/>
                </a:solidFill>
              </a:rPr>
              <a:t>TRAJNI ODVZEM </a:t>
            </a:r>
          </a:p>
          <a:p>
            <a:pPr algn="ctr"/>
            <a:r>
              <a:rPr lang="sl-SI" b="1" dirty="0" smtClean="0">
                <a:solidFill>
                  <a:srgbClr val="333399"/>
                </a:solidFill>
              </a:rPr>
              <a:t>Izreče se v obliki odločbe.</a:t>
            </a:r>
          </a:p>
          <a:p>
            <a:pPr algn="ctr"/>
            <a:r>
              <a:rPr lang="sl-SI" b="1" dirty="0" smtClean="0">
                <a:solidFill>
                  <a:srgbClr val="333399"/>
                </a:solidFill>
              </a:rPr>
              <a:t>Član komisije ne sme kandidirati na javnem razpisu saj 5 let po odvzemu</a:t>
            </a:r>
            <a:r>
              <a:rPr lang="sl-SI" dirty="0" smtClean="0">
                <a:solidFill>
                  <a:srgbClr val="333399"/>
                </a:solidFill>
              </a:rPr>
              <a:t>.</a:t>
            </a:r>
            <a:r>
              <a:rPr lang="sl-SI" dirty="0" smtClean="0">
                <a:solidFill>
                  <a:srgbClr val="C00000"/>
                </a:solidFill>
              </a:rPr>
              <a:t> 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8" name="Zaobljeni pravokotnik 7"/>
          <p:cNvSpPr/>
          <p:nvPr/>
        </p:nvSpPr>
        <p:spPr>
          <a:xfrm>
            <a:off x="4796424" y="594318"/>
            <a:ext cx="3888432" cy="914400"/>
          </a:xfrm>
          <a:prstGeom prst="roundRect">
            <a:avLst>
              <a:gd name="adj" fmla="val 18536"/>
            </a:avLst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VREDNOTENJE DOKAZIL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VREDNOTENJE ZBIRNE MAPE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IZPOLNJEVANJE  ZAPISNIKA IN OBRAZCEV PREVERJANJA</a:t>
            </a:r>
            <a:endParaRPr lang="sl-SI" sz="1400" b="1" dirty="0">
              <a:solidFill>
                <a:srgbClr val="333399"/>
              </a:solidFill>
            </a:endParaRPr>
          </a:p>
        </p:txBody>
      </p:sp>
      <p:sp>
        <p:nvSpPr>
          <p:cNvPr id="9" name="Desna puščica 8"/>
          <p:cNvSpPr/>
          <p:nvPr/>
        </p:nvSpPr>
        <p:spPr>
          <a:xfrm>
            <a:off x="4079650" y="990939"/>
            <a:ext cx="489204" cy="121158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" name="Zaobljeni pravokotnik 9"/>
          <p:cNvSpPr/>
          <p:nvPr/>
        </p:nvSpPr>
        <p:spPr>
          <a:xfrm>
            <a:off x="4773312" y="1699544"/>
            <a:ext cx="3888432" cy="134499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PONOVNA KRŠITEV  PO USTNEM OPOMINU,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PREVERJANJE NI V SKLADU S SKLEPOM (KRAJ, ČAS, URA)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NAČIN PREVERJANJA NI V SKLADU Z ZAPISOM V KATALOGU</a:t>
            </a:r>
          </a:p>
          <a:p>
            <a:pPr marL="285750" indent="-285750" algn="ctr">
              <a:buFontTx/>
              <a:buChar char="-"/>
            </a:pPr>
            <a:endParaRPr lang="sl-SI" sz="1400" dirty="0"/>
          </a:p>
        </p:txBody>
      </p:sp>
      <p:sp>
        <p:nvSpPr>
          <p:cNvPr id="11" name="Zaobljeni pravokotnik 10"/>
          <p:cNvSpPr/>
          <p:nvPr/>
        </p:nvSpPr>
        <p:spPr>
          <a:xfrm>
            <a:off x="4823178" y="3286172"/>
            <a:ext cx="3801712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b="1" dirty="0">
                <a:solidFill>
                  <a:srgbClr val="333399"/>
                </a:solidFill>
              </a:rPr>
              <a:t>PONOVNA KRŠITEV  PO </a:t>
            </a:r>
            <a:r>
              <a:rPr lang="pl-PL" sz="1400" b="1" dirty="0" smtClean="0">
                <a:solidFill>
                  <a:srgbClr val="333399"/>
                </a:solidFill>
              </a:rPr>
              <a:t> PISNEGA OPOMINU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b="1" dirty="0" smtClean="0">
                <a:solidFill>
                  <a:srgbClr val="333399"/>
                </a:solidFill>
              </a:rPr>
              <a:t>KRŠITEV UGOTOVI KOMISIJA ZA UGOVORE PRI MDDSZ</a:t>
            </a:r>
            <a:endParaRPr lang="sl-SI" sz="1400" b="1" dirty="0">
              <a:solidFill>
                <a:srgbClr val="333399"/>
              </a:solidFill>
            </a:endParaRPr>
          </a:p>
        </p:txBody>
      </p:sp>
      <p:sp>
        <p:nvSpPr>
          <p:cNvPr id="12" name="Zaobljeni pravokotnik 11"/>
          <p:cNvSpPr/>
          <p:nvPr/>
        </p:nvSpPr>
        <p:spPr>
          <a:xfrm>
            <a:off x="4823178" y="4808004"/>
            <a:ext cx="3821960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ČLAN KOMISIJE NE OPRAVI USPOSABLJANJA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V 2 LETIH PO IZREKU ZAČASNEGA ODVZEMA PONOVNO KRŠI POSTOPKE</a:t>
            </a:r>
            <a:endParaRPr lang="sl-SI" sz="1400" b="1" dirty="0">
              <a:solidFill>
                <a:srgbClr val="333399"/>
              </a:solidFill>
            </a:endParaRPr>
          </a:p>
        </p:txBody>
      </p:sp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610" y="1992726"/>
            <a:ext cx="517525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5592" y="3560809"/>
            <a:ext cx="517525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6725" y="5168044"/>
            <a:ext cx="517525" cy="205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62950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>LICENCE IN </a:t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>ČLANI KOMISIJ V </a:t>
            </a:r>
            <a:r>
              <a:rPr lang="sl-SI" sz="2800" dirty="0" smtClean="0">
                <a:solidFill>
                  <a:srgbClr val="C00000"/>
                </a:solidFill>
              </a:rPr>
              <a:t>2019 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3" name="Slika 2">
            <a:extLst>
              <a:ext uri="{FF2B5EF4-FFF2-40B4-BE49-F238E27FC236}">
                <a16:creationId xmlns="" xmlns:a16="http://schemas.microsoft.com/office/drawing/2014/main" id="{69EF15E3-10B1-4D1D-AD48-8E2260813A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016" y="292858"/>
            <a:ext cx="4076247" cy="5736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555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467544" y="836712"/>
            <a:ext cx="5410944" cy="4525963"/>
          </a:xfrm>
        </p:spPr>
        <p:txBody>
          <a:bodyPr/>
          <a:lstStyle/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r>
              <a:rPr lang="sl-SI" dirty="0">
                <a:solidFill>
                  <a:srgbClr val="C00000"/>
                </a:solidFill>
              </a:rPr>
              <a:t>Javni razpisi za člane komisij:</a:t>
            </a:r>
          </a:p>
          <a:p>
            <a:pPr marL="0" indent="0">
              <a:buNone/>
            </a:pPr>
            <a:endParaRPr lang="sl-SI" sz="1800" dirty="0"/>
          </a:p>
          <a:p>
            <a:pPr marL="0" indent="0">
              <a:buNone/>
            </a:pPr>
            <a:r>
              <a:rPr lang="sl-SI" sz="1800" dirty="0">
                <a:hlinkClick r:id="rId2"/>
              </a:rPr>
              <a:t>http://www.ric.si/kvalifikacije/licence/javni_razpis/</a:t>
            </a:r>
            <a:endParaRPr lang="sl-SI" sz="1800" dirty="0"/>
          </a:p>
          <a:p>
            <a:pPr marL="0" indent="0">
              <a:buNone/>
            </a:pPr>
            <a:endParaRPr lang="sl-SI" sz="1800" dirty="0"/>
          </a:p>
          <a:p>
            <a:pPr marL="0" indent="0">
              <a:buNone/>
            </a:pPr>
            <a:r>
              <a:rPr lang="sl-SI" sz="2400" dirty="0" smtClean="0"/>
              <a:t>Spremenjena oblika javnih razpisov.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r>
              <a:rPr lang="sl-SI" dirty="0">
                <a:solidFill>
                  <a:srgbClr val="C00000"/>
                </a:solidFill>
              </a:rPr>
              <a:t>Postopek pridobitve licence:</a:t>
            </a:r>
          </a:p>
          <a:p>
            <a:pPr marL="0" indent="0">
              <a:buNone/>
            </a:pPr>
            <a:endParaRPr lang="sl-SI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sl-SI" sz="2000" dirty="0">
                <a:solidFill>
                  <a:srgbClr val="C00000"/>
                </a:solidFill>
                <a:hlinkClick r:id="rId3"/>
              </a:rPr>
              <a:t>http://www.ric.si/kvalifikacije/licence/pridobitev/</a:t>
            </a:r>
            <a:endParaRPr lang="sl-SI" sz="2000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sl-SI" sz="2000" dirty="0">
              <a:solidFill>
                <a:srgbClr val="C00000"/>
              </a:solidFill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700808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5022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/>
          <a:lstStyle/>
          <a:p>
            <a:r>
              <a:rPr lang="sl-SI" sz="2800" dirty="0">
                <a:solidFill>
                  <a:srgbClr val="C00000"/>
                </a:solidFill>
              </a:rPr>
              <a:t>OBNOVITEV LICENCE </a:t>
            </a:r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89" y="1052736"/>
            <a:ext cx="8983511" cy="5499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3133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467544" y="692696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2000" b="1" u="sng" dirty="0">
              <a:solidFill>
                <a:srgbClr val="C00000"/>
              </a:solidFill>
              <a:latin typeface="Arial" charset="0"/>
            </a:endParaRPr>
          </a:p>
          <a:p>
            <a:endParaRPr lang="sl-SI" altLang="sl-SI" sz="2000" b="1" dirty="0">
              <a:solidFill>
                <a:srgbClr val="00529B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74619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467544" y="764704"/>
            <a:ext cx="547260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OBNOVITEV LICENCE PO PRETEKU 4 LET</a:t>
            </a: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Ric pošlje obvestilo pred pretekom licence po redni pošti – </a:t>
            </a: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v letu 2019 po e-pošti.</a:t>
            </a:r>
          </a:p>
          <a:p>
            <a:pPr>
              <a:defRPr/>
            </a:pPr>
            <a:endParaRPr 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6. člen Pravilnika o sestavi komisij…</a:t>
            </a: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Član komisije poda vlogo za obnovitev licence najmanj 30 dni pred datumom izteka licence.</a:t>
            </a:r>
            <a:endParaRPr lang="sl-SI" sz="2000" b="1" dirty="0">
              <a:solidFill>
                <a:srgbClr val="333399"/>
              </a:solidFill>
              <a:latin typeface="Arial" charset="0"/>
            </a:endParaRPr>
          </a:p>
          <a:p>
            <a:pPr>
              <a:defRPr/>
            </a:pPr>
            <a:endParaRPr 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388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467544" y="692696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2000" b="1" u="sng" dirty="0">
              <a:solidFill>
                <a:srgbClr val="C00000"/>
              </a:solidFill>
              <a:latin typeface="Arial" charset="0"/>
            </a:endParaRPr>
          </a:p>
          <a:p>
            <a:endParaRPr lang="sl-SI" altLang="sl-SI" sz="2000" b="1" dirty="0">
              <a:solidFill>
                <a:srgbClr val="00529B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74619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467544" y="764704"/>
            <a:ext cx="547260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OBNOVITEV LICENCE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OB SPREMEMBI KATALOGA</a:t>
            </a:r>
          </a:p>
          <a:p>
            <a:pPr>
              <a:defRPr/>
            </a:pPr>
            <a:endParaRPr 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pPr marL="457200" indent="-457200">
              <a:buAutoNum type="arabicPeriod"/>
              <a:defRPr/>
            </a:pP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NESPREMENJENI KADROVSKI POGOJI</a:t>
            </a: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Ric izda licenco za nov katalog v 30 dneh.</a:t>
            </a: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2. SPREMENJENI KADROVSKI POGOJI</a:t>
            </a: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Ric pošlje poziv za obnovitev licence.</a:t>
            </a:r>
          </a:p>
          <a:p>
            <a:pPr>
              <a:defRPr/>
            </a:pPr>
            <a:endParaRPr lang="sl-SI" sz="2000" b="1" dirty="0" smtClean="0">
              <a:solidFill>
                <a:srgbClr val="333399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Član komisije mora vložiti vlogo v 30 dneh po prejemu obvestila.</a:t>
            </a: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7952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467544" y="692696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2000" b="1" u="sng" dirty="0">
              <a:solidFill>
                <a:srgbClr val="C00000"/>
              </a:solidFill>
              <a:latin typeface="Arial" charset="0"/>
            </a:endParaRPr>
          </a:p>
          <a:p>
            <a:endParaRPr lang="sl-SI" altLang="sl-SI" sz="2000" b="1" dirty="0">
              <a:solidFill>
                <a:srgbClr val="00529B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74619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467544" y="764704"/>
            <a:ext cx="547260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sl-SI" sz="2000" b="1" u="sng" dirty="0">
                <a:solidFill>
                  <a:srgbClr val="C00000"/>
                </a:solidFill>
                <a:latin typeface="Arial" charset="0"/>
              </a:rPr>
              <a:t>ZAHTEVANA DOKAZILA OB </a:t>
            </a:r>
            <a:r>
              <a:rPr lang="sl-SI" sz="2000" b="1" u="sng" dirty="0" smtClean="0">
                <a:solidFill>
                  <a:srgbClr val="C00000"/>
                </a:solidFill>
                <a:latin typeface="Arial" charset="0"/>
              </a:rPr>
              <a:t>OBNOVITVI: </a:t>
            </a:r>
            <a:endParaRPr lang="sl-SI" sz="2000" b="1" u="sng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u="sng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002060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sl-SI" sz="2000" b="1" dirty="0">
                <a:solidFill>
                  <a:srgbClr val="333399"/>
                </a:solidFill>
                <a:latin typeface="Arial" charset="0"/>
              </a:rPr>
              <a:t>Dokazila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izpolnjevanju kadrovskih pogojev </a:t>
            </a:r>
            <a:r>
              <a:rPr lang="sl-SI" sz="2000" b="1" dirty="0">
                <a:solidFill>
                  <a:srgbClr val="333399"/>
                </a:solidFill>
                <a:latin typeface="Arial" charset="0"/>
              </a:rPr>
              <a:t>v katalogu (spričeval ni potrebno ponovno pošiljati, delovne izkušnje da</a:t>
            </a: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).</a:t>
            </a:r>
            <a:endParaRPr lang="sl-SI" sz="2000" b="1" dirty="0">
              <a:solidFill>
                <a:srgbClr val="333399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sl-SI" sz="2000" b="1" dirty="0">
                <a:solidFill>
                  <a:srgbClr val="333399"/>
                </a:solidFill>
                <a:latin typeface="Arial" charset="0"/>
              </a:rPr>
              <a:t>Dokazila</a:t>
            </a:r>
            <a:r>
              <a:rPr lang="sl-SI" sz="2000" b="1" dirty="0">
                <a:solidFill>
                  <a:srgbClr val="00529B"/>
                </a:solidFill>
                <a:latin typeface="Arial" charset="0"/>
              </a:rPr>
              <a:t>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delovnih izkušnjah v zadnjih petih letih </a:t>
            </a:r>
            <a:r>
              <a:rPr lang="sl-SI" sz="2000" b="1" dirty="0">
                <a:solidFill>
                  <a:srgbClr val="333399"/>
                </a:solidFill>
                <a:latin typeface="Arial" charset="0"/>
              </a:rPr>
              <a:t>v stroki: kontinuirano zadnjih pet </a:t>
            </a: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let.</a:t>
            </a:r>
            <a:endParaRPr lang="sl-SI" sz="2000" b="1" dirty="0">
              <a:solidFill>
                <a:srgbClr val="333399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2060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sl-SI" sz="2000" b="1" dirty="0">
                <a:solidFill>
                  <a:srgbClr val="333399"/>
                </a:solidFill>
                <a:latin typeface="Arial" charset="0"/>
              </a:rPr>
              <a:t>Dokazila</a:t>
            </a:r>
            <a:r>
              <a:rPr lang="sl-SI" sz="2000" b="1" dirty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stalnem strokovnem usposabljanju</a:t>
            </a:r>
          </a:p>
        </p:txBody>
      </p:sp>
    </p:spTree>
    <p:extLst>
      <p:ext uri="{BB962C8B-B14F-4D97-AF65-F5344CB8AC3E}">
        <p14:creationId xmlns:p14="http://schemas.microsoft.com/office/powerpoint/2010/main" val="3724259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467544" y="692696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2000" b="1" u="sng" dirty="0">
              <a:solidFill>
                <a:srgbClr val="C00000"/>
              </a:solidFill>
              <a:latin typeface="Arial" charset="0"/>
            </a:endParaRPr>
          </a:p>
          <a:p>
            <a:endParaRPr lang="sl-SI" altLang="sl-SI" sz="2000" b="1" dirty="0">
              <a:solidFill>
                <a:srgbClr val="00529B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74619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467544" y="332656"/>
            <a:ext cx="568863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sl-SI" b="1" u="sng" dirty="0" smtClean="0">
                <a:solidFill>
                  <a:srgbClr val="C00000"/>
                </a:solidFill>
                <a:latin typeface="Arial" charset="0"/>
              </a:rPr>
              <a:t>DOKAZILA O STALNEM STROKOVNEM USPOSABLJANJU </a:t>
            </a:r>
            <a:endParaRPr lang="sl-SI" b="1" u="sng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u="sng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1600" b="1" dirty="0" smtClean="0">
                <a:solidFill>
                  <a:srgbClr val="333399"/>
                </a:solidFill>
                <a:latin typeface="Arial" charset="0"/>
              </a:rPr>
              <a:t>3. člen Pravilnika o stalnem strokovnem usposabljanji članov komisij za preverjanje in potrjevanje nacionalnih poklicnih kvalifikacij (Ur.l. št. 14/2011):</a:t>
            </a:r>
          </a:p>
          <a:p>
            <a:pPr>
              <a:defRPr/>
            </a:pPr>
            <a:endParaRPr lang="sl-SI" sz="1600" b="1" dirty="0">
              <a:solidFill>
                <a:srgbClr val="333399"/>
              </a:solidFill>
              <a:latin typeface="Arial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sl-SI" b="1" dirty="0" smtClean="0">
                <a:solidFill>
                  <a:srgbClr val="333399"/>
                </a:solidFill>
                <a:latin typeface="Arial" charset="0"/>
              </a:rPr>
              <a:t>delo v stroki - potrdilo organizacije,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sl-SI" b="1" dirty="0" smtClean="0">
                <a:solidFill>
                  <a:srgbClr val="333399"/>
                </a:solidFill>
                <a:latin typeface="Arial" charset="0"/>
              </a:rPr>
              <a:t>dodatno izobraževanje in usposabljanje v stroki - potrdilo izvajalca,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sl-SI" b="1" dirty="0">
                <a:solidFill>
                  <a:srgbClr val="333399"/>
                </a:solidFill>
                <a:latin typeface="Arial" charset="0"/>
              </a:rPr>
              <a:t>u</a:t>
            </a:r>
            <a:r>
              <a:rPr lang="sl-SI" b="1" dirty="0" smtClean="0">
                <a:solidFill>
                  <a:srgbClr val="333399"/>
                </a:solidFill>
                <a:latin typeface="Arial" charset="0"/>
              </a:rPr>
              <a:t>deležba, predavanje na strokovnem srečanju doma ali v tujini - potrdilo izvajalca,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sl-SI" b="1" dirty="0">
                <a:solidFill>
                  <a:srgbClr val="333399"/>
                </a:solidFill>
                <a:latin typeface="Arial" charset="0"/>
              </a:rPr>
              <a:t>š</a:t>
            </a:r>
            <a:r>
              <a:rPr lang="sl-SI" b="1" dirty="0" smtClean="0">
                <a:solidFill>
                  <a:srgbClr val="333399"/>
                </a:solidFill>
                <a:latin typeface="Arial" charset="0"/>
              </a:rPr>
              <a:t>tudijska potovanja in obiski v tujini - potrdilo organizatorja,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sl-SI" b="1" dirty="0">
                <a:solidFill>
                  <a:srgbClr val="333399"/>
                </a:solidFill>
                <a:latin typeface="Arial" charset="0"/>
              </a:rPr>
              <a:t>o</a:t>
            </a:r>
            <a:r>
              <a:rPr lang="sl-SI" b="1" dirty="0" smtClean="0">
                <a:solidFill>
                  <a:srgbClr val="333399"/>
                </a:solidFill>
                <a:latin typeface="Arial" charset="0"/>
              </a:rPr>
              <a:t>bjava članka v strokovni reviji, zborniku, monografiji, nagrada relevantnih institucij,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sl-SI" b="1" dirty="0" smtClean="0">
              <a:solidFill>
                <a:srgbClr val="333399"/>
              </a:solidFill>
              <a:latin typeface="Arial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sl-SI" b="1" dirty="0">
                <a:solidFill>
                  <a:srgbClr val="C00000"/>
                </a:solidFill>
                <a:latin typeface="Arial" charset="0"/>
              </a:rPr>
              <a:t>u</a:t>
            </a:r>
            <a:r>
              <a:rPr lang="sl-SI" b="1" dirty="0" smtClean="0">
                <a:solidFill>
                  <a:srgbClr val="C00000"/>
                </a:solidFill>
                <a:latin typeface="Arial" charset="0"/>
              </a:rPr>
              <a:t>deležba na usposabljanju ali drugih strokovnih dejavnostih ( ACS, CPI, RIC).</a:t>
            </a:r>
          </a:p>
          <a:p>
            <a:pPr>
              <a:defRPr/>
            </a:pPr>
            <a:endParaRPr lang="sl-SI" sz="1600" b="1" dirty="0">
              <a:solidFill>
                <a:srgbClr val="002060"/>
              </a:solidFill>
              <a:latin typeface="Arial" charset="0"/>
            </a:endParaRPr>
          </a:p>
          <a:p>
            <a:pPr>
              <a:defRPr/>
            </a:pPr>
            <a:r>
              <a:rPr lang="sl-SI" sz="1600" b="1" dirty="0" err="1" smtClean="0">
                <a:solidFill>
                  <a:srgbClr val="002060"/>
                </a:solidFill>
                <a:latin typeface="Arial" charset="0"/>
                <a:hlinkClick r:id="rId4"/>
              </a:rPr>
              <a:t>www.nrpslo.org</a:t>
            </a:r>
            <a:r>
              <a:rPr lang="sl-SI" sz="1600" b="1" dirty="0" smtClean="0">
                <a:solidFill>
                  <a:srgbClr val="002060"/>
                </a:solidFill>
                <a:latin typeface="Arial" charset="0"/>
              </a:rPr>
              <a:t> </a:t>
            </a:r>
          </a:p>
          <a:p>
            <a:pPr>
              <a:defRPr/>
            </a:pPr>
            <a:r>
              <a:rPr lang="sl-SI" sz="1600" b="1" dirty="0" smtClean="0">
                <a:solidFill>
                  <a:srgbClr val="002060"/>
                </a:solidFill>
                <a:latin typeface="Arial" charset="0"/>
                <a:hlinkClick r:id="rId5"/>
              </a:rPr>
              <a:t>ELEKTRONSKA PRIJAVNICA - RIC</a:t>
            </a:r>
            <a:endParaRPr lang="sl-SI" sz="1600" b="1" dirty="0" smtClean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7795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91264" cy="720080"/>
          </a:xfrm>
        </p:spPr>
        <p:txBody>
          <a:bodyPr/>
          <a:lstStyle/>
          <a:p>
            <a:pPr algn="l"/>
            <a:r>
              <a:rPr lang="sl-SI" sz="2400" dirty="0" smtClean="0">
                <a:solidFill>
                  <a:srgbClr val="C00000"/>
                </a:solidFill>
              </a:rPr>
              <a:t>Nadaljnja usposabljanja za člane komisij:</a:t>
            </a:r>
            <a:endParaRPr lang="sl-SI" sz="2400" dirty="0">
              <a:solidFill>
                <a:srgbClr val="C00000"/>
              </a:solidFill>
            </a:endParaRPr>
          </a:p>
        </p:txBody>
      </p:sp>
      <p:sp>
        <p:nvSpPr>
          <p:cNvPr id="4" name="Zaobljeni pravokotnik 3"/>
          <p:cNvSpPr/>
          <p:nvPr/>
        </p:nvSpPr>
        <p:spPr>
          <a:xfrm>
            <a:off x="512264" y="1052736"/>
            <a:ext cx="3267647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C00000"/>
                </a:solidFill>
              </a:rPr>
              <a:t>ANDRAGOŠKI CENTER SLOVENIJE</a:t>
            </a:r>
            <a:endParaRPr lang="sl-SI" b="1" dirty="0">
              <a:solidFill>
                <a:srgbClr val="C00000"/>
              </a:solidFill>
            </a:endParaRPr>
          </a:p>
        </p:txBody>
      </p:sp>
      <p:sp>
        <p:nvSpPr>
          <p:cNvPr id="5" name="Zaobljeni pravokotnik 4"/>
          <p:cNvSpPr/>
          <p:nvPr/>
        </p:nvSpPr>
        <p:spPr>
          <a:xfrm>
            <a:off x="4499336" y="1052736"/>
            <a:ext cx="3601056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C00000"/>
                </a:solidFill>
              </a:rPr>
              <a:t>DRŽAVNI IZPITNI CENTER</a:t>
            </a:r>
            <a:endParaRPr lang="sl-SI" b="1" dirty="0">
              <a:solidFill>
                <a:srgbClr val="C00000"/>
              </a:solidFill>
            </a:endParaRPr>
          </a:p>
        </p:txBody>
      </p:sp>
      <p:sp>
        <p:nvSpPr>
          <p:cNvPr id="6" name="Zaobljeni pravokotnik 5"/>
          <p:cNvSpPr/>
          <p:nvPr/>
        </p:nvSpPr>
        <p:spPr>
          <a:xfrm>
            <a:off x="512264" y="2160144"/>
            <a:ext cx="3267647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333399"/>
                </a:solidFill>
              </a:rPr>
              <a:t>KOMUNIKACIJA</a:t>
            </a:r>
            <a:endParaRPr lang="sl-SI" b="1" dirty="0">
              <a:solidFill>
                <a:srgbClr val="333399"/>
              </a:solidFill>
            </a:endParaRPr>
          </a:p>
        </p:txBody>
      </p:sp>
      <p:sp>
        <p:nvSpPr>
          <p:cNvPr id="7" name="Zaobljeni pravokotnik 6"/>
          <p:cNvSpPr/>
          <p:nvPr/>
        </p:nvSpPr>
        <p:spPr>
          <a:xfrm>
            <a:off x="512263" y="3356992"/>
            <a:ext cx="3267647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333399"/>
                </a:solidFill>
              </a:rPr>
              <a:t>PEDAGOŠKO ANDRAGOŠKE VSEBINE</a:t>
            </a:r>
            <a:endParaRPr lang="sl-SI" b="1" dirty="0">
              <a:solidFill>
                <a:srgbClr val="333399"/>
              </a:solidFill>
            </a:endParaRPr>
          </a:p>
        </p:txBody>
      </p:sp>
      <p:sp>
        <p:nvSpPr>
          <p:cNvPr id="8" name="Zaobljeni pravokotnik 7"/>
          <p:cNvSpPr/>
          <p:nvPr/>
        </p:nvSpPr>
        <p:spPr>
          <a:xfrm>
            <a:off x="4499336" y="2179712"/>
            <a:ext cx="3601056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333399"/>
                </a:solidFill>
              </a:rPr>
              <a:t>VREDNOTENJE DOKAZIL IN ZBIRNE MAPE </a:t>
            </a:r>
          </a:p>
          <a:p>
            <a:pPr algn="ctr"/>
            <a:r>
              <a:rPr lang="sl-SI" dirty="0" smtClean="0">
                <a:solidFill>
                  <a:srgbClr val="C00000"/>
                </a:solidFill>
              </a:rPr>
              <a:t>v sodelovanju s CPI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9" name="Zaobljeni pravokotnik 8"/>
          <p:cNvSpPr/>
          <p:nvPr/>
        </p:nvSpPr>
        <p:spPr>
          <a:xfrm>
            <a:off x="4572000" y="3429000"/>
            <a:ext cx="3528392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333399"/>
                </a:solidFill>
              </a:rPr>
              <a:t>PRIPRAVA NALOG ZA PREVERJANJE</a:t>
            </a:r>
            <a:endParaRPr lang="sl-SI" b="1" dirty="0">
              <a:solidFill>
                <a:srgbClr val="333399"/>
              </a:solidFill>
            </a:endParaRPr>
          </a:p>
        </p:txBody>
      </p:sp>
      <p:sp>
        <p:nvSpPr>
          <p:cNvPr id="10" name="Zaobljeni pravokotnik 9"/>
          <p:cNvSpPr/>
          <p:nvPr/>
        </p:nvSpPr>
        <p:spPr>
          <a:xfrm>
            <a:off x="4572000" y="4581128"/>
            <a:ext cx="3528392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333399"/>
                </a:solidFill>
              </a:rPr>
              <a:t>STROKOVNE DELAVNICE ZA PRIPRAVO BANKE NALOG</a:t>
            </a:r>
            <a:endParaRPr lang="sl-SI" b="1" dirty="0">
              <a:solidFill>
                <a:srgbClr val="333399"/>
              </a:solidFill>
            </a:endParaRPr>
          </a:p>
        </p:txBody>
      </p:sp>
      <p:sp>
        <p:nvSpPr>
          <p:cNvPr id="11" name="Zaobljeni pravokotnik 10"/>
          <p:cNvSpPr/>
          <p:nvPr/>
        </p:nvSpPr>
        <p:spPr>
          <a:xfrm>
            <a:off x="4577390" y="5661248"/>
            <a:ext cx="3523002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333399"/>
                </a:solidFill>
              </a:rPr>
              <a:t>LETNI POSVETI NPK </a:t>
            </a:r>
          </a:p>
          <a:p>
            <a:pPr algn="ctr"/>
            <a:r>
              <a:rPr lang="sl-SI" b="1" dirty="0" smtClean="0">
                <a:solidFill>
                  <a:srgbClr val="333399"/>
                </a:solidFill>
              </a:rPr>
              <a:t>v mesecu novembru,</a:t>
            </a:r>
          </a:p>
          <a:p>
            <a:pPr algn="ctr"/>
            <a:r>
              <a:rPr lang="sl-SI" dirty="0">
                <a:solidFill>
                  <a:srgbClr val="C00000"/>
                </a:solidFill>
              </a:rPr>
              <a:t>v</a:t>
            </a:r>
            <a:r>
              <a:rPr lang="sl-SI" dirty="0" smtClean="0">
                <a:solidFill>
                  <a:srgbClr val="C00000"/>
                </a:solidFill>
              </a:rPr>
              <a:t> sodelovanju s CPI</a:t>
            </a:r>
            <a:endParaRPr lang="sl-SI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6389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2800" dirty="0">
                <a:solidFill>
                  <a:srgbClr val="C00000"/>
                </a:solidFill>
              </a:rPr>
              <a:t>Število članov komisij ( </a:t>
            </a:r>
            <a:r>
              <a:rPr lang="sl-SI" sz="2800" dirty="0" smtClean="0">
                <a:solidFill>
                  <a:srgbClr val="C00000"/>
                </a:solidFill>
              </a:rPr>
              <a:t>vsa </a:t>
            </a:r>
            <a:r>
              <a:rPr lang="sl-SI" sz="2800" dirty="0">
                <a:solidFill>
                  <a:srgbClr val="C00000"/>
                </a:solidFill>
              </a:rPr>
              <a:t>področja)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457200" y="1600200"/>
            <a:ext cx="5194920" cy="4525963"/>
          </a:xfrm>
        </p:spPr>
        <p:txBody>
          <a:bodyPr/>
          <a:lstStyle/>
          <a:p>
            <a:pPr marL="0" lvl="0" indent="0">
              <a:spcBef>
                <a:spcPct val="0"/>
              </a:spcBef>
              <a:buNone/>
            </a:pPr>
            <a:endParaRPr lang="sl-SI" sz="2400" kern="1200" dirty="0">
              <a:solidFill>
                <a:srgbClr val="333399"/>
              </a:solidFill>
              <a:latin typeface="Arial Narrow" pitchFamily="34" charset="0"/>
            </a:endParaRPr>
          </a:p>
          <a:p>
            <a:pPr marL="0" lvl="0" indent="0">
              <a:spcBef>
                <a:spcPct val="0"/>
              </a:spcBef>
              <a:buNone/>
            </a:pPr>
            <a:endParaRPr lang="sl-SI" sz="2400" kern="1200" dirty="0">
              <a:solidFill>
                <a:srgbClr val="333399"/>
              </a:solidFill>
              <a:latin typeface="Arial Narrow" pitchFamily="34" charset="0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sl-SI" sz="2400" kern="1200" dirty="0">
                <a:solidFill>
                  <a:srgbClr val="333399"/>
                </a:solidFill>
                <a:latin typeface="Arial Narrow" pitchFamily="34" charset="0"/>
              </a:rPr>
              <a:t>Število vseh izdanih licenc:</a:t>
            </a:r>
            <a:r>
              <a:rPr lang="sl-SI" sz="2400" kern="1200" dirty="0">
                <a:solidFill>
                  <a:srgbClr val="C00000"/>
                </a:solidFill>
                <a:latin typeface="Arial Narrow" pitchFamily="34" charset="0"/>
              </a:rPr>
              <a:t>6210</a:t>
            </a:r>
            <a:r>
              <a:rPr lang="sl-SI" sz="2400" kern="1200" dirty="0">
                <a:solidFill>
                  <a:srgbClr val="0070C0"/>
                </a:solidFill>
                <a:latin typeface="Arial Narrow" pitchFamily="34" charset="0"/>
              </a:rPr>
              <a:t> </a:t>
            </a:r>
            <a:r>
              <a:rPr lang="sl-SI" sz="2400" kern="1200" dirty="0">
                <a:solidFill>
                  <a:srgbClr val="333399"/>
                </a:solidFill>
                <a:latin typeface="Arial Narrow" pitchFamily="34" charset="0"/>
              </a:rPr>
              <a:t>za</a:t>
            </a:r>
            <a:r>
              <a:rPr lang="sl-SI" sz="2400" kern="1200" dirty="0">
                <a:solidFill>
                  <a:srgbClr val="0070C0"/>
                </a:solidFill>
                <a:latin typeface="Arial Narrow" pitchFamily="34" charset="0"/>
              </a:rPr>
              <a:t> </a:t>
            </a:r>
            <a:r>
              <a:rPr lang="sl-SI" sz="2400" kern="1200" dirty="0">
                <a:solidFill>
                  <a:srgbClr val="C00000"/>
                </a:solidFill>
                <a:latin typeface="Arial Narrow" pitchFamily="34" charset="0"/>
              </a:rPr>
              <a:t>1149 </a:t>
            </a:r>
            <a:r>
              <a:rPr lang="sl-SI" sz="2400" kern="1200" dirty="0">
                <a:solidFill>
                  <a:srgbClr val="333399"/>
                </a:solidFill>
                <a:latin typeface="Arial Narrow" pitchFamily="34" charset="0"/>
              </a:rPr>
              <a:t>oseb</a:t>
            </a:r>
          </a:p>
          <a:p>
            <a:pPr marL="0" lvl="0" indent="0">
              <a:spcBef>
                <a:spcPct val="0"/>
              </a:spcBef>
              <a:buNone/>
            </a:pPr>
            <a:endParaRPr lang="sl-SI" sz="2400" kern="1200" dirty="0">
              <a:solidFill>
                <a:srgbClr val="0070C0"/>
              </a:solidFill>
              <a:latin typeface="Arial Narrow" pitchFamily="34" charset="0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sl-SI" sz="2400" kern="1200" dirty="0">
                <a:solidFill>
                  <a:srgbClr val="333399"/>
                </a:solidFill>
                <a:latin typeface="Arial Narrow" pitchFamily="34" charset="0"/>
              </a:rPr>
              <a:t>Število aktivnih (veljavnih) licenc na dan 1</a:t>
            </a:r>
          </a:p>
          <a:p>
            <a:pPr marL="0" lvl="0" indent="0">
              <a:spcBef>
                <a:spcPct val="0"/>
              </a:spcBef>
              <a:buNone/>
            </a:pPr>
            <a:r>
              <a:rPr lang="sl-SI" sz="2400" kern="1200" dirty="0" smtClean="0">
                <a:solidFill>
                  <a:srgbClr val="333399"/>
                </a:solidFill>
                <a:latin typeface="Arial Narrow" pitchFamily="34" charset="0"/>
              </a:rPr>
              <a:t>4.11.2019:  </a:t>
            </a:r>
            <a:r>
              <a:rPr lang="sl-SI" sz="2400" kern="1200" dirty="0" smtClean="0">
                <a:solidFill>
                  <a:srgbClr val="C00000"/>
                </a:solidFill>
                <a:latin typeface="Arial Narrow" pitchFamily="34" charset="0"/>
              </a:rPr>
              <a:t>1981</a:t>
            </a:r>
            <a:endParaRPr lang="sl-SI" sz="2400" kern="1200" dirty="0">
              <a:solidFill>
                <a:srgbClr val="C00000"/>
              </a:solidFill>
              <a:latin typeface="Arial Narrow" pitchFamily="34" charset="0"/>
            </a:endParaRPr>
          </a:p>
          <a:p>
            <a:pPr marL="0" lvl="0" indent="0">
              <a:spcBef>
                <a:spcPct val="0"/>
              </a:spcBef>
              <a:buNone/>
            </a:pPr>
            <a:endParaRPr lang="sl-SI" sz="2400" kern="1200" dirty="0">
              <a:solidFill>
                <a:srgbClr val="0070C0"/>
              </a:solidFill>
              <a:latin typeface="Arial Narrow" pitchFamily="34" charset="0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sl-SI" sz="2400" kern="1200" dirty="0">
                <a:solidFill>
                  <a:srgbClr val="333399"/>
                </a:solidFill>
                <a:latin typeface="Arial Narrow" pitchFamily="34" charset="0"/>
              </a:rPr>
              <a:t>Število oseb: </a:t>
            </a:r>
            <a:r>
              <a:rPr lang="sl-SI" sz="2400" kern="1200" dirty="0" smtClean="0">
                <a:solidFill>
                  <a:srgbClr val="C00000"/>
                </a:solidFill>
                <a:latin typeface="Arial Narrow" pitchFamily="34" charset="0"/>
              </a:rPr>
              <a:t>676 </a:t>
            </a:r>
            <a:endParaRPr lang="sl-SI" sz="2400" kern="1200" dirty="0">
              <a:solidFill>
                <a:srgbClr val="C00000"/>
              </a:solidFill>
              <a:latin typeface="Arial Narrow" pitchFamily="34" charset="0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sl-SI" sz="2400" kern="1200" dirty="0">
                <a:solidFill>
                  <a:srgbClr val="C00000"/>
                </a:solidFill>
                <a:latin typeface="Arial Narrow" pitchFamily="34" charset="0"/>
              </a:rPr>
              <a:t>	  </a:t>
            </a:r>
          </a:p>
          <a:p>
            <a:pPr marL="0" indent="0">
              <a:buNone/>
            </a:pPr>
            <a:endParaRPr lang="sl-SI" sz="1200" dirty="0"/>
          </a:p>
          <a:p>
            <a:pPr marL="0" indent="0">
              <a:buNone/>
            </a:pPr>
            <a:endParaRPr lang="sl-SI" sz="1200" dirty="0"/>
          </a:p>
          <a:p>
            <a:pPr marL="0" indent="0">
              <a:buNone/>
            </a:pPr>
            <a:r>
              <a:rPr lang="sl-SI" sz="1200" dirty="0">
                <a:solidFill>
                  <a:srgbClr val="002060"/>
                </a:solidFill>
              </a:rPr>
              <a:t>Opomba: Podatki vzeti iz </a:t>
            </a:r>
            <a:r>
              <a:rPr lang="sl-SI" sz="1200" dirty="0">
                <a:hlinkClick r:id="rId2"/>
              </a:rPr>
              <a:t>www.nrpslo.org</a:t>
            </a:r>
            <a:r>
              <a:rPr lang="sl-SI" sz="1200" dirty="0"/>
              <a:t> </a:t>
            </a:r>
            <a:r>
              <a:rPr lang="sl-SI" sz="1200" dirty="0">
                <a:solidFill>
                  <a:srgbClr val="002060"/>
                </a:solidFill>
              </a:rPr>
              <a:t>na dan </a:t>
            </a:r>
            <a:r>
              <a:rPr lang="sl-SI" sz="1200" dirty="0" smtClean="0">
                <a:solidFill>
                  <a:srgbClr val="002060"/>
                </a:solidFill>
              </a:rPr>
              <a:t>4.11.2019.</a:t>
            </a:r>
            <a:endParaRPr lang="sl-SI" sz="12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sl-SI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613" y="1988840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06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00808"/>
            <a:ext cx="2688224" cy="379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539552" y="980728"/>
            <a:ext cx="547260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>
                <a:solidFill>
                  <a:srgbClr val="C00000"/>
                </a:solidFill>
              </a:rPr>
              <a:t>Opažanja Ric:</a:t>
            </a:r>
          </a:p>
          <a:p>
            <a:endParaRPr lang="sl-SI" sz="2400" b="1" dirty="0">
              <a:solidFill>
                <a:srgbClr val="C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>
                <a:solidFill>
                  <a:srgbClr val="333399"/>
                </a:solidFill>
              </a:rPr>
              <a:t>za nekatere NPK umaknjeni javni razpisi zaradi zadostnega števila članov komisij,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sz="2400" b="1" dirty="0">
              <a:solidFill>
                <a:srgbClr val="333399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>
                <a:solidFill>
                  <a:srgbClr val="333399"/>
                </a:solidFill>
              </a:rPr>
              <a:t>za kar nekaj NPK manj kot 6 članov komisij ( težave kadar je odobreno ugovoru kandidata – imenovanje nove komisije)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sz="2400" b="1" dirty="0">
              <a:solidFill>
                <a:srgbClr val="333399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>
                <a:solidFill>
                  <a:srgbClr val="333399"/>
                </a:solidFill>
              </a:rPr>
              <a:t>nekaj članov komisij kljub pozivu ni obnovilo licenc.</a:t>
            </a:r>
          </a:p>
          <a:p>
            <a:pPr marL="342900" indent="-342900">
              <a:buFontTx/>
              <a:buChar char="-"/>
            </a:pPr>
            <a:endParaRPr lang="sl-SI" sz="2400" b="1" dirty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204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20080"/>
          </a:xfrm>
        </p:spPr>
        <p:txBody>
          <a:bodyPr/>
          <a:lstStyle/>
          <a:p>
            <a:r>
              <a:rPr lang="sl-SI" sz="2400" dirty="0" smtClean="0">
                <a:solidFill>
                  <a:srgbClr val="C00000"/>
                </a:solidFill>
              </a:rPr>
              <a:t/>
            </a:r>
            <a:br>
              <a:rPr lang="sl-SI" sz="2400" dirty="0" smtClean="0">
                <a:solidFill>
                  <a:srgbClr val="C00000"/>
                </a:solidFill>
              </a:rPr>
            </a:br>
            <a:r>
              <a:rPr lang="sl-SI" sz="2400" dirty="0" smtClean="0">
                <a:solidFill>
                  <a:srgbClr val="C00000"/>
                </a:solidFill>
              </a:rPr>
              <a:t/>
            </a:r>
            <a:br>
              <a:rPr lang="sl-SI" sz="2400" dirty="0" smtClean="0">
                <a:solidFill>
                  <a:srgbClr val="C00000"/>
                </a:solidFill>
              </a:rPr>
            </a:br>
            <a:r>
              <a:rPr lang="sl-SI" sz="2400" dirty="0" smtClean="0">
                <a:solidFill>
                  <a:srgbClr val="C00000"/>
                </a:solidFill>
              </a:rPr>
              <a:t>PODROČJE  ZDRAVSTVA IN SOCIALE</a:t>
            </a:r>
            <a:endParaRPr lang="sl-SI" sz="2400" dirty="0">
              <a:solidFill>
                <a:srgbClr val="C00000"/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887" y="1700808"/>
            <a:ext cx="6840760" cy="4112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02661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576064"/>
          </a:xfrm>
        </p:spPr>
        <p:txBody>
          <a:bodyPr/>
          <a:lstStyle/>
          <a:p>
            <a:r>
              <a:rPr lang="sl-SI" sz="2400" dirty="0" smtClean="0">
                <a:solidFill>
                  <a:srgbClr val="C00000"/>
                </a:solidFill>
              </a:rPr>
              <a:t/>
            </a:r>
            <a:br>
              <a:rPr lang="sl-SI" sz="2400" dirty="0" smtClean="0">
                <a:solidFill>
                  <a:srgbClr val="C00000"/>
                </a:solidFill>
              </a:rPr>
            </a:br>
            <a:r>
              <a:rPr lang="sl-SI" sz="2400" dirty="0">
                <a:solidFill>
                  <a:srgbClr val="C00000"/>
                </a:solidFill>
              </a:rPr>
              <a:t/>
            </a:r>
            <a:br>
              <a:rPr lang="sl-SI" sz="2400" dirty="0">
                <a:solidFill>
                  <a:srgbClr val="C00000"/>
                </a:solidFill>
              </a:rPr>
            </a:br>
            <a:r>
              <a:rPr lang="sl-SI" sz="2400" dirty="0" smtClean="0">
                <a:solidFill>
                  <a:srgbClr val="C00000"/>
                </a:solidFill>
              </a:rPr>
              <a:t>PODROČJE  KOZMETIKE</a:t>
            </a:r>
            <a:endParaRPr lang="sl-SI" sz="2400" dirty="0">
              <a:solidFill>
                <a:srgbClr val="C00000"/>
              </a:solidFill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347" y="1700808"/>
            <a:ext cx="6868038" cy="4128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33736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sl-SI" sz="2400" dirty="0" smtClean="0">
                <a:solidFill>
                  <a:srgbClr val="C00000"/>
                </a:solidFill>
              </a:rPr>
              <a:t/>
            </a:r>
            <a:br>
              <a:rPr lang="sl-SI" sz="2400" dirty="0" smtClean="0">
                <a:solidFill>
                  <a:srgbClr val="C00000"/>
                </a:solidFill>
              </a:rPr>
            </a:br>
            <a:r>
              <a:rPr lang="sl-SI" sz="2400" dirty="0" smtClean="0">
                <a:solidFill>
                  <a:srgbClr val="C00000"/>
                </a:solidFill>
              </a:rPr>
              <a:t>NOVI KATALOGI </a:t>
            </a:r>
            <a:r>
              <a:rPr lang="sl-SI" sz="2400" dirty="0" smtClean="0">
                <a:solidFill>
                  <a:srgbClr val="C00000"/>
                </a:solidFill>
              </a:rPr>
              <a:t>2018</a:t>
            </a:r>
            <a:endParaRPr lang="sl-SI" sz="2400" dirty="0">
              <a:solidFill>
                <a:srgbClr val="C00000"/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878" y="1637514"/>
            <a:ext cx="6990506" cy="420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17383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48072"/>
          </a:xfrm>
        </p:spPr>
        <p:txBody>
          <a:bodyPr/>
          <a:lstStyle/>
          <a:p>
            <a:r>
              <a:rPr lang="sl-SI" sz="2400" dirty="0" smtClean="0">
                <a:solidFill>
                  <a:srgbClr val="C00000"/>
                </a:solidFill>
              </a:rPr>
              <a:t/>
            </a:r>
            <a:br>
              <a:rPr lang="sl-SI" sz="2400" dirty="0" smtClean="0">
                <a:solidFill>
                  <a:srgbClr val="C00000"/>
                </a:solidFill>
              </a:rPr>
            </a:br>
            <a:r>
              <a:rPr lang="sl-SI" sz="2400" dirty="0">
                <a:solidFill>
                  <a:srgbClr val="C00000"/>
                </a:solidFill>
              </a:rPr>
              <a:t/>
            </a:r>
            <a:br>
              <a:rPr lang="sl-SI" sz="2400" dirty="0">
                <a:solidFill>
                  <a:srgbClr val="C00000"/>
                </a:solidFill>
              </a:rPr>
            </a:br>
            <a:r>
              <a:rPr lang="sl-SI" sz="2400" dirty="0" smtClean="0">
                <a:solidFill>
                  <a:srgbClr val="C00000"/>
                </a:solidFill>
              </a:rPr>
              <a:t>PODROČJE  GOSTINSTVO</a:t>
            </a:r>
            <a:endParaRPr lang="sl-SI" sz="2400" dirty="0">
              <a:solidFill>
                <a:srgbClr val="C00000"/>
              </a:solidFill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72816"/>
            <a:ext cx="7056784" cy="4059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22898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432048"/>
          </a:xfrm>
        </p:spPr>
        <p:txBody>
          <a:bodyPr/>
          <a:lstStyle/>
          <a:p>
            <a:r>
              <a:rPr lang="sl-SI" sz="2400" dirty="0" smtClean="0">
                <a:solidFill>
                  <a:srgbClr val="C00000"/>
                </a:solidFill>
              </a:rPr>
              <a:t/>
            </a:r>
            <a:br>
              <a:rPr lang="sl-SI" sz="2400" dirty="0" smtClean="0">
                <a:solidFill>
                  <a:srgbClr val="C00000"/>
                </a:solidFill>
              </a:rPr>
            </a:br>
            <a:r>
              <a:rPr lang="sl-SI" sz="2400" dirty="0" smtClean="0">
                <a:solidFill>
                  <a:srgbClr val="C00000"/>
                </a:solidFill>
              </a:rPr>
              <a:t/>
            </a:r>
            <a:br>
              <a:rPr lang="sl-SI" sz="2400" dirty="0" smtClean="0">
                <a:solidFill>
                  <a:srgbClr val="C00000"/>
                </a:solidFill>
              </a:rPr>
            </a:br>
            <a:r>
              <a:rPr lang="sl-SI" sz="2400" dirty="0" smtClean="0">
                <a:solidFill>
                  <a:srgbClr val="C00000"/>
                </a:solidFill>
              </a:rPr>
              <a:t>PODROČJE  HOTELIRSTVA</a:t>
            </a:r>
            <a:endParaRPr lang="sl-SI" sz="2400" dirty="0">
              <a:solidFill>
                <a:srgbClr val="C00000"/>
              </a:solidFill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628800"/>
            <a:ext cx="6912768" cy="4155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98974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r>
              <a:rPr lang="sl-SI" sz="2400" dirty="0" smtClean="0">
                <a:solidFill>
                  <a:srgbClr val="C00000"/>
                </a:solidFill>
              </a:rPr>
              <a:t/>
            </a:r>
            <a:br>
              <a:rPr lang="sl-SI" sz="2400" dirty="0" smtClean="0">
                <a:solidFill>
                  <a:srgbClr val="C00000"/>
                </a:solidFill>
              </a:rPr>
            </a:br>
            <a:r>
              <a:rPr lang="sl-SI" sz="2400" dirty="0" smtClean="0">
                <a:solidFill>
                  <a:srgbClr val="C00000"/>
                </a:solidFill>
              </a:rPr>
              <a:t>PODROČJE  IGRALNIŠTVA</a:t>
            </a:r>
            <a:endParaRPr lang="sl-SI" sz="2400" dirty="0">
              <a:solidFill>
                <a:srgbClr val="C0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802" y="1628800"/>
            <a:ext cx="6980543" cy="4196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03858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/>
          <a:lstStyle/>
          <a:p>
            <a:r>
              <a:rPr lang="sl-SI" sz="2400" dirty="0" smtClean="0">
                <a:solidFill>
                  <a:srgbClr val="C00000"/>
                </a:solidFill>
              </a:rPr>
              <a:t/>
            </a:r>
            <a:br>
              <a:rPr lang="sl-SI" sz="2400" dirty="0" smtClean="0">
                <a:solidFill>
                  <a:srgbClr val="C00000"/>
                </a:solidFill>
              </a:rPr>
            </a:br>
            <a:r>
              <a:rPr lang="sl-SI" sz="2400" dirty="0" smtClean="0">
                <a:solidFill>
                  <a:srgbClr val="C00000"/>
                </a:solidFill>
              </a:rPr>
              <a:t/>
            </a:r>
            <a:br>
              <a:rPr lang="sl-SI" sz="2400" dirty="0" smtClean="0">
                <a:solidFill>
                  <a:srgbClr val="C00000"/>
                </a:solidFill>
              </a:rPr>
            </a:br>
            <a:r>
              <a:rPr lang="sl-SI" sz="2400" dirty="0" smtClean="0">
                <a:solidFill>
                  <a:srgbClr val="C00000"/>
                </a:solidFill>
              </a:rPr>
              <a:t>PODROČJE  TURIZMA</a:t>
            </a:r>
            <a:endParaRPr lang="sl-SI" sz="2400" dirty="0">
              <a:solidFill>
                <a:srgbClr val="C00000"/>
              </a:solidFill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2" y="1700808"/>
            <a:ext cx="6815209" cy="4096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27492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r>
              <a:rPr lang="sl-SI" sz="2400" dirty="0" smtClean="0">
                <a:solidFill>
                  <a:srgbClr val="C00000"/>
                </a:solidFill>
              </a:rPr>
              <a:t/>
            </a:r>
            <a:br>
              <a:rPr lang="sl-SI" sz="2400" dirty="0" smtClean="0">
                <a:solidFill>
                  <a:srgbClr val="C00000"/>
                </a:solidFill>
              </a:rPr>
            </a:br>
            <a:r>
              <a:rPr lang="sl-SI" sz="2400" dirty="0" smtClean="0">
                <a:solidFill>
                  <a:srgbClr val="C00000"/>
                </a:solidFill>
              </a:rPr>
              <a:t/>
            </a:r>
            <a:br>
              <a:rPr lang="sl-SI" sz="2400" dirty="0" smtClean="0">
                <a:solidFill>
                  <a:srgbClr val="C00000"/>
                </a:solidFill>
              </a:rPr>
            </a:br>
            <a:r>
              <a:rPr lang="sl-SI" sz="2400" dirty="0" smtClean="0">
                <a:solidFill>
                  <a:srgbClr val="C00000"/>
                </a:solidFill>
              </a:rPr>
              <a:t>PODROČJE  ČIŠČENJA</a:t>
            </a:r>
            <a:endParaRPr lang="sl-SI" sz="2400" dirty="0">
              <a:solidFill>
                <a:srgbClr val="C000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845" y="1700808"/>
            <a:ext cx="6840760" cy="4112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16321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/>
          <a:lstStyle/>
          <a:p>
            <a:r>
              <a:rPr lang="sl-SI" sz="2400" dirty="0" smtClean="0">
                <a:solidFill>
                  <a:srgbClr val="C00000"/>
                </a:solidFill>
              </a:rPr>
              <a:t/>
            </a:r>
            <a:br>
              <a:rPr lang="sl-SI" sz="2400" dirty="0" smtClean="0">
                <a:solidFill>
                  <a:srgbClr val="C00000"/>
                </a:solidFill>
              </a:rPr>
            </a:br>
            <a:r>
              <a:rPr lang="sl-SI" sz="2400" dirty="0">
                <a:solidFill>
                  <a:srgbClr val="C00000"/>
                </a:solidFill>
              </a:rPr>
              <a:t/>
            </a:r>
            <a:br>
              <a:rPr lang="sl-SI" sz="2400" dirty="0">
                <a:solidFill>
                  <a:srgbClr val="C00000"/>
                </a:solidFill>
              </a:rPr>
            </a:br>
            <a:r>
              <a:rPr lang="sl-SI" sz="2400" dirty="0" smtClean="0">
                <a:solidFill>
                  <a:srgbClr val="C00000"/>
                </a:solidFill>
              </a:rPr>
              <a:t>PODROČJE  KONFEKCIJSKE TEHNOLOGIJE</a:t>
            </a:r>
            <a:endParaRPr lang="sl-SI" sz="2400" dirty="0">
              <a:solidFill>
                <a:srgbClr val="C000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73398"/>
            <a:ext cx="6861720" cy="4124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6480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827584" y="1844824"/>
            <a:ext cx="5958408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800" b="1" dirty="0">
                <a:solidFill>
                  <a:srgbClr val="00529B"/>
                </a:solidFill>
              </a:rPr>
              <a:t>                 </a:t>
            </a:r>
            <a:r>
              <a:rPr lang="sl-SI" altLang="sl-SI" sz="2800" b="1" dirty="0">
                <a:solidFill>
                  <a:srgbClr val="002060"/>
                </a:solidFill>
              </a:rPr>
              <a:t>Hvala za vašo pozornost!</a:t>
            </a:r>
          </a:p>
          <a:p>
            <a:endParaRPr lang="sl-SI" altLang="sl-SI" sz="2800" b="1" dirty="0">
              <a:solidFill>
                <a:srgbClr val="002060"/>
              </a:solidFill>
            </a:endParaRPr>
          </a:p>
          <a:p>
            <a:endParaRPr lang="sl-SI" altLang="sl-SI" b="1" dirty="0">
              <a:solidFill>
                <a:srgbClr val="002060"/>
              </a:solidFill>
            </a:endParaRPr>
          </a:p>
          <a:p>
            <a:endParaRPr lang="sl-SI" altLang="sl-SI" b="1" dirty="0">
              <a:solidFill>
                <a:srgbClr val="002060"/>
              </a:solidFill>
            </a:endParaRPr>
          </a:p>
          <a:p>
            <a:endParaRPr lang="sl-SI" altLang="sl-SI" b="1" dirty="0">
              <a:solidFill>
                <a:srgbClr val="002060"/>
              </a:solidFill>
            </a:endParaRPr>
          </a:p>
          <a:p>
            <a:endParaRPr lang="sl-SI" altLang="sl-SI" b="1" dirty="0">
              <a:solidFill>
                <a:srgbClr val="002060"/>
              </a:solidFill>
            </a:endParaRPr>
          </a:p>
          <a:p>
            <a:endParaRPr lang="sl-SI" altLang="sl-SI" b="1" dirty="0">
              <a:solidFill>
                <a:srgbClr val="002060"/>
              </a:solidFill>
            </a:endParaRPr>
          </a:p>
          <a:p>
            <a:r>
              <a:rPr lang="sl-SI" altLang="sl-SI" sz="1600" b="1" dirty="0">
                <a:solidFill>
                  <a:srgbClr val="002060"/>
                </a:solidFill>
              </a:rPr>
              <a:t>mag. Jelka Kozjak Jezernik,</a:t>
            </a:r>
          </a:p>
          <a:p>
            <a:r>
              <a:rPr lang="sl-SI" altLang="sl-SI" sz="1600" b="1" dirty="0">
                <a:solidFill>
                  <a:srgbClr val="002060"/>
                </a:solidFill>
              </a:rPr>
              <a:t>Vodja službe ii</a:t>
            </a:r>
          </a:p>
          <a:p>
            <a:r>
              <a:rPr lang="sl-SI" altLang="sl-SI" sz="1600" b="1" dirty="0">
                <a:solidFill>
                  <a:srgbClr val="002060"/>
                </a:solidFill>
              </a:rPr>
              <a:t>Državni izpitni center</a:t>
            </a:r>
          </a:p>
          <a:p>
            <a:r>
              <a:rPr lang="sl-SI" altLang="sl-SI" sz="1600" b="1" dirty="0">
                <a:solidFill>
                  <a:srgbClr val="002060"/>
                </a:solidFill>
              </a:rPr>
              <a:t>Kajuhova 32 U</a:t>
            </a:r>
          </a:p>
          <a:p>
            <a:r>
              <a:rPr lang="sl-SI" altLang="sl-SI" sz="1600" b="1" dirty="0">
                <a:solidFill>
                  <a:srgbClr val="002060"/>
                </a:solidFill>
              </a:rPr>
              <a:t>1000 Ljubljana</a:t>
            </a:r>
          </a:p>
          <a:p>
            <a:r>
              <a:rPr lang="sl-SI" altLang="sl-SI" sz="1600" b="1" dirty="0">
                <a:solidFill>
                  <a:srgbClr val="002060"/>
                </a:solidFill>
              </a:rPr>
              <a:t>Tel.: 01/548 46 36</a:t>
            </a:r>
          </a:p>
          <a:p>
            <a:r>
              <a:rPr lang="sl-SI" altLang="sl-SI" sz="1600" b="1" dirty="0">
                <a:solidFill>
                  <a:srgbClr val="002060"/>
                </a:solidFill>
              </a:rPr>
              <a:t>E-pošta: </a:t>
            </a:r>
            <a:r>
              <a:rPr lang="sl-SI" altLang="sl-SI" sz="1600" b="1" dirty="0" err="1">
                <a:solidFill>
                  <a:srgbClr val="00529B"/>
                </a:solidFill>
                <a:hlinkClick r:id="rId3"/>
              </a:rPr>
              <a:t>jelka.kozjak</a:t>
            </a:r>
            <a:r>
              <a:rPr lang="sl-SI" altLang="sl-SI" sz="1600" b="1" dirty="0">
                <a:solidFill>
                  <a:srgbClr val="00529B"/>
                </a:solidFill>
                <a:hlinkClick r:id="rId3"/>
              </a:rPr>
              <a:t>-</a:t>
            </a:r>
            <a:r>
              <a:rPr lang="sl-SI" altLang="sl-SI" sz="1600" b="1" dirty="0" err="1">
                <a:solidFill>
                  <a:srgbClr val="00529B"/>
                </a:solidFill>
                <a:hlinkClick r:id="rId3"/>
              </a:rPr>
              <a:t>jezernik@ric.si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endParaRPr lang="sl-SI" altLang="sl-SI" sz="1600" b="1" dirty="0">
              <a:solidFill>
                <a:srgbClr val="005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243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_RIC _SLO2">
  <a:themeElements>
    <a:clrScheme name="powerp_RIC _SLO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owerp_RIC _SLO2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owerp_RIC _SLO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powerp_RIC _SLO2</Template>
  <TotalTime>2532</TotalTime>
  <Words>663</Words>
  <Application>Microsoft Office PowerPoint</Application>
  <PresentationFormat>Diaprojekcija na zaslonu (4:3)</PresentationFormat>
  <Paragraphs>186</Paragraphs>
  <Slides>25</Slides>
  <Notes>7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25</vt:i4>
      </vt:variant>
    </vt:vector>
  </HeadingPairs>
  <TitlesOfParts>
    <vt:vector size="27" baseType="lpstr">
      <vt:lpstr>powerp_RIC _SLO2</vt:lpstr>
      <vt:lpstr>CorelDRAW</vt:lpstr>
      <vt:lpstr>SMERNICE ZA SPREMLJANJE ZAKONITOSTI IN STROKOVNOSTI DELA KOMISIJ ZA PREVERJANJE IN POTRJEVANJE NACIONALINIH POKLICNIH KVALIFIKACIJ</vt:lpstr>
      <vt:lpstr>PowerPointova predstavitev</vt:lpstr>
      <vt:lpstr>Pravilnik o sestavi komisij za preverjanje in potrjevanje nacionalnih  poklicnih kvalifikacij ter o načinu in postopku za pridobitev licence (Uradni list RS, št. 77/2018):</vt:lpstr>
      <vt:lpstr>Smernice za spremljanje zakonitosti in strokovnosti dela komisij za preverjanje in potrjevanje nacionalnih poklicnih kvalifikacij,  Državni izpitni center 3.1.2019</vt:lpstr>
      <vt:lpstr>Ukrepi ob ugotovljenih nepravilnostih</vt:lpstr>
      <vt:lpstr>           LICENCE IN   ČLANI KOMISIJ V 2019 </vt:lpstr>
      <vt:lpstr>PowerPointova predstavitev</vt:lpstr>
      <vt:lpstr>OBNOVITEV LICENCE </vt:lpstr>
      <vt:lpstr> </vt:lpstr>
      <vt:lpstr> </vt:lpstr>
      <vt:lpstr> </vt:lpstr>
      <vt:lpstr> </vt:lpstr>
      <vt:lpstr>Nadaljnja usposabljanja za člane komisij:</vt:lpstr>
      <vt:lpstr>Število članov komisij ( vsa področja)</vt:lpstr>
      <vt:lpstr> </vt:lpstr>
      <vt:lpstr>  PODROČJE  ZDRAVSTVA IN SOCIALE</vt:lpstr>
      <vt:lpstr>  PODROČJE  KOZMETIKE</vt:lpstr>
      <vt:lpstr> NOVI KATALOGI 2018</vt:lpstr>
      <vt:lpstr>  PODROČJE  GOSTINSTVO</vt:lpstr>
      <vt:lpstr>  PODROČJE  HOTELIRSTVA</vt:lpstr>
      <vt:lpstr> PODROČJE  IGRALNIŠTVA</vt:lpstr>
      <vt:lpstr>  PODROČJE  TURIZMA</vt:lpstr>
      <vt:lpstr>  PODROČJE  ČIŠČENJA</vt:lpstr>
      <vt:lpstr>  PODROČJE  KONFEKCIJSKE TEHNOLOGIJE</vt:lpstr>
      <vt:lpstr>PowerPointova predstavitev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Jelka Kozjak Jezernik</dc:creator>
  <cp:lastModifiedBy>Jelka Kozjak Jezernik</cp:lastModifiedBy>
  <cp:revision>148</cp:revision>
  <cp:lastPrinted>2019-11-06T08:09:17Z</cp:lastPrinted>
  <dcterms:created xsi:type="dcterms:W3CDTF">2016-10-24T09:19:37Z</dcterms:created>
  <dcterms:modified xsi:type="dcterms:W3CDTF">2019-11-06T08:09:20Z</dcterms:modified>
</cp:coreProperties>
</file>