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378" r:id="rId3"/>
    <p:sldId id="361" r:id="rId4"/>
    <p:sldId id="466" r:id="rId5"/>
    <p:sldId id="468" r:id="rId6"/>
    <p:sldId id="465" r:id="rId7"/>
    <p:sldId id="440" r:id="rId8"/>
    <p:sldId id="441" r:id="rId9"/>
    <p:sldId id="491" r:id="rId10"/>
    <p:sldId id="490" r:id="rId11"/>
    <p:sldId id="494" r:id="rId12"/>
    <p:sldId id="493" r:id="rId13"/>
    <p:sldId id="451" r:id="rId14"/>
    <p:sldId id="455" r:id="rId15"/>
    <p:sldId id="457" r:id="rId16"/>
    <p:sldId id="459" r:id="rId17"/>
    <p:sldId id="460" r:id="rId18"/>
    <p:sldId id="492" r:id="rId19"/>
    <p:sldId id="480" r:id="rId20"/>
    <p:sldId id="482" r:id="rId21"/>
    <p:sldId id="486" r:id="rId22"/>
    <p:sldId id="462" r:id="rId23"/>
  </p:sldIdLst>
  <p:sldSz cx="9144000" cy="6858000" type="screen4x3"/>
  <p:notesSz cx="67945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29B"/>
    <a:srgbClr val="66FF33"/>
    <a:srgbClr val="9FE6FF"/>
    <a:srgbClr val="AC75D5"/>
    <a:srgbClr val="FFFF00"/>
    <a:srgbClr val="F68B1F"/>
    <a:srgbClr val="D8EEC0"/>
    <a:srgbClr val="FF00FF"/>
    <a:srgbClr val="798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0" autoAdjust="0"/>
    <p:restoredTop sz="94670" autoAdjust="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5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7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026484711575256"/>
          <c:y val="0.11747918531927826"/>
          <c:w val="0.57162488632950248"/>
          <c:h val="0.6121431769019128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izvedli preverjanje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maser</c:v>
                </c:pt>
                <c:pt idx="1">
                  <c:v>maniker</c:v>
                </c:pt>
                <c:pt idx="2">
                  <c:v>vizažist</c:v>
                </c:pt>
                <c:pt idx="3">
                  <c:v>pediker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5</c:v>
                </c:pt>
                <c:pt idx="1">
                  <c:v>1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niso izvedli preverjanja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3.2660980055713973E-3"/>
                  <c:y val="-0.243417602292555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2660980055713973E-3"/>
                  <c:y val="-0.2565793343223301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2660980055713973E-3"/>
                  <c:y val="-0.1890280164948992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6330490027856987E-3"/>
                  <c:y val="-0.1706787481129547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List1!$A$2:$A$5</c:f>
              <c:strCache>
                <c:ptCount val="4"/>
                <c:pt idx="0">
                  <c:v>maser</c:v>
                </c:pt>
                <c:pt idx="1">
                  <c:v>maniker</c:v>
                </c:pt>
                <c:pt idx="2">
                  <c:v>vizažist</c:v>
                </c:pt>
                <c:pt idx="3">
                  <c:v>pediker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10</c:v>
                </c:pt>
                <c:pt idx="1">
                  <c:v>11</c:v>
                </c:pt>
                <c:pt idx="2">
                  <c:v>8</c:v>
                </c:pt>
                <c:pt idx="3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3213824"/>
        <c:axId val="73215360"/>
      </c:barChart>
      <c:catAx>
        <c:axId val="73213824"/>
        <c:scaling>
          <c:orientation val="minMax"/>
        </c:scaling>
        <c:delete val="0"/>
        <c:axPos val="b"/>
        <c:majorTickMark val="out"/>
        <c:minorTickMark val="none"/>
        <c:tickLblPos val="nextTo"/>
        <c:crossAx val="73215360"/>
        <c:crosses val="autoZero"/>
        <c:auto val="1"/>
        <c:lblAlgn val="ctr"/>
        <c:lblOffset val="100"/>
        <c:noMultiLvlLbl val="0"/>
      </c:catAx>
      <c:valAx>
        <c:axId val="732153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321382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0410926563715148"/>
          <c:y val="0.2843848610519229"/>
          <c:w val="0.2860924403461344"/>
          <c:h val="0.3127732905299079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189789611853828"/>
          <c:y val="4.2262924351688956E-2"/>
          <c:w val="0.57162488632950248"/>
          <c:h val="0.5550826027622137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izvedli preverjanje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socialni oskrbovalec</c:v>
                </c:pt>
                <c:pt idx="1">
                  <c:v>refleksoterapevt</c:v>
                </c:pt>
                <c:pt idx="2">
                  <c:v>zdravstveni reševalec</c:v>
                </c:pt>
                <c:pt idx="3">
                  <c:v>hišnik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10</c:v>
                </c:pt>
                <c:pt idx="1">
                  <c:v>3</c:v>
                </c:pt>
                <c:pt idx="2">
                  <c:v>2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niso izvedli preverjanja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6330490027856987E-3"/>
                  <c:y val="-0.165839989586563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330490027856987E-3"/>
                  <c:y val="-7.37065699167754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2660980055713973E-3"/>
                  <c:y val="-4.73827949464984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-0.1658397823127446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socialni oskrbovalec</c:v>
                </c:pt>
                <c:pt idx="1">
                  <c:v>refleksoterapevt</c:v>
                </c:pt>
                <c:pt idx="2">
                  <c:v>zdravstveni reševalec</c:v>
                </c:pt>
                <c:pt idx="3">
                  <c:v>hišnik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12</c:v>
                </c:pt>
                <c:pt idx="1">
                  <c:v>2</c:v>
                </c:pt>
                <c:pt idx="2">
                  <c:v>0</c:v>
                </c:pt>
                <c:pt idx="3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3152384"/>
        <c:axId val="73153920"/>
      </c:barChart>
      <c:catAx>
        <c:axId val="73152384"/>
        <c:scaling>
          <c:orientation val="minMax"/>
        </c:scaling>
        <c:delete val="0"/>
        <c:axPos val="b"/>
        <c:majorTickMark val="out"/>
        <c:minorTickMark val="none"/>
        <c:tickLblPos val="nextTo"/>
        <c:crossAx val="73153920"/>
        <c:crosses val="autoZero"/>
        <c:auto val="1"/>
        <c:lblAlgn val="ctr"/>
        <c:lblOffset val="100"/>
        <c:noMultiLvlLbl val="0"/>
      </c:catAx>
      <c:valAx>
        <c:axId val="731539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315238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0410926563715148"/>
          <c:y val="0.2843848610519229"/>
          <c:w val="0.2860924403461344"/>
          <c:h val="0.3127732905299079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026484711575256"/>
          <c:y val="4.2262924351688956E-2"/>
          <c:w val="0.57325793533228819"/>
          <c:h val="0.7414351759657732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izvedli preverjanje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9938885861173556E-17"/>
                  <c:y val="-4.73827949464984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farmacija</c:v>
                </c:pt>
                <c:pt idx="1">
                  <c:v>turizem</c:v>
                </c:pt>
                <c:pt idx="2">
                  <c:v>gostinstvo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</c:v>
                </c:pt>
                <c:pt idx="1">
                  <c:v>0</c:v>
                </c:pt>
                <c:pt idx="2">
                  <c:v>6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niso izvedli preverjanja</c:v>
                </c:pt>
              </c:strCache>
            </c:strRef>
          </c:tx>
          <c:invertIfNegative val="0"/>
          <c:dLbls>
            <c:dLbl>
              <c:idx val="0"/>
              <c:delete val="1"/>
            </c:dLbl>
            <c:dLbl>
              <c:idx val="1"/>
              <c:layout>
                <c:manualLayout>
                  <c:x val="1.6330490027856987E-3"/>
                  <c:y val="-0.392799916970213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2660980055713973E-3"/>
                  <c:y val="-0.2235535150182474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farmacija</c:v>
                </c:pt>
                <c:pt idx="1">
                  <c:v>turizem</c:v>
                </c:pt>
                <c:pt idx="2">
                  <c:v>gostinstvo</c:v>
                </c:pt>
              </c:strCache>
            </c:strRef>
          </c:cat>
          <c:val>
            <c:numRef>
              <c:f>List1!$C$2:$C$4</c:f>
              <c:numCache>
                <c:formatCode>General</c:formatCode>
                <c:ptCount val="3"/>
                <c:pt idx="0">
                  <c:v>0</c:v>
                </c:pt>
                <c:pt idx="1">
                  <c:v>19</c:v>
                </c:pt>
                <c:pt idx="2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3193344"/>
        <c:axId val="73194880"/>
      </c:barChart>
      <c:catAx>
        <c:axId val="73193344"/>
        <c:scaling>
          <c:orientation val="minMax"/>
        </c:scaling>
        <c:delete val="0"/>
        <c:axPos val="b"/>
        <c:majorTickMark val="out"/>
        <c:minorTickMark val="none"/>
        <c:tickLblPos val="nextTo"/>
        <c:crossAx val="73194880"/>
        <c:crosses val="autoZero"/>
        <c:auto val="1"/>
        <c:lblAlgn val="ctr"/>
        <c:lblOffset val="100"/>
        <c:noMultiLvlLbl val="0"/>
      </c:catAx>
      <c:valAx>
        <c:axId val="731948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319334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0410926563715148"/>
          <c:y val="0.2843848610519229"/>
          <c:w val="0.2860924403461344"/>
          <c:h val="0.3127732905299079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370277117622185"/>
          <c:y val="2.7709339485155245E-2"/>
          <c:w val="0.70672642964415799"/>
          <c:h val="0.77775147379457843"/>
        </c:manualLayout>
      </c:layout>
      <c:bubbleChart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Y–vrednosti</c:v>
                </c:pt>
              </c:strCache>
            </c:strRef>
          </c:tx>
          <c:invertIfNegative val="0"/>
          <c:dPt>
            <c:idx val="0"/>
            <c:invertIfNegative val="0"/>
            <c:bubble3D val="1"/>
            <c:spPr>
              <a:solidFill>
                <a:srgbClr val="66FF33"/>
              </a:solidFill>
            </c:spPr>
          </c:dPt>
          <c:dPt>
            <c:idx val="1"/>
            <c:invertIfNegative val="0"/>
            <c:bubble3D val="1"/>
            <c:spPr>
              <a:solidFill>
                <a:srgbClr val="FF0000"/>
              </a:solidFill>
            </c:spPr>
          </c:dPt>
          <c:dPt>
            <c:idx val="2"/>
            <c:invertIfNegative val="0"/>
            <c:bubble3D val="1"/>
            <c:spPr>
              <a:solidFill>
                <a:srgbClr val="FFC000"/>
              </a:solidFill>
            </c:spPr>
          </c:dPt>
          <c:dPt>
            <c:idx val="3"/>
            <c:invertIfNegative val="0"/>
            <c:bubble3D val="1"/>
            <c:spPr>
              <a:solidFill>
                <a:srgbClr val="0070C0"/>
              </a:solidFill>
            </c:spPr>
          </c:dPt>
          <c:dPt>
            <c:idx val="4"/>
            <c:invertIfNegative val="0"/>
            <c:bubble3D val="1"/>
            <c:spPr>
              <a:solidFill>
                <a:srgbClr val="FF00FF"/>
              </a:solidFill>
            </c:spPr>
          </c:dPt>
          <c:dLbls>
            <c:dLbl>
              <c:idx val="0"/>
              <c:layout>
                <c:manualLayout>
                  <c:x val="-0.20417550721185362"/>
                  <c:y val="-3.633562774070854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0886023444294871"/>
                  <c:y val="-0.12581220550657765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3587779458173833E-2"/>
                  <c:y val="-5.916867080128351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327722496242495E-3"/>
                  <c:y val="-4.13577983122210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11686231277895025"/>
                  <c:y val="-0.1570383111026879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0"/>
          </c:dLbls>
          <c:xVal>
            <c:numRef>
              <c:f>List1!$A$2:$A$6</c:f>
              <c:numCache>
                <c:formatCode>General</c:formatCode>
                <c:ptCount val="5"/>
                <c:pt idx="0">
                  <c:v>469</c:v>
                </c:pt>
                <c:pt idx="1">
                  <c:v>247</c:v>
                </c:pt>
                <c:pt idx="2">
                  <c:v>518</c:v>
                </c:pt>
                <c:pt idx="3">
                  <c:v>360</c:v>
                </c:pt>
                <c:pt idx="4">
                  <c:v>699</c:v>
                </c:pt>
              </c:numCache>
            </c:numRef>
          </c:xVal>
          <c:yVal>
            <c:numRef>
              <c:f>List1!$B$2:$B$6</c:f>
              <c:numCache>
                <c:formatCode>General</c:formatCode>
                <c:ptCount val="5"/>
                <c:pt idx="0">
                  <c:v>52</c:v>
                </c:pt>
                <c:pt idx="1">
                  <c:v>26</c:v>
                </c:pt>
                <c:pt idx="2">
                  <c:v>59</c:v>
                </c:pt>
                <c:pt idx="3">
                  <c:v>33</c:v>
                </c:pt>
                <c:pt idx="4">
                  <c:v>29</c:v>
                </c:pt>
              </c:numCache>
            </c:numRef>
          </c:yVal>
          <c:bubbleSize>
            <c:numRef>
              <c:f>List1!$C$2:$C$6</c:f>
              <c:numCache>
                <c:formatCode>General</c:formatCode>
                <c:ptCount val="5"/>
                <c:pt idx="0">
                  <c:v>6.5</c:v>
                </c:pt>
                <c:pt idx="1">
                  <c:v>8</c:v>
                </c:pt>
                <c:pt idx="2">
                  <c:v>9</c:v>
                </c:pt>
                <c:pt idx="3">
                  <c:v>10</c:v>
                </c:pt>
                <c:pt idx="4">
                  <c:v>11.5</c:v>
                </c:pt>
              </c:numCache>
            </c:numRef>
          </c:bubbleSize>
          <c:bubble3D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157589888"/>
        <c:axId val="157591808"/>
      </c:bubbleChart>
      <c:valAx>
        <c:axId val="157589888"/>
        <c:scaling>
          <c:orientation val="minMax"/>
          <c:min val="200"/>
        </c:scaling>
        <c:delete val="0"/>
        <c:axPos val="b"/>
        <c:numFmt formatCode="General" sourceLinked="1"/>
        <c:majorTickMark val="out"/>
        <c:minorTickMark val="none"/>
        <c:tickLblPos val="nextTo"/>
        <c:crossAx val="157591808"/>
        <c:crosses val="autoZero"/>
        <c:crossBetween val="midCat"/>
      </c:valAx>
      <c:valAx>
        <c:axId val="1575918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7589888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482031412977987"/>
          <c:y val="3.7813744972644225E-2"/>
          <c:w val="0.80037873534618487"/>
          <c:h val="0.52926664683676083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Nizi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00FF"/>
              </a:solidFill>
            </c:spPr>
          </c:dPt>
          <c:dPt>
            <c:idx val="1"/>
            <c:invertIfNegative val="0"/>
            <c:bubble3D val="0"/>
            <c:spPr>
              <a:solidFill>
                <a:srgbClr val="66FF33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AC75D5"/>
              </a:solidFill>
            </c:spPr>
          </c:dPt>
          <c:dPt>
            <c:idx val="6"/>
            <c:invertIfNegative val="0"/>
            <c:bubble3D val="0"/>
            <c:spPr>
              <a:solidFill>
                <a:srgbClr val="000000"/>
              </a:solidFill>
            </c:spPr>
          </c:dPt>
          <c:dLbls>
            <c:dLbl>
              <c:idx val="0"/>
              <c:layout>
                <c:manualLayout>
                  <c:x val="7.4004752620176143E-3"/>
                  <c:y val="-0.275138163286617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4800950524035229E-2"/>
                  <c:y val="-0.1471306495454416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1100712893026421E-2"/>
                  <c:y val="-0.213817080194037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2503027202282383E-3"/>
                  <c:y val="-0.202057972413225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4004752620176143E-3"/>
                  <c:y val="-0.144923122197575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3.7002376310088072E-3"/>
                  <c:y val="-0.171847954724527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7.4004752620176143E-3"/>
                  <c:y val="-0.1806260501675521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List1!$A$2:$A$8</c:f>
              <c:strCache>
                <c:ptCount val="7"/>
                <c:pt idx="0">
                  <c:v>Zdravstveni reševalec</c:v>
                </c:pt>
                <c:pt idx="1">
                  <c:v>Pomočnik kuharja</c:v>
                </c:pt>
                <c:pt idx="2">
                  <c:v>Maser</c:v>
                </c:pt>
                <c:pt idx="3">
                  <c:v>Socialni oskrbovalec</c:v>
                </c:pt>
                <c:pt idx="4">
                  <c:v>Hišnik</c:v>
                </c:pt>
                <c:pt idx="5">
                  <c:v>Farmacija</c:v>
                </c:pt>
                <c:pt idx="6">
                  <c:v>Povprečje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16.2</c:v>
                </c:pt>
                <c:pt idx="1">
                  <c:v>5.3</c:v>
                </c:pt>
                <c:pt idx="2">
                  <c:v>10.3</c:v>
                </c:pt>
                <c:pt idx="3">
                  <c:v>9.6</c:v>
                </c:pt>
                <c:pt idx="4">
                  <c:v>6.6</c:v>
                </c:pt>
                <c:pt idx="5">
                  <c:v>10</c:v>
                </c:pt>
                <c:pt idx="6">
                  <c:v>9.6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1985024"/>
        <c:axId val="71986560"/>
        <c:axId val="0"/>
      </c:bar3DChart>
      <c:catAx>
        <c:axId val="71985024"/>
        <c:scaling>
          <c:orientation val="minMax"/>
        </c:scaling>
        <c:delete val="0"/>
        <c:axPos val="b"/>
        <c:majorTickMark val="out"/>
        <c:minorTickMark val="none"/>
        <c:tickLblPos val="nextTo"/>
        <c:crossAx val="71986560"/>
        <c:crosses val="autoZero"/>
        <c:auto val="1"/>
        <c:lblAlgn val="ctr"/>
        <c:lblOffset val="100"/>
        <c:noMultiLvlLbl val="0"/>
      </c:catAx>
      <c:valAx>
        <c:axId val="719865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19850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5389447468799771E-2"/>
          <c:y val="3.2381056576369562E-2"/>
          <c:w val="0.68793745139428952"/>
          <c:h val="0.75311584620679006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Trije ali manj kandidati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List1!$A$2:$A$8</c:f>
              <c:strCache>
                <c:ptCount val="7"/>
                <c:pt idx="0">
                  <c:v>Zdravstveni reševalec</c:v>
                </c:pt>
                <c:pt idx="1">
                  <c:v>Pomočnik kuharja</c:v>
                </c:pt>
                <c:pt idx="2">
                  <c:v>Maser</c:v>
                </c:pt>
                <c:pt idx="3">
                  <c:v>Socialni oskrbovalec</c:v>
                </c:pt>
                <c:pt idx="4">
                  <c:v>Hišnik</c:v>
                </c:pt>
                <c:pt idx="5">
                  <c:v>Farmacija</c:v>
                </c:pt>
                <c:pt idx="6">
                  <c:v>Vizažist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0</c:v>
                </c:pt>
                <c:pt idx="1">
                  <c:v>3</c:v>
                </c:pt>
                <c:pt idx="2">
                  <c:v>0</c:v>
                </c:pt>
                <c:pt idx="3">
                  <c:v>1</c:v>
                </c:pt>
                <c:pt idx="4">
                  <c:v>1</c:v>
                </c:pt>
                <c:pt idx="5">
                  <c:v>0</c:v>
                </c:pt>
                <c:pt idx="6">
                  <c:v>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Sklepi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List1!$A$2:$A$8</c:f>
              <c:strCache>
                <c:ptCount val="7"/>
                <c:pt idx="0">
                  <c:v>Zdravstveni reševalec</c:v>
                </c:pt>
                <c:pt idx="1">
                  <c:v>Pomočnik kuharja</c:v>
                </c:pt>
                <c:pt idx="2">
                  <c:v>Maser</c:v>
                </c:pt>
                <c:pt idx="3">
                  <c:v>Socialni oskrbovalec</c:v>
                </c:pt>
                <c:pt idx="4">
                  <c:v>Hišnik</c:v>
                </c:pt>
                <c:pt idx="5">
                  <c:v>Farmacija</c:v>
                </c:pt>
                <c:pt idx="6">
                  <c:v>Vizažist</c:v>
                </c:pt>
              </c:strCache>
            </c:strRef>
          </c:cat>
          <c:val>
            <c:numRef>
              <c:f>List1!$C$2:$C$8</c:f>
              <c:numCache>
                <c:formatCode>General</c:formatCode>
                <c:ptCount val="7"/>
                <c:pt idx="0">
                  <c:v>9</c:v>
                </c:pt>
                <c:pt idx="1">
                  <c:v>17</c:v>
                </c:pt>
                <c:pt idx="2">
                  <c:v>7</c:v>
                </c:pt>
                <c:pt idx="3">
                  <c:v>18</c:v>
                </c:pt>
                <c:pt idx="4">
                  <c:v>3</c:v>
                </c:pt>
                <c:pt idx="5">
                  <c:v>7</c:v>
                </c:pt>
                <c:pt idx="6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4322304"/>
        <c:axId val="74376320"/>
        <c:axId val="148227392"/>
      </c:bar3DChart>
      <c:catAx>
        <c:axId val="743223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l-SI"/>
          </a:p>
        </c:txPr>
        <c:crossAx val="74376320"/>
        <c:crosses val="autoZero"/>
        <c:auto val="1"/>
        <c:lblAlgn val="ctr"/>
        <c:lblOffset val="100"/>
        <c:noMultiLvlLbl val="0"/>
      </c:catAx>
      <c:valAx>
        <c:axId val="74376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4322304"/>
        <c:crosses val="autoZero"/>
        <c:crossBetween val="between"/>
      </c:valAx>
      <c:serAx>
        <c:axId val="1482273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l-SI"/>
          </a:p>
        </c:txPr>
        <c:crossAx val="74376320"/>
        <c:crosses val="autoZero"/>
      </c:serAx>
    </c:plotArea>
    <c:legend>
      <c:legendPos val="r"/>
      <c:layout>
        <c:manualLayout>
          <c:xMode val="edge"/>
          <c:yMode val="edge"/>
          <c:x val="0.74841776839610419"/>
          <c:y val="0.30446904950940412"/>
          <c:w val="0.2427637669888531"/>
          <c:h val="0.208240073596158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pl-PL" dirty="0"/>
              <a:t>Uspešnost </a:t>
            </a:r>
            <a:r>
              <a:rPr lang="pl-PL" dirty="0" smtClean="0"/>
              <a:t>kandidatov pri NPK </a:t>
            </a:r>
            <a:r>
              <a:rPr lang="pl-PL" dirty="0"/>
              <a:t>socialni oskrbovalec na domu </a:t>
            </a:r>
            <a:r>
              <a:rPr lang="pl-PL" dirty="0" smtClean="0"/>
              <a:t>leta</a:t>
            </a:r>
            <a:r>
              <a:rPr lang="pl-PL" baseline="0" dirty="0" smtClean="0"/>
              <a:t> 2018</a:t>
            </a:r>
            <a:endParaRPr lang="pl-PL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34196836925527"/>
          <c:y val="0.22196512518480363"/>
          <c:w val="0.47582168635170602"/>
          <c:h val="0.71373252952755906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Uspešnost NPK socialni oskrbovalec na domu od 2013-2016</c:v>
                </c:pt>
              </c:strCache>
            </c:strRef>
          </c:tx>
          <c:explosion val="26"/>
          <c:dLbls>
            <c:dLbl>
              <c:idx val="0"/>
              <c:layout>
                <c:manualLayout>
                  <c:x val="0.12978607122356781"/>
                  <c:y val="-8.644543587705765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3.136833175943414E-2"/>
                  <c:y val="7.0198910060812617E-3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List1!$A$2:$A$3</c:f>
              <c:strCache>
                <c:ptCount val="2"/>
                <c:pt idx="0">
                  <c:v>uspešni</c:v>
                </c:pt>
                <c:pt idx="1">
                  <c:v>neuspešni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162</c:v>
                </c:pt>
                <c:pt idx="1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sl-SI" dirty="0"/>
              <a:t>Uspešnost kandidatov pri NPK maser </a:t>
            </a:r>
            <a:r>
              <a:rPr lang="sl-SI" baseline="0" dirty="0" smtClean="0"/>
              <a:t> leta 2018</a:t>
            </a:r>
            <a:endParaRPr lang="sl-SI" dirty="0"/>
          </a:p>
        </c:rich>
      </c:tx>
      <c:layout>
        <c:manualLayout>
          <c:xMode val="edge"/>
          <c:yMode val="edge"/>
          <c:x val="0.15023761789961429"/>
          <c:y val="2.2595196163442442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434196836925527"/>
          <c:y val="0.22196512518480363"/>
          <c:w val="0.47582168635170602"/>
          <c:h val="0.71373252952755906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Uspešnost kandidatov pri NPK maser od 2013-2016</c:v>
                </c:pt>
              </c:strCache>
            </c:strRef>
          </c:tx>
          <c:explosion val="26"/>
          <c:dPt>
            <c:idx val="0"/>
            <c:bubble3D val="0"/>
            <c:spPr>
              <a:solidFill>
                <a:srgbClr val="F68B1F"/>
              </a:solidFill>
            </c:spPr>
          </c:dPt>
          <c:dPt>
            <c:idx val="2"/>
            <c:bubble3D val="0"/>
            <c:spPr>
              <a:solidFill>
                <a:srgbClr val="92D050"/>
              </a:solidFill>
              <a:ln>
                <a:solidFill>
                  <a:srgbClr val="92D050"/>
                </a:solidFill>
              </a:ln>
            </c:spPr>
          </c:dPt>
          <c:dLbls>
            <c:dLbl>
              <c:idx val="0"/>
              <c:layout>
                <c:manualLayout>
                  <c:x val="7.2937057139086006E-2"/>
                  <c:y val="4.5193505838167246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869714707625078"/>
                  <c:y val="-0.1041864021231975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7.0404566817247299E-2"/>
                  <c:y val="3.811160203276704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showLegendKey val="0"/>
            <c:showVal val="1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0</c:v>
                </c:pt>
                <c:pt idx="1">
                  <c:v>71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err="1"/>
              <a:t>Uspešnost</a:t>
            </a:r>
            <a:r>
              <a:rPr lang="en-US" dirty="0"/>
              <a:t> </a:t>
            </a:r>
            <a:r>
              <a:rPr lang="en-US" dirty="0" err="1"/>
              <a:t>kandidatov</a:t>
            </a:r>
            <a:r>
              <a:rPr lang="en-US" dirty="0"/>
              <a:t> </a:t>
            </a:r>
            <a:r>
              <a:rPr lang="en-US" dirty="0" err="1"/>
              <a:t>pri</a:t>
            </a:r>
            <a:r>
              <a:rPr lang="en-US" dirty="0"/>
              <a:t> NPK </a:t>
            </a:r>
            <a:r>
              <a:rPr lang="en-US" dirty="0" err="1"/>
              <a:t>zdravstveni</a:t>
            </a:r>
            <a:r>
              <a:rPr lang="en-US" dirty="0"/>
              <a:t> </a:t>
            </a:r>
            <a:r>
              <a:rPr lang="en-US" dirty="0" err="1"/>
              <a:t>reševalec</a:t>
            </a:r>
            <a:r>
              <a:rPr lang="en-US" dirty="0"/>
              <a:t> </a:t>
            </a:r>
            <a:r>
              <a:rPr lang="sl-SI" dirty="0" smtClean="0"/>
              <a:t>leta</a:t>
            </a:r>
            <a:r>
              <a:rPr lang="sl-SI" baseline="0" dirty="0" smtClean="0"/>
              <a:t> </a:t>
            </a:r>
            <a:r>
              <a:rPr lang="sl-SI" dirty="0" smtClean="0"/>
              <a:t>2018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34196836925527"/>
          <c:y val="0.22196512518480363"/>
          <c:w val="0.47582168635170602"/>
          <c:h val="0.71373252952755906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Uspešnost kandidatov pri NPK zdravstveni reševalec od 2013-2016</c:v>
                </c:pt>
              </c:strCache>
            </c:strRef>
          </c:tx>
          <c:explosion val="26"/>
          <c:dPt>
            <c:idx val="0"/>
            <c:bubble3D val="0"/>
            <c:spPr>
              <a:solidFill>
                <a:srgbClr val="66FF33"/>
              </a:solidFill>
            </c:spPr>
          </c:dPt>
          <c:dPt>
            <c:idx val="2"/>
            <c:bubble3D val="0"/>
            <c:spPr>
              <a:solidFill>
                <a:srgbClr val="FFC000"/>
              </a:solidFill>
            </c:spPr>
          </c:dPt>
          <c:dLbls>
            <c:dLbl>
              <c:idx val="0"/>
              <c:layout>
                <c:manualLayout>
                  <c:x val="6.7321946867014773E-2"/>
                  <c:y val="3.6131893340104304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9.0496310595119065E-3"/>
                  <c:y val="-1.4073830933403425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7.8360795559752616E-3"/>
                  <c:y val="-2.2659141855072427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0</c:v>
                </c:pt>
                <c:pt idx="1">
                  <c:v>106</c:v>
                </c:pt>
                <c:pt idx="2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sl-SI" dirty="0"/>
              <a:t>Uspešnost kandidatov pri NPK vizažist </a:t>
            </a:r>
            <a:r>
              <a:rPr lang="sl-SI" dirty="0" smtClean="0"/>
              <a:t>leta</a:t>
            </a:r>
            <a:r>
              <a:rPr lang="sl-SI" baseline="0" dirty="0" smtClean="0"/>
              <a:t> </a:t>
            </a:r>
            <a:r>
              <a:rPr lang="sl-SI" dirty="0" smtClean="0"/>
              <a:t>2018</a:t>
            </a:r>
            <a:endParaRPr lang="sl-SI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34196836925527"/>
          <c:y val="0.22196512518480363"/>
          <c:w val="0.47582168635170602"/>
          <c:h val="0.71373252952755906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Uspešnost kandidatov pri NPK vizažist od 2013-2016</c:v>
                </c:pt>
              </c:strCache>
            </c:strRef>
          </c:tx>
          <c:explosion val="26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6.1810406482613107E-2"/>
                  <c:y val="4.8891424030092973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36362539578935676"/>
                  <c:y val="-0.13272601684300478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0596710319223791E-2"/>
                  <c:y val="2.857615092010685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3</c:v>
                </c:pt>
                <c:pt idx="1">
                  <c:v>37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sl-SI" dirty="0"/>
              <a:t>Uspešnost kandidatov </a:t>
            </a:r>
            <a:r>
              <a:rPr lang="sl-SI" dirty="0" smtClean="0"/>
              <a:t>na</a:t>
            </a:r>
            <a:r>
              <a:rPr lang="sl-SI" baseline="0" dirty="0" smtClean="0"/>
              <a:t> področju gostinstva</a:t>
            </a:r>
            <a:r>
              <a:rPr lang="sl-SI" dirty="0" smtClean="0"/>
              <a:t> </a:t>
            </a:r>
            <a:r>
              <a:rPr lang="sl-SI" dirty="0" smtClean="0"/>
              <a:t>leta</a:t>
            </a:r>
            <a:r>
              <a:rPr lang="sl-SI" baseline="0" dirty="0" smtClean="0"/>
              <a:t> </a:t>
            </a:r>
            <a:r>
              <a:rPr lang="sl-SI" dirty="0" smtClean="0"/>
              <a:t>2018</a:t>
            </a:r>
            <a:endParaRPr lang="sl-SI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4709404394882053"/>
          <c:y val="0.22442888210616507"/>
          <c:w val="0.47582168635170602"/>
          <c:h val="0.71373252952755906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Uspešnost kandidatov pri NPK vizažist od 2013-2016</c:v>
                </c:pt>
              </c:strCache>
            </c:strRef>
          </c:tx>
          <c:explosion val="26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3.6089884688738291E-2"/>
                  <c:y val="2.3667463411648796E-3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43711260091471316"/>
                  <c:y val="3.1478825345627286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7.8968511600562896E-2"/>
                  <c:y val="3.1312681174723328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8</c:v>
                </c:pt>
                <c:pt idx="1">
                  <c:v>115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3.6571428571428574E-2"/>
                  <c:y val="4.843592330978807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20571428571428574"/>
                  <c:y val="-0.17356205852674067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1714285714285715E-2"/>
                  <c:y val="8.879919273461152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861</c:v>
                </c:pt>
                <c:pt idx="1">
                  <c:v>3667</c:v>
                </c:pt>
                <c:pt idx="2">
                  <c:v>696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0.82787</cdr:x>
      <cdr:y>0.28861</cdr:y>
    </cdr:from>
    <cdr:to>
      <cdr:x>0.99057</cdr:x>
      <cdr:y>0.72152</cdr:y>
    </cdr:to>
    <cdr:sp macro="" textlink="">
      <cdr:nvSpPr>
        <cdr:cNvPr id="2" name="PoljeZBesedilom 1"/>
        <cdr:cNvSpPr txBox="1"/>
      </cdr:nvSpPr>
      <cdr:spPr>
        <a:xfrm xmlns:a="http://schemas.openxmlformats.org/drawingml/2006/main">
          <a:off x="7272808" y="1413192"/>
          <a:ext cx="1429326" cy="21197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l-SI" sz="1600" dirty="0" smtClean="0">
              <a:solidFill>
                <a:srgbClr val="66FF33"/>
              </a:solidFill>
            </a:rPr>
            <a:t>GZS CPU</a:t>
          </a:r>
        </a:p>
        <a:p xmlns:a="http://schemas.openxmlformats.org/drawingml/2006/main">
          <a:r>
            <a:rPr lang="sl-SI" sz="1600" dirty="0" smtClean="0">
              <a:solidFill>
                <a:srgbClr val="FF0000"/>
              </a:solidFill>
            </a:rPr>
            <a:t>KGZS</a:t>
          </a:r>
        </a:p>
        <a:p xmlns:a="http://schemas.openxmlformats.org/drawingml/2006/main">
          <a:r>
            <a:rPr lang="sl-SI" sz="1600" dirty="0" smtClean="0">
              <a:solidFill>
                <a:srgbClr val="FFC000"/>
              </a:solidFill>
            </a:rPr>
            <a:t>SGLŠ Postojna</a:t>
          </a:r>
        </a:p>
        <a:p xmlns:a="http://schemas.openxmlformats.org/drawingml/2006/main">
          <a:r>
            <a:rPr lang="sl-SI" sz="1600" dirty="0" smtClean="0">
              <a:solidFill>
                <a:srgbClr val="0070C0"/>
              </a:solidFill>
            </a:rPr>
            <a:t>ZRSZV</a:t>
          </a:r>
        </a:p>
        <a:p xmlns:a="http://schemas.openxmlformats.org/drawingml/2006/main">
          <a:r>
            <a:rPr lang="sl-SI" sz="1600" dirty="0" smtClean="0">
              <a:solidFill>
                <a:srgbClr val="FF00FF"/>
              </a:solidFill>
            </a:rPr>
            <a:t>Prometni center </a:t>
          </a:r>
        </a:p>
        <a:p xmlns:a="http://schemas.openxmlformats.org/drawingml/2006/main">
          <a:r>
            <a:rPr lang="sl-SI" sz="1600" dirty="0" smtClean="0">
              <a:solidFill>
                <a:srgbClr val="FF00FF"/>
              </a:solidFill>
            </a:rPr>
            <a:t>Blisk</a:t>
          </a:r>
          <a:endParaRPr lang="sl-SI" sz="1600" dirty="0">
            <a:solidFill>
              <a:srgbClr val="FF00FF"/>
            </a:solidFill>
          </a:endParaRPr>
        </a:p>
      </cdr:txBody>
    </cdr:sp>
  </cdr:relSizeAnchor>
  <cdr:relSizeAnchor xmlns:cdr="http://schemas.openxmlformats.org/drawingml/2006/chartDrawing">
    <cdr:from>
      <cdr:x>0.27273</cdr:x>
      <cdr:y>0.98361</cdr:y>
    </cdr:from>
    <cdr:to>
      <cdr:x>0.50909</cdr:x>
      <cdr:y>1</cdr:y>
    </cdr:to>
    <cdr:sp macro="" textlink="">
      <cdr:nvSpPr>
        <cdr:cNvPr id="3" name="PoljeZBesedilom 2"/>
        <cdr:cNvSpPr txBox="1"/>
      </cdr:nvSpPr>
      <cdr:spPr>
        <a:xfrm xmlns:a="http://schemas.openxmlformats.org/drawingml/2006/main">
          <a:off x="2160240" y="4320480"/>
          <a:ext cx="1872208" cy="720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sl-SI" sz="1100" dirty="0"/>
        </a:p>
      </cdr:txBody>
    </cdr:sp>
  </cdr:relSizeAnchor>
  <cdr:relSizeAnchor xmlns:cdr="http://schemas.openxmlformats.org/drawingml/2006/chartDrawing">
    <cdr:from>
      <cdr:x>0.32727</cdr:x>
      <cdr:y>0.875</cdr:y>
    </cdr:from>
    <cdr:to>
      <cdr:x>0.6</cdr:x>
      <cdr:y>0.96721</cdr:y>
    </cdr:to>
    <cdr:sp macro="" textlink="">
      <cdr:nvSpPr>
        <cdr:cNvPr id="4" name="PoljeZBesedilom 3"/>
        <cdr:cNvSpPr txBox="1"/>
      </cdr:nvSpPr>
      <cdr:spPr>
        <a:xfrm xmlns:a="http://schemas.openxmlformats.org/drawingml/2006/main">
          <a:off x="2592288" y="4032448"/>
          <a:ext cx="2160240" cy="4249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1800" dirty="0" smtClean="0"/>
            <a:t>Število certifikatov</a:t>
          </a:r>
          <a:endParaRPr lang="sl-SI" sz="1800" dirty="0"/>
        </a:p>
      </cdr:txBody>
    </cdr:sp>
  </cdr:relSizeAnchor>
  <cdr:relSizeAnchor xmlns:cdr="http://schemas.openxmlformats.org/drawingml/2006/chartDrawing">
    <cdr:from>
      <cdr:x>0.01734</cdr:x>
      <cdr:y>0.25</cdr:y>
    </cdr:from>
    <cdr:to>
      <cdr:x>0.04335</cdr:x>
      <cdr:y>0.63235</cdr:y>
    </cdr:to>
    <cdr:sp macro="" textlink="">
      <cdr:nvSpPr>
        <cdr:cNvPr id="5" name="PoljeZBesedilom 4"/>
        <cdr:cNvSpPr txBox="1"/>
      </cdr:nvSpPr>
      <cdr:spPr>
        <a:xfrm xmlns:a="http://schemas.openxmlformats.org/drawingml/2006/main">
          <a:off x="144016" y="1224136"/>
          <a:ext cx="216024" cy="18722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1800" dirty="0"/>
            <a:t>S</a:t>
          </a:r>
          <a:r>
            <a:rPr lang="sl-SI" sz="1800" dirty="0" smtClean="0"/>
            <a:t>klepi</a:t>
          </a:r>
          <a:endParaRPr lang="sl-SI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0.06667</cdr:x>
      <cdr:y>0.90244</cdr:y>
    </cdr:from>
    <cdr:to>
      <cdr:x>0.93539</cdr:x>
      <cdr:y>0.96341</cdr:y>
    </cdr:to>
    <cdr:sp macro="" textlink="">
      <cdr:nvSpPr>
        <cdr:cNvPr id="2" name="PoljeZBesedilom 1"/>
        <cdr:cNvSpPr txBox="1"/>
      </cdr:nvSpPr>
      <cdr:spPr>
        <a:xfrm xmlns:a="http://schemas.openxmlformats.org/drawingml/2006/main">
          <a:off x="576064" y="5328592"/>
          <a:ext cx="7506568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2000" dirty="0" smtClean="0"/>
            <a:t>Na </a:t>
          </a:r>
          <a:r>
            <a:rPr lang="sl-SI" sz="2000" dirty="0"/>
            <a:t>6</a:t>
          </a:r>
          <a:r>
            <a:rPr lang="sl-SI" sz="2000" dirty="0" smtClean="0"/>
            <a:t> (ali 8.8%) od </a:t>
          </a:r>
          <a:r>
            <a:rPr lang="sl-SI" sz="2000" dirty="0" smtClean="0"/>
            <a:t>68</a:t>
          </a:r>
          <a:r>
            <a:rPr lang="sl-SI" sz="2000" dirty="0" smtClean="0"/>
            <a:t> </a:t>
          </a:r>
          <a:r>
            <a:rPr lang="sl-SI" sz="2000" dirty="0" smtClean="0"/>
            <a:t>preverjanj </a:t>
          </a:r>
          <a:r>
            <a:rPr lang="sl-SI" sz="2000" dirty="0" smtClean="0"/>
            <a:t> </a:t>
          </a:r>
          <a:r>
            <a:rPr lang="sl-SI" sz="2000" dirty="0" smtClean="0"/>
            <a:t>so bili trije ali manj kandidatov.</a:t>
          </a:r>
          <a:endParaRPr lang="sl-SI" sz="20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496" y="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0970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496" y="940970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46D3313-F0CC-48D7-907C-8C9B7908D51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37770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l-SI" smtClean="0"/>
              <a:t>Kliknite, če želite urediti slog podnaslova matrice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75E91-CE7E-49A2-AD6C-8251AC063668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E197F-6743-4830-A40C-9449D6D7850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073BC-B241-419D-BFA0-7AD95508AAD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32D72-32BC-4A8E-B010-2FE187A7F5DE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919A0-4B03-4BE3-AACC-35DB2679FB0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559E0-15A1-44BC-AF5D-A627339C1AD9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8FF4C-5958-4FCB-90CF-229DE658B33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859B3-38C1-4180-84E5-7D2D217F1A9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C86F2-C802-4751-A0BC-5EC11F92F63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C9F93-4653-41F5-BF4C-19DC46BAEEEB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DB7E8-926D-4910-8A25-78B489ED9E1D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slov, besedilo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09843-2B26-4917-A1EF-0ABA57C2798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title style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text styles</a:t>
            </a:r>
          </a:p>
          <a:p>
            <a:pPr lvl="1"/>
            <a:r>
              <a:rPr lang="sl-SI" smtClean="0"/>
              <a:t>Second level</a:t>
            </a:r>
          </a:p>
          <a:p>
            <a:pPr lvl="2"/>
            <a:r>
              <a:rPr lang="sl-SI" smtClean="0"/>
              <a:t>Third level</a:t>
            </a:r>
          </a:p>
          <a:p>
            <a:pPr lvl="3"/>
            <a:r>
              <a:rPr lang="sl-SI" smtClean="0"/>
              <a:t>Fourth level</a:t>
            </a:r>
          </a:p>
          <a:p>
            <a:pPr lvl="4"/>
            <a:r>
              <a:rPr lang="sl-SI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09D49DAC-33E7-43FB-B25C-C4D69CAAE37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javni_razpis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ivan.arnic@ric.si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://www.google.si/url?sa=i&amp;rct=j&amp;q=&amp;esrc=s&amp;source=images&amp;cd=&amp;ved=2ahUKEwjRtPOLs8LeAhUOCuwKHc51BTcQjRx6BAgBEAU&amp;url=http://mybiona.com/index.php/ponudba/masaze&amp;psig=AOvVaw0aC4CP4PqHJtVbLoXLP4MD&amp;ust=154168407386344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00113" y="1556793"/>
            <a:ext cx="7848600" cy="1944216"/>
          </a:xfrm>
        </p:spPr>
        <p:txBody>
          <a:bodyPr/>
          <a:lstStyle/>
          <a:p>
            <a:pPr algn="l" eaLnBrk="1" hangingPunct="1"/>
            <a:r>
              <a:rPr lang="sl-SI" sz="2800" b="1" dirty="0" smtClean="0">
                <a:solidFill>
                  <a:schemeClr val="accent2"/>
                </a:solidFill>
                <a:latin typeface="Arial Narrow" pitchFamily="34" charset="0"/>
              </a:rPr>
              <a:t>Register izvajalcev </a:t>
            </a:r>
            <a: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  <a:t/>
            </a:r>
            <a:b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</a:br>
            <a: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  <a:t>Ugotovitve Državnega izpitnega centra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5656" y="3452589"/>
            <a:ext cx="5329237" cy="2952750"/>
          </a:xfrm>
        </p:spPr>
        <p:txBody>
          <a:bodyPr/>
          <a:lstStyle/>
          <a:p>
            <a:pPr algn="r" eaLnBrk="1" hangingPunct="1"/>
            <a:r>
              <a:rPr lang="sl-SI" sz="2400" b="1" dirty="0" smtClean="0">
                <a:solidFill>
                  <a:schemeClr val="accent2"/>
                </a:solidFill>
                <a:latin typeface="Arial Narrow" pitchFamily="34" charset="0"/>
              </a:rPr>
              <a:t>		</a:t>
            </a:r>
          </a:p>
          <a:p>
            <a:pPr algn="r" eaLnBrk="1" hangingPunct="1"/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		Ljubljana, </a:t>
            </a:r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2019</a:t>
            </a:r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Ivan Arnič</a:t>
            </a: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             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2088" y="5372100"/>
            <a:ext cx="12446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" name="PoljeZBesedilom 3"/>
          <p:cNvSpPr txBox="1"/>
          <p:nvPr/>
        </p:nvSpPr>
        <p:spPr>
          <a:xfrm>
            <a:off x="1115616" y="1196752"/>
            <a:ext cx="80283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REGISTER IZVAJALCEV</a:t>
            </a:r>
          </a:p>
          <a:p>
            <a:endParaRPr lang="sl-SI" b="0" dirty="0" smtClean="0"/>
          </a:p>
          <a:p>
            <a:r>
              <a:rPr lang="sl-SI" b="0" dirty="0" smtClean="0"/>
              <a:t>V register izvajalcev  za preverjanje in potrjevanje NPK je vpisanih </a:t>
            </a:r>
          </a:p>
          <a:p>
            <a:r>
              <a:rPr lang="sl-SI" b="0" dirty="0" smtClean="0"/>
              <a:t>112 izvajalcev.</a:t>
            </a:r>
          </a:p>
          <a:p>
            <a:endParaRPr lang="sl-SI" b="0" dirty="0" smtClean="0"/>
          </a:p>
          <a:p>
            <a:pPr marL="342900" indent="-342900">
              <a:buFontTx/>
              <a:buChar char="-"/>
            </a:pPr>
            <a:r>
              <a:rPr lang="sl-SI" b="0" dirty="0" smtClean="0"/>
              <a:t>65</a:t>
            </a:r>
            <a:r>
              <a:rPr lang="sl-SI" b="0" dirty="0" smtClean="0"/>
              <a:t> </a:t>
            </a:r>
            <a:r>
              <a:rPr lang="sl-SI" b="0" dirty="0" smtClean="0"/>
              <a:t>izvajalcev je izvedlo preverjanje in potrjevanje NPK v letu </a:t>
            </a:r>
            <a:r>
              <a:rPr lang="sl-SI" b="0" dirty="0" smtClean="0"/>
              <a:t>2018</a:t>
            </a:r>
            <a:endParaRPr lang="sl-SI" b="0" dirty="0" smtClean="0"/>
          </a:p>
          <a:p>
            <a:pPr marL="342900" indent="-342900">
              <a:buFontTx/>
              <a:buChar char="-"/>
            </a:pPr>
            <a:r>
              <a:rPr lang="sl-SI" b="0" dirty="0" smtClean="0"/>
              <a:t>95</a:t>
            </a:r>
            <a:r>
              <a:rPr lang="sl-SI" b="0" dirty="0" smtClean="0"/>
              <a:t> različnih </a:t>
            </a:r>
            <a:r>
              <a:rPr lang="sl-SI" b="0" dirty="0" smtClean="0"/>
              <a:t>NPK v letu </a:t>
            </a:r>
            <a:r>
              <a:rPr lang="sl-SI" b="0" dirty="0" smtClean="0"/>
              <a:t>2018</a:t>
            </a:r>
            <a:endParaRPr lang="sl-SI" b="0" dirty="0" smtClean="0"/>
          </a:p>
          <a:p>
            <a:endParaRPr lang="sl-SI" b="0" dirty="0" smtClean="0"/>
          </a:p>
          <a:p>
            <a:r>
              <a:rPr lang="sl-SI" b="0" dirty="0" smtClean="0"/>
              <a:t>Vpis v register se opravi na podlagi predloga za vpis (javni poziv) ali na podlagi izbora na javnem razpisu.</a:t>
            </a:r>
          </a:p>
          <a:p>
            <a:endParaRPr lang="sl-SI" b="0" dirty="0" smtClean="0"/>
          </a:p>
          <a:p>
            <a:r>
              <a:rPr lang="sl-SI" b="0" dirty="0" smtClean="0">
                <a:hlinkClick r:id="rId3"/>
              </a:rPr>
              <a:t>http://www.ric.si/kvalifikacije/izvajalci/javni_razpis/</a:t>
            </a:r>
            <a:r>
              <a:rPr lang="sl-SI" b="0" dirty="0" smtClean="0"/>
              <a:t> </a:t>
            </a:r>
          </a:p>
          <a:p>
            <a:endParaRPr lang="sl-SI" b="0" dirty="0"/>
          </a:p>
          <a:p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223275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6" name="Text Box 5"/>
          <p:cNvSpPr txBox="1">
            <a:spLocks noChangeArrowheads="1"/>
          </p:cNvSpPr>
          <p:nvPr/>
        </p:nvSpPr>
        <p:spPr bwMode="auto">
          <a:xfrm>
            <a:off x="971550" y="2359093"/>
            <a:ext cx="68405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en-US" sz="1800" b="0">
              <a:latin typeface="Arial" charset="0"/>
            </a:endParaRPr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Zaobljeni pravokotnik 4"/>
          <p:cNvSpPr/>
          <p:nvPr/>
        </p:nvSpPr>
        <p:spPr bwMode="auto">
          <a:xfrm>
            <a:off x="2195736" y="1196752"/>
            <a:ext cx="1080120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6" name="Zaobljeni pravokotnik 5"/>
          <p:cNvSpPr/>
          <p:nvPr/>
        </p:nvSpPr>
        <p:spPr bwMode="auto">
          <a:xfrm>
            <a:off x="2627784" y="1700808"/>
            <a:ext cx="914400" cy="914400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8" name="Trosmerna puščica 7"/>
          <p:cNvSpPr/>
          <p:nvPr/>
        </p:nvSpPr>
        <p:spPr bwMode="auto">
          <a:xfrm>
            <a:off x="4932040" y="1988840"/>
            <a:ext cx="1216152" cy="850392"/>
          </a:xfrm>
          <a:prstGeom prst="leftRightUp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10" name="Puščica dol 9"/>
          <p:cNvSpPr/>
          <p:nvPr/>
        </p:nvSpPr>
        <p:spPr bwMode="auto">
          <a:xfrm>
            <a:off x="4483496" y="2013836"/>
            <a:ext cx="180181" cy="528613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11" name="Puščica dol 10"/>
          <p:cNvSpPr/>
          <p:nvPr/>
        </p:nvSpPr>
        <p:spPr bwMode="auto">
          <a:xfrm>
            <a:off x="4572000" y="1893106"/>
            <a:ext cx="484632" cy="978408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59" name="Puščica dol 58"/>
          <p:cNvSpPr/>
          <p:nvPr/>
        </p:nvSpPr>
        <p:spPr bwMode="auto">
          <a:xfrm>
            <a:off x="4752020" y="1700808"/>
            <a:ext cx="62296" cy="45719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graphicFrame>
        <p:nvGraphicFramePr>
          <p:cNvPr id="60" name="Predmet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9126296"/>
              </p:ext>
            </p:extLst>
          </p:nvPr>
        </p:nvGraphicFramePr>
        <p:xfrm>
          <a:off x="251520" y="188640"/>
          <a:ext cx="8784976" cy="6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7" name="Dokument" r:id="rId3" imgW="10165292" imgH="7196606" progId="Word.Document.12">
                  <p:embed/>
                </p:oleObj>
              </mc:Choice>
              <mc:Fallback>
                <p:oleObj name="Dokument" r:id="rId3" imgW="10165292" imgH="719660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520" y="188640"/>
                        <a:ext cx="8784976" cy="65527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738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" name="PoljeZBesedilom 1"/>
          <p:cNvSpPr txBox="1"/>
          <p:nvPr/>
        </p:nvSpPr>
        <p:spPr>
          <a:xfrm>
            <a:off x="1187624" y="764704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IZBRIS IZ REGISTRA IZVAJALCEV</a:t>
            </a:r>
            <a:endParaRPr lang="sl-SI" dirty="0"/>
          </a:p>
        </p:txBody>
      </p:sp>
      <p:sp>
        <p:nvSpPr>
          <p:cNvPr id="4" name="PoljeZBesedilom 3"/>
          <p:cNvSpPr txBox="1"/>
          <p:nvPr/>
        </p:nvSpPr>
        <p:spPr>
          <a:xfrm>
            <a:off x="1187624" y="1700808"/>
            <a:ext cx="7632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sl-SI" b="0" dirty="0" smtClean="0"/>
              <a:t>na zahtevo izvajalca,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preneha obstajati,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n</a:t>
            </a:r>
            <a:r>
              <a:rPr lang="sl-SI" b="0" dirty="0" smtClean="0"/>
              <a:t>a podlagi odločbe inšpektorja,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razpiše oziroma izvede roka za preverjanje in potrjevanje NPK,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predloži letnih poročil,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posreduje dokazil o izpolnjevanju spremenjenih materialnih pogojev, ko se spremeni katalog.</a:t>
            </a:r>
          </a:p>
          <a:p>
            <a:pPr marL="342900" indent="-342900">
              <a:buFontTx/>
              <a:buChar char="-"/>
            </a:pPr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325143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" name="PoljeZBesedilom 1"/>
          <p:cNvSpPr txBox="1"/>
          <p:nvPr/>
        </p:nvSpPr>
        <p:spPr>
          <a:xfrm>
            <a:off x="1187624" y="764704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LETNA POROČILA</a:t>
            </a:r>
            <a:endParaRPr lang="sl-SI" dirty="0"/>
          </a:p>
        </p:txBody>
      </p:sp>
      <p:sp>
        <p:nvSpPr>
          <p:cNvPr id="4" name="PoljeZBesedilom 3"/>
          <p:cNvSpPr txBox="1"/>
          <p:nvPr/>
        </p:nvSpPr>
        <p:spPr>
          <a:xfrm>
            <a:off x="1187624" y="1700808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Izvajalci oddajo Državnemu izpitnemu centru letno poročilo o izvedbi postopkov preverjanja in potrjevanja nacionalnih poklicnih kvalifikacij za preteklo leto v </a:t>
            </a:r>
            <a:r>
              <a:rPr lang="sl-SI" b="0" i="1" u="sng" dirty="0" smtClean="0"/>
              <a:t>elektronski obliki </a:t>
            </a:r>
            <a:r>
              <a:rPr lang="sl-SI" b="0" dirty="0" smtClean="0"/>
              <a:t>preko nacionalnega informacijskega središča do zadnjega delovnega dne v januarju tekočega leta.</a:t>
            </a:r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340137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217169606"/>
              </p:ext>
            </p:extLst>
          </p:nvPr>
        </p:nvGraphicFramePr>
        <p:xfrm>
          <a:off x="1043608" y="1484784"/>
          <a:ext cx="777686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PoljeZBesedilom 1"/>
          <p:cNvSpPr txBox="1"/>
          <p:nvPr/>
        </p:nvSpPr>
        <p:spPr>
          <a:xfrm>
            <a:off x="1331640" y="76470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Število izvajalcev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53921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1395743505"/>
              </p:ext>
            </p:extLst>
          </p:nvPr>
        </p:nvGraphicFramePr>
        <p:xfrm>
          <a:off x="1043608" y="1484784"/>
          <a:ext cx="7776864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PoljeZBesedilom 1"/>
          <p:cNvSpPr txBox="1"/>
          <p:nvPr/>
        </p:nvSpPr>
        <p:spPr>
          <a:xfrm>
            <a:off x="1331640" y="764704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Število izvajalcev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78593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1642667544"/>
              </p:ext>
            </p:extLst>
          </p:nvPr>
        </p:nvGraphicFramePr>
        <p:xfrm>
          <a:off x="1187624" y="1340768"/>
          <a:ext cx="7776864" cy="39985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PoljeZBesedilom 1"/>
          <p:cNvSpPr txBox="1"/>
          <p:nvPr/>
        </p:nvSpPr>
        <p:spPr>
          <a:xfrm>
            <a:off x="1331640" y="764704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Število izvajalcev</a:t>
            </a:r>
            <a:endParaRPr lang="sl-SI" dirty="0"/>
          </a:p>
        </p:txBody>
      </p:sp>
      <p:sp>
        <p:nvSpPr>
          <p:cNvPr id="4" name="PoljeZBesedilom 3"/>
          <p:cNvSpPr txBox="1"/>
          <p:nvPr/>
        </p:nvSpPr>
        <p:spPr>
          <a:xfrm>
            <a:off x="1043608" y="5085184"/>
            <a:ext cx="77768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Turizem</a:t>
            </a:r>
            <a:r>
              <a:rPr lang="sl-SI" b="0" dirty="0"/>
              <a:t> </a:t>
            </a:r>
            <a:r>
              <a:rPr lang="sl-SI" b="0" dirty="0" smtClean="0"/>
              <a:t>(turistični informator, turistični animator, sobar, nadzornik sob)</a:t>
            </a:r>
          </a:p>
          <a:p>
            <a:r>
              <a:rPr lang="sl-SI" dirty="0" smtClean="0"/>
              <a:t>Gostinstvo</a:t>
            </a:r>
            <a:r>
              <a:rPr lang="sl-SI" b="0" dirty="0"/>
              <a:t> </a:t>
            </a:r>
            <a:r>
              <a:rPr lang="sl-SI" b="0" dirty="0" smtClean="0"/>
              <a:t>(pomočnik kuharja, dietni kuhar, pomočnik natakarja, barman)</a:t>
            </a:r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221091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jeZBesedilom 1"/>
          <p:cNvSpPr txBox="1"/>
          <p:nvPr/>
        </p:nvSpPr>
        <p:spPr>
          <a:xfrm>
            <a:off x="1043608" y="764704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Izvajalci z največjim številom sklepov in podeljenih certifikatov v letu 2018</a:t>
            </a:r>
            <a:endParaRPr lang="sl-SI" dirty="0"/>
          </a:p>
        </p:txBody>
      </p:sp>
      <p:graphicFrame>
        <p:nvGraphicFramePr>
          <p:cNvPr id="4" name="Grafikon 3"/>
          <p:cNvGraphicFramePr/>
          <p:nvPr>
            <p:extLst>
              <p:ext uri="{D42A27DB-BD31-4B8C-83A1-F6EECF244321}">
                <p14:modId xmlns:p14="http://schemas.microsoft.com/office/powerpoint/2010/main" val="2092150165"/>
              </p:ext>
            </p:extLst>
          </p:nvPr>
        </p:nvGraphicFramePr>
        <p:xfrm>
          <a:off x="179512" y="1772816"/>
          <a:ext cx="885698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5556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jeZBesedilom 1"/>
          <p:cNvSpPr txBox="1"/>
          <p:nvPr/>
        </p:nvSpPr>
        <p:spPr>
          <a:xfrm>
            <a:off x="1403648" y="548680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Povprečno število kandidatov na preverjanju v letu </a:t>
            </a:r>
            <a:r>
              <a:rPr lang="sl-SI" dirty="0" smtClean="0"/>
              <a:t>2018</a:t>
            </a:r>
            <a:endParaRPr lang="sl-SI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2458559546"/>
              </p:ext>
            </p:extLst>
          </p:nvPr>
        </p:nvGraphicFramePr>
        <p:xfrm>
          <a:off x="1489745" y="1340768"/>
          <a:ext cx="6864424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8823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2929338755"/>
              </p:ext>
            </p:extLst>
          </p:nvPr>
        </p:nvGraphicFramePr>
        <p:xfrm>
          <a:off x="179512" y="764704"/>
          <a:ext cx="8640960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9177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56" name="Text Box 5"/>
          <p:cNvSpPr txBox="1">
            <a:spLocks noChangeArrowheads="1"/>
          </p:cNvSpPr>
          <p:nvPr/>
        </p:nvSpPr>
        <p:spPr bwMode="auto">
          <a:xfrm>
            <a:off x="935570" y="2157413"/>
            <a:ext cx="802891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Izvajalec opravlja v postopku preverjanja in potrjevanja naslednja administrativno tehnična strokovna dela: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-   Razpis roka za preverjanje in potrjevanje NPK,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Svetovanje in pomoč pri sestavi osebne zbirne mape,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Priprava materialnih pogojev, 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Vodenje postopka za pridobitev NPK, ki obsega sprejem in obravnavo vloge za pridobitev NPK, priprava gradiv za komisijo, predložitev dokumentacije komisiji, pripravo osnutka odločbe o zavrnitvi izdaje certifikata ali izdajo certifikata.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 </a:t>
            </a:r>
            <a:endParaRPr lang="en-US" b="0" dirty="0">
              <a:latin typeface="Arial" charset="0"/>
            </a:endParaRPr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jeZBesedilom 3"/>
          <p:cNvSpPr txBox="1"/>
          <p:nvPr/>
        </p:nvSpPr>
        <p:spPr>
          <a:xfrm>
            <a:off x="1331640" y="981075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ADMINISTRATIVO TEHNIČNA IN STROKOVNA DELA IZVAJALCA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2087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8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9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0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1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2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620688"/>
            <a:ext cx="7489452" cy="5168776"/>
          </a:xfrm>
        </p:spPr>
        <p:txBody>
          <a:bodyPr/>
          <a:lstStyle/>
          <a:p>
            <a:pPr algn="l" eaLnBrk="1" hangingPunct="1"/>
            <a:r>
              <a:rPr lang="sl-SI" sz="1400" b="1" dirty="0" smtClean="0">
                <a:solidFill>
                  <a:srgbClr val="00529B"/>
                </a:solidFill>
              </a:rPr>
              <a:t/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</a:t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                                                                             </a:t>
            </a: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pic>
        <p:nvPicPr>
          <p:cNvPr id="5530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1574786659"/>
              </p:ext>
            </p:extLst>
          </p:nvPr>
        </p:nvGraphicFramePr>
        <p:xfrm>
          <a:off x="1475656" y="764704"/>
          <a:ext cx="691276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PoljeZBesedilom 2"/>
          <p:cNvSpPr txBox="1"/>
          <p:nvPr/>
        </p:nvSpPr>
        <p:spPr>
          <a:xfrm>
            <a:off x="1043608" y="5517232"/>
            <a:ext cx="78963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Leta </a:t>
            </a:r>
            <a:r>
              <a:rPr lang="sl-SI" dirty="0" smtClean="0"/>
              <a:t>2018  </a:t>
            </a:r>
            <a:r>
              <a:rPr lang="sl-SI" dirty="0" smtClean="0"/>
              <a:t>je bilo podeljenih </a:t>
            </a:r>
            <a:r>
              <a:rPr lang="sl-SI" dirty="0" smtClean="0"/>
              <a:t>162</a:t>
            </a:r>
            <a:r>
              <a:rPr lang="sl-SI" dirty="0" smtClean="0"/>
              <a:t> </a:t>
            </a:r>
            <a:r>
              <a:rPr lang="sl-SI" dirty="0" smtClean="0"/>
              <a:t>certifikatov za NPK socialni oskrbovalec na domu.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0795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4"/>
          <p:cNvSpPr>
            <a:spLocks noChangeArrowheads="1"/>
          </p:cNvSpPr>
          <p:nvPr/>
        </p:nvSpPr>
        <p:spPr bwMode="auto">
          <a:xfrm>
            <a:off x="0" y="0"/>
            <a:ext cx="927597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8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9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0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1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2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620688"/>
            <a:ext cx="7489452" cy="5168776"/>
          </a:xfrm>
        </p:spPr>
        <p:txBody>
          <a:bodyPr/>
          <a:lstStyle/>
          <a:p>
            <a:pPr algn="l" eaLnBrk="1" hangingPunct="1"/>
            <a:r>
              <a:rPr lang="sl-SI" sz="1400" b="1" dirty="0" smtClean="0">
                <a:solidFill>
                  <a:srgbClr val="00529B"/>
                </a:solidFill>
              </a:rPr>
              <a:t/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</a:t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                                                                             </a:t>
            </a: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pic>
        <p:nvPicPr>
          <p:cNvPr id="5530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482812465"/>
              </p:ext>
            </p:extLst>
          </p:nvPr>
        </p:nvGraphicFramePr>
        <p:xfrm>
          <a:off x="1375247" y="1020701"/>
          <a:ext cx="6886897" cy="44965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PoljeZBesedilom 2"/>
          <p:cNvSpPr txBox="1"/>
          <p:nvPr/>
        </p:nvSpPr>
        <p:spPr>
          <a:xfrm>
            <a:off x="1187624" y="5733256"/>
            <a:ext cx="7771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Leta </a:t>
            </a:r>
            <a:r>
              <a:rPr lang="sl-SI" dirty="0" smtClean="0"/>
              <a:t>2018 </a:t>
            </a:r>
            <a:r>
              <a:rPr lang="sl-SI" dirty="0" smtClean="0"/>
              <a:t>je bilo podeljenih </a:t>
            </a:r>
            <a:r>
              <a:rPr lang="sl-SI" dirty="0" smtClean="0"/>
              <a:t>71</a:t>
            </a:r>
            <a:r>
              <a:rPr lang="sl-SI" dirty="0" smtClean="0"/>
              <a:t> </a:t>
            </a:r>
            <a:r>
              <a:rPr lang="sl-SI" dirty="0" smtClean="0"/>
              <a:t>certifikatov za NPK maser.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37719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8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9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0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1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2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620688"/>
            <a:ext cx="7489452" cy="5168776"/>
          </a:xfrm>
        </p:spPr>
        <p:txBody>
          <a:bodyPr/>
          <a:lstStyle/>
          <a:p>
            <a:pPr algn="l" eaLnBrk="1" hangingPunct="1"/>
            <a:r>
              <a:rPr lang="sl-SI" sz="1400" b="1" dirty="0" smtClean="0">
                <a:solidFill>
                  <a:srgbClr val="00529B"/>
                </a:solidFill>
              </a:rPr>
              <a:t/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</a:t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                                                                             </a:t>
            </a: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pic>
        <p:nvPicPr>
          <p:cNvPr id="5530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2157067956"/>
              </p:ext>
            </p:extLst>
          </p:nvPr>
        </p:nvGraphicFramePr>
        <p:xfrm>
          <a:off x="1373362" y="1020701"/>
          <a:ext cx="6912768" cy="45685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PoljeZBesedilom 2"/>
          <p:cNvSpPr txBox="1"/>
          <p:nvPr/>
        </p:nvSpPr>
        <p:spPr>
          <a:xfrm>
            <a:off x="1331640" y="5517232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Leta </a:t>
            </a:r>
            <a:r>
              <a:rPr lang="sl-SI" dirty="0" smtClean="0"/>
              <a:t>2018 </a:t>
            </a:r>
            <a:r>
              <a:rPr lang="sl-SI" dirty="0" smtClean="0"/>
              <a:t>je bilo podeljenih </a:t>
            </a:r>
            <a:r>
              <a:rPr lang="sl-SI" dirty="0" smtClean="0"/>
              <a:t>106</a:t>
            </a:r>
            <a:r>
              <a:rPr lang="sl-SI" dirty="0" smtClean="0"/>
              <a:t> </a:t>
            </a:r>
            <a:r>
              <a:rPr lang="sl-SI" dirty="0" smtClean="0"/>
              <a:t>certifikatov za NPK zdravstveni reševalec. 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87389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8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9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0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1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2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620688"/>
            <a:ext cx="7489452" cy="5168776"/>
          </a:xfrm>
        </p:spPr>
        <p:txBody>
          <a:bodyPr/>
          <a:lstStyle/>
          <a:p>
            <a:pPr algn="l" eaLnBrk="1" hangingPunct="1"/>
            <a:r>
              <a:rPr lang="sl-SI" sz="1400" b="1" dirty="0" smtClean="0">
                <a:solidFill>
                  <a:srgbClr val="00529B"/>
                </a:solidFill>
              </a:rPr>
              <a:t/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</a:t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                                                                             </a:t>
            </a: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pic>
        <p:nvPicPr>
          <p:cNvPr id="5530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138894549"/>
              </p:ext>
            </p:extLst>
          </p:nvPr>
        </p:nvGraphicFramePr>
        <p:xfrm>
          <a:off x="1352849" y="1015752"/>
          <a:ext cx="6912768" cy="4640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PoljeZBesedilom 2"/>
          <p:cNvSpPr txBox="1"/>
          <p:nvPr/>
        </p:nvSpPr>
        <p:spPr>
          <a:xfrm>
            <a:off x="1073322" y="5733256"/>
            <a:ext cx="8070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Leta </a:t>
            </a:r>
            <a:r>
              <a:rPr lang="sl-SI" dirty="0" smtClean="0"/>
              <a:t>2018 </a:t>
            </a:r>
            <a:r>
              <a:rPr lang="sl-SI" dirty="0" smtClean="0"/>
              <a:t>je bilo podeljenih </a:t>
            </a:r>
            <a:r>
              <a:rPr lang="sl-SI" dirty="0" smtClean="0"/>
              <a:t>40</a:t>
            </a:r>
            <a:r>
              <a:rPr lang="sl-SI" dirty="0" smtClean="0"/>
              <a:t> </a:t>
            </a:r>
            <a:r>
              <a:rPr lang="sl-SI" dirty="0" smtClean="0"/>
              <a:t>certifikatov za NPK vizažist.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54630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8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9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0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1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2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620688"/>
            <a:ext cx="7489452" cy="5168776"/>
          </a:xfrm>
        </p:spPr>
        <p:txBody>
          <a:bodyPr/>
          <a:lstStyle/>
          <a:p>
            <a:pPr algn="l" eaLnBrk="1" hangingPunct="1"/>
            <a:r>
              <a:rPr lang="sl-SI" sz="1400" b="1" dirty="0" smtClean="0">
                <a:solidFill>
                  <a:srgbClr val="00529B"/>
                </a:solidFill>
              </a:rPr>
              <a:t/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</a:t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                                                                             </a:t>
            </a: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pic>
        <p:nvPicPr>
          <p:cNvPr id="5530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340839233"/>
              </p:ext>
            </p:extLst>
          </p:nvPr>
        </p:nvGraphicFramePr>
        <p:xfrm>
          <a:off x="1315071" y="1020701"/>
          <a:ext cx="6912768" cy="4640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PoljeZBesedilom 2"/>
          <p:cNvSpPr txBox="1"/>
          <p:nvPr/>
        </p:nvSpPr>
        <p:spPr>
          <a:xfrm>
            <a:off x="1043608" y="5733256"/>
            <a:ext cx="8070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Leta </a:t>
            </a:r>
            <a:r>
              <a:rPr lang="sl-SI" dirty="0" smtClean="0"/>
              <a:t>2018 </a:t>
            </a:r>
            <a:r>
              <a:rPr lang="sl-SI" dirty="0" smtClean="0"/>
              <a:t>je bilo podeljenih </a:t>
            </a:r>
            <a:r>
              <a:rPr lang="sl-SI" dirty="0" smtClean="0"/>
              <a:t>123</a:t>
            </a:r>
            <a:r>
              <a:rPr lang="sl-SI" dirty="0" smtClean="0"/>
              <a:t> </a:t>
            </a:r>
            <a:r>
              <a:rPr lang="sl-SI" dirty="0" smtClean="0"/>
              <a:t>certifikatov na področju gostinstva.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0934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2653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leta 2018.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606869"/>
              </p:ext>
            </p:extLst>
          </p:nvPr>
        </p:nvGraphicFramePr>
        <p:xfrm>
          <a:off x="2051720" y="1633538"/>
          <a:ext cx="5556250" cy="3595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4528 certifikatov. </a:t>
            </a:r>
          </a:p>
          <a:p>
            <a:r>
              <a:rPr lang="sl-SI" b="0" dirty="0" smtClean="0"/>
              <a:t>Uspešnost kandidatov za vsa preverjanja NPK leta 2018 je 87%.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74086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686188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UGOTOVITVE DRŽAVNEGA IZPITNEGA CENTRA</a:t>
            </a:r>
          </a:p>
          <a:p>
            <a:endParaRPr lang="sl-SI" dirty="0"/>
          </a:p>
          <a:p>
            <a:r>
              <a:rPr lang="sl-SI" b="0" dirty="0" smtClean="0"/>
              <a:t>IZVAJALCI</a:t>
            </a:r>
          </a:p>
          <a:p>
            <a:endParaRPr lang="sl-SI" b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neplačevanje članov komisij</a:t>
            </a:r>
            <a:r>
              <a:rPr lang="sl-SI" b="0" dirty="0" smtClean="0"/>
              <a:t>.</a:t>
            </a:r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m</a:t>
            </a:r>
            <a:r>
              <a:rPr lang="sl-SI" b="0" dirty="0" smtClean="0"/>
              <a:t>aterialni pogoji so neustrezni,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izvajanje preverjanja na drugi lokaciji,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neupoštevanje postopka preverjanja in potrjevanja,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err="1"/>
              <a:t>n</a:t>
            </a:r>
            <a:r>
              <a:rPr lang="sl-SI" b="0" dirty="0" err="1" smtClean="0"/>
              <a:t>eizvedba</a:t>
            </a:r>
            <a:r>
              <a:rPr lang="sl-SI" b="0" dirty="0" smtClean="0"/>
              <a:t> preverjanja in potrjevanja,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err="1"/>
              <a:t>n</a:t>
            </a:r>
            <a:r>
              <a:rPr lang="sl-SI" b="0" dirty="0" err="1" smtClean="0"/>
              <a:t>erazpisovanje</a:t>
            </a:r>
            <a:r>
              <a:rPr lang="sl-SI" b="0" dirty="0" smtClean="0"/>
              <a:t> rokov preverjanja in potrjevanja.</a:t>
            </a:r>
          </a:p>
          <a:p>
            <a:pPr marL="342900" indent="-342900">
              <a:buFont typeface="Arial" pitchFamily="34" charset="0"/>
              <a:buChar char="•"/>
            </a:pPr>
            <a:endParaRPr lang="sl-SI" b="0" dirty="0"/>
          </a:p>
          <a:p>
            <a:r>
              <a:rPr lang="sl-SI" b="0" dirty="0" smtClean="0"/>
              <a:t>Odločbe in sklepe je potrebno poslati po </a:t>
            </a:r>
            <a:r>
              <a:rPr lang="sl-SI" b="0" dirty="0" err="1" smtClean="0"/>
              <a:t>Zupu</a:t>
            </a:r>
            <a:r>
              <a:rPr lang="sl-SI" b="0" dirty="0"/>
              <a:t> </a:t>
            </a:r>
            <a:r>
              <a:rPr lang="sl-SI" b="0" dirty="0" smtClean="0"/>
              <a:t>(zaradi možnosti pritožbe).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98785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720027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SVETOVALCI</a:t>
            </a:r>
          </a:p>
          <a:p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z</a:t>
            </a:r>
            <a:r>
              <a:rPr lang="sl-SI" b="0" dirty="0" smtClean="0"/>
              <a:t>birna mapa ni pripravljena v skladu z navodili CPI,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svetovalec ne vpiše dokazil v zapisnik o vrednotenju dokazil v osebni zbirni mapi, </a:t>
            </a:r>
            <a:endParaRPr lang="sl-SI" b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eupoštevanje  posebnih pogojev, ki jih mora izpolnjevati oseba, ki želi pridobiti poklicno kvalifikacijo,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d</a:t>
            </a:r>
            <a:r>
              <a:rPr lang="sl-SI" b="0" dirty="0" smtClean="0"/>
              <a:t>okazila niso preverjena s strani svetovalca,</a:t>
            </a:r>
          </a:p>
          <a:p>
            <a:endParaRPr lang="sl-SI" b="0" dirty="0" smtClean="0"/>
          </a:p>
          <a:p>
            <a:endParaRPr lang="sl-SI" b="0" dirty="0" smtClean="0"/>
          </a:p>
          <a:p>
            <a:endParaRPr lang="sl-SI" b="0" dirty="0" smtClean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44492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686188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ČLANI KOMISIJ</a:t>
            </a:r>
          </a:p>
          <a:p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eenotna merila in kriteriji pri preverjanju in potrjevanju,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nesodelovanje nekaterih članov komisij z izvajalci in državnim izpitnim centrom,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preverjanje in potrjevanje se izvaja v nasprotju z izdanim sklepom,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apačno ocenjevanje dokazil v zbirni mapi (kriteriji: verodostojnost, veljavnost, ustreznost),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apačno ocenjevanje celotne zbirne mape (kriteriji: zadostnost, raznolikost, kompleksnost). </a:t>
            </a:r>
          </a:p>
          <a:p>
            <a:endParaRPr lang="sl-SI" b="0" dirty="0" smtClean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32484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2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3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4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5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6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549275"/>
            <a:ext cx="4392612" cy="1008063"/>
          </a:xfrm>
        </p:spPr>
        <p:txBody>
          <a:bodyPr/>
          <a:lstStyle/>
          <a:p>
            <a:pPr algn="l" eaLnBrk="1" hangingPunct="1"/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/>
            </a:r>
            <a:b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</a:br>
            <a:endParaRPr lang="sl-SI" sz="2400" b="1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sp>
        <p:nvSpPr>
          <p:cNvPr id="56327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1739106" y="1005285"/>
            <a:ext cx="5665787" cy="115212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HVALA ZA VAŠO POZORNOST.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dirty="0" err="1" smtClean="0">
                <a:solidFill>
                  <a:srgbClr val="00529B"/>
                </a:solidFill>
                <a:latin typeface="Arial Narrow" pitchFamily="34" charset="0"/>
                <a:hlinkClick r:id="rId2"/>
              </a:rPr>
              <a:t>ivan.arnic@ric.si</a:t>
            </a: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sl-SI" sz="2400" dirty="0" smtClean="0">
              <a:latin typeface="Arial Narrow" pitchFamily="34" charset="0"/>
            </a:endParaRPr>
          </a:p>
        </p:txBody>
      </p:sp>
      <p:pic>
        <p:nvPicPr>
          <p:cNvPr id="56328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Povezana slika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50" y="2420888"/>
            <a:ext cx="6637996" cy="417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39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4859</TotalTime>
  <Words>699</Words>
  <Application>Microsoft Office PowerPoint</Application>
  <PresentationFormat>Diaprojekcija na zaslonu (4:3)</PresentationFormat>
  <Paragraphs>141</Paragraphs>
  <Slides>22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22</vt:i4>
      </vt:variant>
    </vt:vector>
  </HeadingPairs>
  <TitlesOfParts>
    <vt:vector size="24" baseType="lpstr">
      <vt:lpstr>Default Design</vt:lpstr>
      <vt:lpstr>Dokument</vt:lpstr>
      <vt:lpstr>Register izvajalcev  Ugotovitve Državnega izpitnega centra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                                                                                         </vt:lpstr>
      <vt:lpstr>                                                                                         </vt:lpstr>
      <vt:lpstr>                                                                                         </vt:lpstr>
      <vt:lpstr>                                                                                         </vt:lpstr>
      <vt:lpstr>                                                                                         </vt:lpstr>
      <vt:lpstr>PowerPointova predstavitev</vt:lpstr>
      <vt:lpstr>PowerPointova predstavitev</vt:lpstr>
      <vt:lpstr>PowerPointova predstavitev</vt:lpstr>
      <vt:lpstr>PowerPointova predstavitev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NASLOV PREDAVANJA</dc:title>
  <dc:creator>pc</dc:creator>
  <cp:lastModifiedBy>Ivan Arnic</cp:lastModifiedBy>
  <cp:revision>351</cp:revision>
  <cp:lastPrinted>2017-11-02T08:21:36Z</cp:lastPrinted>
  <dcterms:created xsi:type="dcterms:W3CDTF">2008-10-10T10:46:51Z</dcterms:created>
  <dcterms:modified xsi:type="dcterms:W3CDTF">2019-11-04T14:25:33Z</dcterms:modified>
</cp:coreProperties>
</file>