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60" r:id="rId4"/>
    <p:sldId id="262" r:id="rId5"/>
    <p:sldId id="263" r:id="rId6"/>
    <p:sldId id="264" r:id="rId7"/>
    <p:sldId id="258" r:id="rId8"/>
    <p:sldId id="265" r:id="rId9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95" d="100"/>
          <a:sy n="95" d="100"/>
        </p:scale>
        <p:origin x="-108" y="-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l-SI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Slovenija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List1!$A$2:$A$7</c:f>
              <c:numCache>
                <c:formatCode>General</c:formatCode>
                <c:ptCount val="6"/>
                <c:pt idx="0">
                  <c:v>2000</c:v>
                </c:pt>
                <c:pt idx="1">
                  <c:v>2003</c:v>
                </c:pt>
                <c:pt idx="2">
                  <c:v>2006</c:v>
                </c:pt>
                <c:pt idx="3">
                  <c:v>2009</c:v>
                </c:pt>
                <c:pt idx="4">
                  <c:v>2012</c:v>
                </c:pt>
                <c:pt idx="5">
                  <c:v>2015</c:v>
                </c:pt>
              </c:numCache>
            </c:numRef>
          </c:cat>
          <c:val>
            <c:numRef>
              <c:f>List1!$B$2:$B$7</c:f>
              <c:numCache>
                <c:formatCode>General</c:formatCode>
                <c:ptCount val="6"/>
                <c:pt idx="2">
                  <c:v>494</c:v>
                </c:pt>
                <c:pt idx="3">
                  <c:v>483</c:v>
                </c:pt>
                <c:pt idx="4">
                  <c:v>481</c:v>
                </c:pt>
                <c:pt idx="5">
                  <c:v>505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298-4EEA-A18D-2E3210B67778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Norveška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List1!$A$2:$A$7</c:f>
              <c:numCache>
                <c:formatCode>General</c:formatCode>
                <c:ptCount val="6"/>
                <c:pt idx="0">
                  <c:v>2000</c:v>
                </c:pt>
                <c:pt idx="1">
                  <c:v>2003</c:v>
                </c:pt>
                <c:pt idx="2">
                  <c:v>2006</c:v>
                </c:pt>
                <c:pt idx="3">
                  <c:v>2009</c:v>
                </c:pt>
                <c:pt idx="4">
                  <c:v>2012</c:v>
                </c:pt>
                <c:pt idx="5">
                  <c:v>2015</c:v>
                </c:pt>
              </c:numCache>
            </c:numRef>
          </c:cat>
          <c:val>
            <c:numRef>
              <c:f>List1!$C$2:$C$7</c:f>
              <c:numCache>
                <c:formatCode>General</c:formatCode>
                <c:ptCount val="6"/>
                <c:pt idx="0">
                  <c:v>505</c:v>
                </c:pt>
                <c:pt idx="1">
                  <c:v>494</c:v>
                </c:pt>
                <c:pt idx="2">
                  <c:v>484</c:v>
                </c:pt>
                <c:pt idx="3">
                  <c:v>503</c:v>
                </c:pt>
                <c:pt idx="4">
                  <c:v>504</c:v>
                </c:pt>
                <c:pt idx="5">
                  <c:v>513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298-4EEA-A18D-2E3210B67778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Estonija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cat>
            <c:numRef>
              <c:f>List1!$A$2:$A$7</c:f>
              <c:numCache>
                <c:formatCode>General</c:formatCode>
                <c:ptCount val="6"/>
                <c:pt idx="0">
                  <c:v>2000</c:v>
                </c:pt>
                <c:pt idx="1">
                  <c:v>2003</c:v>
                </c:pt>
                <c:pt idx="2">
                  <c:v>2006</c:v>
                </c:pt>
                <c:pt idx="3">
                  <c:v>2009</c:v>
                </c:pt>
                <c:pt idx="4">
                  <c:v>2012</c:v>
                </c:pt>
                <c:pt idx="5">
                  <c:v>2015</c:v>
                </c:pt>
              </c:numCache>
            </c:numRef>
          </c:cat>
          <c:val>
            <c:numRef>
              <c:f>List1!$D$2:$D$7</c:f>
              <c:numCache>
                <c:formatCode>General</c:formatCode>
                <c:ptCount val="6"/>
                <c:pt idx="2">
                  <c:v>501</c:v>
                </c:pt>
                <c:pt idx="3">
                  <c:v>501</c:v>
                </c:pt>
                <c:pt idx="4">
                  <c:v>516</c:v>
                </c:pt>
                <c:pt idx="5">
                  <c:v>519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298-4EEA-A18D-2E3210B67778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OECD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List1!$A$2:$A$7</c:f>
              <c:numCache>
                <c:formatCode>General</c:formatCode>
                <c:ptCount val="6"/>
                <c:pt idx="0">
                  <c:v>2000</c:v>
                </c:pt>
                <c:pt idx="1">
                  <c:v>2003</c:v>
                </c:pt>
                <c:pt idx="2">
                  <c:v>2006</c:v>
                </c:pt>
                <c:pt idx="3">
                  <c:v>2009</c:v>
                </c:pt>
                <c:pt idx="4">
                  <c:v>2012</c:v>
                </c:pt>
                <c:pt idx="5">
                  <c:v>2015</c:v>
                </c:pt>
              </c:numCache>
            </c:numRef>
          </c:cat>
          <c:val>
            <c:numRef>
              <c:f>List1!$E$2:$E$7</c:f>
              <c:numCache>
                <c:formatCode>General</c:formatCode>
                <c:ptCount val="6"/>
                <c:pt idx="0">
                  <c:v>500</c:v>
                </c:pt>
                <c:pt idx="1">
                  <c:v>494</c:v>
                </c:pt>
                <c:pt idx="2">
                  <c:v>492</c:v>
                </c:pt>
                <c:pt idx="3">
                  <c:v>493</c:v>
                </c:pt>
                <c:pt idx="4">
                  <c:v>496</c:v>
                </c:pt>
                <c:pt idx="5">
                  <c:v>493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9298-4EEA-A18D-2E3210B677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5601024"/>
        <c:axId val="95602560"/>
      </c:lineChart>
      <c:catAx>
        <c:axId val="95601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l-SI"/>
          </a:p>
        </c:txPr>
        <c:crossAx val="95602560"/>
        <c:crosses val="autoZero"/>
        <c:auto val="1"/>
        <c:lblAlgn val="ctr"/>
        <c:lblOffset val="100"/>
        <c:noMultiLvlLbl val="0"/>
      </c:catAx>
      <c:valAx>
        <c:axId val="95602560"/>
        <c:scaling>
          <c:orientation val="minMax"/>
          <c:max val="520"/>
          <c:min val="4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l-SI"/>
          </a:p>
        </c:txPr>
        <c:crossAx val="95601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solidFill>
            <a:srgbClr val="00B050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l-SI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l-SI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 smtClean="0"/>
              <a:t>Kliknite, da uredite slog podnaslova matrice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33228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6172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65315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83393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značba mesta besedila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značba mesta vsebin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7" name="Označba mest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8" name="Označba mest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značba mest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58955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4" name="Označba mest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značba mest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9058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3" name="Označba mest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1237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775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slik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39588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12667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59140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naslova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1CA0B-A664-4FCE-A33C-357A89D32667}" type="datetimeFigureOut">
              <a:rPr lang="sl-SI" smtClean="0"/>
              <a:t>20.2.2017</a:t>
            </a:fld>
            <a:endParaRPr lang="sl-SI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E420A-9421-4500-8A6E-B8A83A25558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57420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548640" y="2331720"/>
            <a:ext cx="11338560" cy="4297680"/>
          </a:xfrm>
        </p:spPr>
        <p:txBody>
          <a:bodyPr>
            <a:normAutofit/>
          </a:bodyPr>
          <a:lstStyle/>
          <a:p>
            <a:pPr algn="l"/>
            <a:r>
              <a:rPr lang="sl-SI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PISA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: bralna, naravoslovna in matematična pismenost 15-letnikov (1</a:t>
            </a:r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letnik </a:t>
            </a:r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srednjih šol in 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gimnazij). </a:t>
            </a:r>
            <a:r>
              <a:rPr lang="sl-SI" b="1" dirty="0" smtClean="0">
                <a:latin typeface="Arial" panose="020B0604020202020204" pitchFamily="34" charset="0"/>
                <a:cs typeface="Arial" panose="020B0604020202020204" pitchFamily="34" charset="0"/>
              </a:rPr>
              <a:t>Pismenost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: naloge ne ugotavljajo znanja, ki </a:t>
            </a:r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je specifično za določen šolski predmet, temveč se osredotočajo na 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zmožnosti, ki </a:t>
            </a:r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so 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ključne za </a:t>
            </a:r>
            <a:r>
              <a:rPr lang="sl-SI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učinkovito delovanje v odraslem poklicnem in zasebnem </a:t>
            </a:r>
            <a:r>
              <a:rPr lang="sl-SI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življenju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. Raziskava preverja </a:t>
            </a:r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tudi </a:t>
            </a:r>
            <a:r>
              <a:rPr lang="sl-SI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interes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strategije učenja</a:t>
            </a:r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in zmožnosti reševanja </a:t>
            </a:r>
            <a:r>
              <a:rPr lang="sl-SI" dirty="0">
                <a:latin typeface="Arial" panose="020B0604020202020204" pitchFamily="34" charset="0"/>
                <a:cs typeface="Arial" panose="020B0604020202020204" pitchFamily="34" charset="0"/>
              </a:rPr>
              <a:t>interdisciplinarnih </a:t>
            </a:r>
            <a:r>
              <a:rPr lang="sl-SI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problemov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/>
            <a:r>
              <a:rPr lang="sl-SI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Matura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: izpit za dokončanje gimnazije in </a:t>
            </a:r>
            <a:r>
              <a:rPr lang="sl-SI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nadaljevanje študija na univerzi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; omogoča domače in mednarodne primerjave ter ugotavljanje razvojnih potreb, vpliv na kakovost poučevanja in učenja v gimnaziji.</a:t>
            </a:r>
          </a:p>
          <a:p>
            <a:pPr algn="l"/>
            <a:r>
              <a:rPr lang="sl-SI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Povezave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: vpliv na izobraževanje, primerjave rezultatov, razvijanje zmožnosti za nadaljnje učenje.</a:t>
            </a:r>
            <a:endParaRPr lang="sl-S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Naslov 3"/>
          <p:cNvSpPr>
            <a:spLocks noGrp="1"/>
          </p:cNvSpPr>
          <p:nvPr>
            <p:ph type="ctrTitle"/>
          </p:nvPr>
        </p:nvSpPr>
        <p:spPr>
          <a:xfrm>
            <a:off x="548640" y="320040"/>
            <a:ext cx="10119360" cy="1792224"/>
          </a:xfrm>
        </p:spPr>
        <p:txBody>
          <a:bodyPr>
            <a:normAutofit fontScale="90000"/>
          </a:bodyPr>
          <a:lstStyle/>
          <a:p>
            <a:pPr algn="l"/>
            <a:r>
              <a:rPr lang="sl-SI" sz="27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dr. Igor Saksida,</a:t>
            </a:r>
            <a:br>
              <a:rPr lang="sl-SI" sz="27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sl-SI" sz="27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Pedagoška fakulteta, UL, UP</a:t>
            </a:r>
            <a:br>
              <a:rPr lang="sl-SI" sz="27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sl-SI" sz="27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sl-SI" sz="27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sl-SI" sz="53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PISA – učna ura za Slovenijo</a:t>
            </a:r>
            <a:endParaRPr lang="sl-SI" sz="5300" dirty="0"/>
          </a:p>
        </p:txBody>
      </p:sp>
    </p:spTree>
    <p:extLst>
      <p:ext uri="{BB962C8B-B14F-4D97-AF65-F5344CB8AC3E}">
        <p14:creationId xmlns:p14="http://schemas.microsoft.com/office/powerpoint/2010/main" val="223939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značba mesta vsebine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5162920"/>
              </p:ext>
            </p:extLst>
          </p:nvPr>
        </p:nvGraphicFramePr>
        <p:xfrm>
          <a:off x="246888" y="603505"/>
          <a:ext cx="11530584" cy="5504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427"/>
          </a:xfrm>
        </p:spPr>
        <p:txBody>
          <a:bodyPr>
            <a:normAutofit fontScale="90000"/>
          </a:bodyPr>
          <a:lstStyle/>
          <a:p>
            <a:pPr algn="ctr"/>
            <a:r>
              <a:rPr lang="sl-SI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PISA, bralna pismenost: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697369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95579"/>
          </a:xfrm>
        </p:spPr>
        <p:txBody>
          <a:bodyPr>
            <a:normAutofit/>
          </a:bodyPr>
          <a:lstStyle/>
          <a:p>
            <a:pPr algn="ctr"/>
            <a:r>
              <a:rPr lang="sl-SI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Slovenija, PISA 2015: </a:t>
            </a:r>
            <a:endParaRPr lang="sl-SI" sz="40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325880"/>
            <a:ext cx="10747248" cy="4937760"/>
          </a:xfrm>
        </p:spPr>
        <p:txBody>
          <a:bodyPr>
            <a:normAutofit/>
          </a:bodyPr>
          <a:lstStyle/>
          <a:p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povprečni 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dosežek slovenskih učenk in učencev 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je pri 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bralni pismenosti 505 točk, kar je za 24 točk višji dosežek kot leta 2012 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(481 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točk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najvišje 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bralne kompetence (5. oz. 6. raven) dosega 9 % slovenskih učenk in učencev, kar od leta 2012 predstavlja zvišanje za 4 odstotne točke. </a:t>
            </a:r>
            <a:endParaRPr lang="sl-SI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l-SI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Slovenija </a:t>
            </a:r>
            <a:r>
              <a:rPr lang="sl-SI" sz="3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edina od sodelujočih držav, kjer so se med letoma 2012 in 2015 tako zvišali deleži učenk in učencev z najvišjimi dosežki kot znižali deleži tistih z nizkimi dosežki.</a:t>
            </a:r>
          </a:p>
        </p:txBody>
      </p:sp>
    </p:spTree>
    <p:extLst>
      <p:ext uri="{BB962C8B-B14F-4D97-AF65-F5344CB8AC3E}">
        <p14:creationId xmlns:p14="http://schemas.microsoft.com/office/powerpoint/2010/main" val="1841505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3"/>
          <p:cNvSpPr>
            <a:spLocks noGrp="1"/>
          </p:cNvSpPr>
          <p:nvPr>
            <p:ph type="title"/>
          </p:nvPr>
        </p:nvSpPr>
        <p:spPr>
          <a:xfrm>
            <a:off x="576072" y="365125"/>
            <a:ext cx="10777728" cy="741299"/>
          </a:xfrm>
        </p:spPr>
        <p:txBody>
          <a:bodyPr>
            <a:normAutofit/>
          </a:bodyPr>
          <a:lstStyle/>
          <a:p>
            <a:pPr algn="ctr"/>
            <a:r>
              <a:rPr lang="sl-SI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Vzroki za uspeh</a:t>
            </a:r>
            <a:endParaRPr lang="sl-SI" sz="40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značba mesta vsebine 4"/>
          <p:cNvSpPr>
            <a:spLocks noGrp="1"/>
          </p:cNvSpPr>
          <p:nvPr>
            <p:ph idx="1"/>
          </p:nvPr>
        </p:nvSpPr>
        <p:spPr>
          <a:xfrm>
            <a:off x="411480" y="1197864"/>
            <a:ext cx="10942320" cy="5504688"/>
          </a:xfrm>
        </p:spPr>
        <p:txBody>
          <a:bodyPr>
            <a:normAutofit/>
          </a:bodyPr>
          <a:lstStyle/>
          <a:p>
            <a:pPr lvl="0"/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Vrsta 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projektov za razvijanje bralne pismenosti </a:t>
            </a:r>
            <a:r>
              <a:rPr lang="sl-SI" sz="3200" b="1" dirty="0">
                <a:latin typeface="Arial" panose="020B0604020202020204" pitchFamily="34" charset="0"/>
                <a:cs typeface="Arial" panose="020B0604020202020204" pitchFamily="34" charset="0"/>
              </a:rPr>
              <a:t>pri vseh </a:t>
            </a:r>
            <a:r>
              <a:rPr lang="sl-SI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predmetih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razvijanje </a:t>
            </a:r>
            <a:r>
              <a:rPr lang="sl-SI" sz="3200" dirty="0" err="1">
                <a:latin typeface="Arial" panose="020B0604020202020204" pitchFamily="34" charset="0"/>
                <a:cs typeface="Arial" panose="020B0604020202020204" pitchFamily="34" charset="0"/>
              </a:rPr>
              <a:t>procesnosti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 učenja in 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poučevanja;</a:t>
            </a:r>
            <a:endParaRPr lang="sl-SI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Večja 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pozornost do vseh skupin bralcev, različnih po ravni dosežene bralne zmožnosti: 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manj zmožni in </a:t>
            </a:r>
            <a:r>
              <a:rPr lang="sl-SI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nadarjeni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sl-SI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Premik </a:t>
            </a:r>
            <a:r>
              <a:rPr lang="sl-SI" sz="3200" dirty="0">
                <a:latin typeface="Arial" panose="020B0604020202020204" pitchFamily="34" charset="0"/>
                <a:cs typeface="Arial" panose="020B0604020202020204" pitchFamily="34" charset="0"/>
              </a:rPr>
              <a:t>v vsakodnevni šolski praksi, tj. strokovna odgovornost in zavzetost 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mentorjev branja: »</a:t>
            </a:r>
            <a:r>
              <a:rPr lang="sl-SI" sz="3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opolnomočenje učitelja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«: avtoriteta, bralni model in visoka pričakovanja;</a:t>
            </a:r>
          </a:p>
          <a:p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Novi pristopi pri </a:t>
            </a:r>
            <a:r>
              <a:rPr lang="sl-SI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zunanjem preverjanju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 NPZ: neznano besedilo, zahtevne naloge višjih taksonomskih ravni (primerjanje, utemeljevanje mnenja ipd.). </a:t>
            </a:r>
          </a:p>
        </p:txBody>
      </p:sp>
    </p:spTree>
    <p:extLst>
      <p:ext uri="{BB962C8B-B14F-4D97-AF65-F5344CB8AC3E}">
        <p14:creationId xmlns:p14="http://schemas.microsoft.com/office/powerpoint/2010/main" val="2491740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017071" y="365125"/>
            <a:ext cx="4696393" cy="585851"/>
          </a:xfrm>
        </p:spPr>
        <p:txBody>
          <a:bodyPr>
            <a:noAutofit/>
          </a:bodyPr>
          <a:lstStyle/>
          <a:p>
            <a:pPr algn="ctr"/>
            <a:r>
              <a:rPr lang="sl-SI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Daleč je sever …</a:t>
            </a:r>
            <a:endParaRPr lang="sl-SI" sz="40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7178040" y="1307592"/>
            <a:ext cx="4175760" cy="5266943"/>
          </a:xfrm>
        </p:spPr>
        <p:txBody>
          <a:bodyPr>
            <a:normAutofit fontScale="92500" lnSpcReduction="10000"/>
          </a:bodyPr>
          <a:lstStyle/>
          <a:p>
            <a:r>
              <a:rPr lang="sl-SI" dirty="0" smtClean="0"/>
              <a:t> 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Še vedno preveč učencev </a:t>
            </a:r>
            <a:r>
              <a:rPr lang="sl-SI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pod 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temeljno (2.) ravnjo : cilj: </a:t>
            </a:r>
            <a:r>
              <a:rPr lang="sl-SI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10 %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Še vedno premalo učencev na najvišjih (5. in 6.) ravneh – cilj: </a:t>
            </a:r>
            <a:r>
              <a:rPr lang="sl-SI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15 %</a:t>
            </a:r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sl-SI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Krepitev motivacijskih dejavnikov „smiselnost“ pismenosti. </a:t>
            </a:r>
          </a:p>
          <a:p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052" y="539496"/>
            <a:ext cx="6754019" cy="6126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028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6979"/>
          </a:xfrm>
        </p:spPr>
        <p:txBody>
          <a:bodyPr>
            <a:normAutofit fontScale="90000"/>
          </a:bodyPr>
          <a:lstStyle/>
          <a:p>
            <a:pPr algn="ctr"/>
            <a:r>
              <a:rPr lang="sl-SI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Kaj so značilnosti uspešnih sistemov?</a:t>
            </a:r>
            <a:endParaRPr lang="sl-SI" sz="32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274320" y="969264"/>
            <a:ext cx="11850624" cy="5641848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Visoka </a:t>
            </a:r>
            <a:r>
              <a:rPr lang="sl-SI" sz="2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pričakovanja</a:t>
            </a:r>
            <a:r>
              <a:rPr lang="sl-SI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: manj in bolj zmožni učenci – diferenciacija, izbirnost.</a:t>
            </a:r>
            <a:endParaRPr lang="sl-SI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</a:pP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Tekmovalnost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 kot pozitivni pedagoški pojem.</a:t>
            </a:r>
          </a:p>
          <a:p>
            <a:pPr lvl="0">
              <a:lnSpc>
                <a:spcPct val="100000"/>
              </a:lnSpc>
            </a:pP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Povečevanje </a:t>
            </a: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učinkovitosti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 učenja in poučevanja med učnimi urami, dosežki naj temeljijo na </a:t>
            </a: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naporu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, povezovanje šole in dela.</a:t>
            </a:r>
          </a:p>
          <a:p>
            <a:pPr lvl="0">
              <a:lnSpc>
                <a:spcPct val="100000"/>
              </a:lnSpc>
            </a:pP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Povezovanje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 motivacijskih dejavnikov in učnih </a:t>
            </a:r>
            <a:r>
              <a:rPr lang="sl-SI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strategij.</a:t>
            </a:r>
            <a:endParaRPr lang="sl-SI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</a:pP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Odgovornost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 udeležencev </a:t>
            </a:r>
            <a:r>
              <a:rPr lang="sl-SI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decentralizacija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 sistema, </a:t>
            </a:r>
            <a:r>
              <a:rPr lang="sl-SI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ohranitev 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osnovnih usmeritev in </a:t>
            </a: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standardov znanja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>
              <a:lnSpc>
                <a:spcPct val="100000"/>
              </a:lnSpc>
            </a:pP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Povezava (ne izključevalnost) med </a:t>
            </a: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notranjimi in zunanjimi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 sistemi preverjanja in ocenjevanja znanja. </a:t>
            </a:r>
          </a:p>
          <a:p>
            <a:pPr lvl="0">
              <a:lnSpc>
                <a:spcPct val="100000"/>
              </a:lnSpc>
            </a:pPr>
            <a:r>
              <a:rPr lang="sl-SI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Premik 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k uporabi ocenjevanja znanja učencev  </a:t>
            </a: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za primerjavo 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med šolami in na višji </a:t>
            </a:r>
            <a:r>
              <a:rPr lang="sl-SI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ravni.</a:t>
            </a:r>
            <a:endParaRPr lang="sl-SI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</a:pP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Mednarodna </a:t>
            </a:r>
            <a:r>
              <a:rPr lang="sl-SI" sz="2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konkurenčnost </a:t>
            </a:r>
            <a:r>
              <a:rPr lang="sl-SI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(spremembe 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na podlagi mednarodnih </a:t>
            </a:r>
            <a:r>
              <a:rPr lang="sl-SI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primerjav).  </a:t>
            </a:r>
            <a:endParaRPr lang="sl-SI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</a:pPr>
            <a:r>
              <a:rPr lang="sl-SI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Pomen </a:t>
            </a:r>
            <a:r>
              <a:rPr lang="sl-SI" sz="2300" b="1" dirty="0">
                <a:latin typeface="Arial" panose="020B0604020202020204" pitchFamily="34" charset="0"/>
                <a:cs typeface="Arial" panose="020B0604020202020204" pitchFamily="34" charset="0"/>
              </a:rPr>
              <a:t>izobraženega</a:t>
            </a:r>
            <a:r>
              <a:rPr lang="sl-SI" sz="2300" dirty="0">
                <a:latin typeface="Arial" panose="020B0604020202020204" pitchFamily="34" charset="0"/>
                <a:cs typeface="Arial" panose="020B0604020202020204" pitchFamily="34" charset="0"/>
              </a:rPr>
              <a:t> učiteljstva (in izobraževanja). </a:t>
            </a:r>
          </a:p>
        </p:txBody>
      </p:sp>
    </p:spTree>
    <p:extLst>
      <p:ext uri="{BB962C8B-B14F-4D97-AF65-F5344CB8AC3E}">
        <p14:creationId xmlns:p14="http://schemas.microsoft.com/office/powerpoint/2010/main" val="6485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6435"/>
          </a:xfrm>
        </p:spPr>
        <p:txBody>
          <a:bodyPr>
            <a:normAutofit/>
          </a:bodyPr>
          <a:lstStyle/>
          <a:p>
            <a:pPr algn="ctr"/>
            <a:r>
              <a:rPr lang="sl-SI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PISA in matura</a:t>
            </a:r>
            <a:endParaRPr lang="sl-SI" sz="40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310896" y="1161288"/>
            <a:ext cx="11594592" cy="553212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sl-SI" altLang="sl-SI" dirty="0">
                <a:latin typeface="Arial" panose="020B0604020202020204" pitchFamily="34" charset="0"/>
                <a:cs typeface="Arial" panose="020B0604020202020204" pitchFamily="34" charset="0"/>
              </a:rPr>
              <a:t>Poročilo DPK </a:t>
            </a:r>
            <a:r>
              <a:rPr lang="sl-SI" alt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(slo), 2014: „</a:t>
            </a:r>
            <a:r>
              <a:rPr lang="sl-SI" altLang="sl-SI" i="1" dirty="0" smtClean="0">
                <a:latin typeface="Arial" panose="020B0604020202020204" pitchFamily="34" charset="0"/>
                <a:cs typeface="Arial" panose="020B0604020202020204" pitchFamily="34" charset="0"/>
              </a:rPr>
              <a:t>Odločilno </a:t>
            </a:r>
            <a:r>
              <a:rPr lang="sl-SI" altLang="sl-SI" i="1" dirty="0">
                <a:latin typeface="Arial" panose="020B0604020202020204" pitchFamily="34" charset="0"/>
                <a:cs typeface="Arial" panose="020B0604020202020204" pitchFamily="34" charset="0"/>
              </a:rPr>
              <a:t>vprašanje je, ali je naloga splošne mature, da opozarja na posamezne primanjkljaje v znanju dijakov, ali pa bo morala popustiti trendom slabše pismenosti, ki se kažejo predvsem pri </a:t>
            </a:r>
            <a:r>
              <a:rPr lang="sl-SI" altLang="sl-SI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zahtevnejših</a:t>
            </a:r>
            <a:r>
              <a:rPr lang="sl-SI" altLang="sl-SI" i="1" dirty="0">
                <a:latin typeface="Arial" panose="020B0604020202020204" pitchFamily="34" charset="0"/>
                <a:cs typeface="Arial" panose="020B0604020202020204" pitchFamily="34" charset="0"/>
              </a:rPr>
              <a:t> nalogah in besedilih</a:t>
            </a:r>
            <a:r>
              <a:rPr lang="sl-SI" alt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.“</a:t>
            </a:r>
          </a:p>
          <a:p>
            <a:pPr marL="0" indent="0">
              <a:buFontTx/>
              <a:buNone/>
            </a:pPr>
            <a:endParaRPr lang="sl-SI" altLang="sl-SI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Tx/>
              <a:buNone/>
            </a:pP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Odgovor: </a:t>
            </a:r>
            <a:r>
              <a:rPr lang="sl-SI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</a:t>
            </a:r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, saj mora matura :</a:t>
            </a:r>
          </a:p>
          <a:p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 zagotoviti standarde znanja za prehod na UNI,</a:t>
            </a:r>
          </a:p>
          <a:p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 vplivati na dvig kakovosti pouka,</a:t>
            </a:r>
          </a:p>
          <a:p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 postavljati visoka pričakovanja do dijakov (splošna izobrazba kot vrednota) in</a:t>
            </a:r>
          </a:p>
          <a:p>
            <a:r>
              <a:rPr lang="sl-SI" dirty="0" smtClean="0">
                <a:latin typeface="Arial" panose="020B0604020202020204" pitchFamily="34" charset="0"/>
                <a:cs typeface="Arial" panose="020B0604020202020204" pitchFamily="34" charset="0"/>
              </a:rPr>
              <a:t> sooblikovati profil maturanta. 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171059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8200" y="283464"/>
            <a:ext cx="10515600" cy="777241"/>
          </a:xfrm>
        </p:spPr>
        <p:txBody>
          <a:bodyPr>
            <a:normAutofit/>
          </a:bodyPr>
          <a:lstStyle/>
          <a:p>
            <a:pPr algn="ctr"/>
            <a:r>
              <a:rPr lang="sl-SI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Profil </a:t>
            </a:r>
            <a:r>
              <a:rPr lang="sl-SI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maturanta</a:t>
            </a:r>
            <a:endParaRPr lang="sl-SI" b="1" dirty="0">
              <a:solidFill>
                <a:srgbClr val="00B05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365760" y="1060705"/>
            <a:ext cx="11292840" cy="579729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sl-SI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Matura naj bi spodbujala dijakovo:</a:t>
            </a:r>
          </a:p>
          <a:p>
            <a:pPr>
              <a:lnSpc>
                <a:spcPct val="120000"/>
              </a:lnSpc>
            </a:pPr>
            <a:r>
              <a:rPr lang="sl-SI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radovednost</a:t>
            </a: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in samostojno učenje za spoznavanje novega, </a:t>
            </a:r>
          </a:p>
          <a:p>
            <a:pPr>
              <a:lnSpc>
                <a:spcPct val="120000"/>
              </a:lnSpc>
            </a:pPr>
            <a:r>
              <a:rPr lang="sl-SI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razgledanost</a:t>
            </a: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poglobljeno znanje o najpomembnejših spoznanjih posameznih področij: </a:t>
            </a:r>
            <a:r>
              <a:rPr lang="sl-SI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znanje je del ustvarjalnosti</a:t>
            </a: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doseganje odličnosti, </a:t>
            </a:r>
          </a:p>
          <a:p>
            <a:pPr>
              <a:lnSpc>
                <a:spcPct val="120000"/>
              </a:lnSpc>
            </a:pP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razvijanje </a:t>
            </a:r>
            <a:r>
              <a:rPr lang="sl-SI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kritičnega mišljenja </a:t>
            </a: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reševanja problemov (ob maturitetnem preizkusu), </a:t>
            </a:r>
          </a:p>
          <a:p>
            <a:pPr>
              <a:lnSpc>
                <a:spcPct val="120000"/>
              </a:lnSpc>
            </a:pPr>
            <a:r>
              <a:rPr lang="sl-SI" sz="2400" b="1" dirty="0">
                <a:latin typeface="Arial" panose="020B0604020202020204" pitchFamily="34" charset="0"/>
                <a:cs typeface="Arial" panose="020B0604020202020204" pitchFamily="34" charset="0"/>
              </a:rPr>
              <a:t>podjetnost</a:t>
            </a:r>
            <a:r>
              <a:rPr lang="sl-SI" sz="2400" dirty="0">
                <a:latin typeface="Arial" panose="020B0604020202020204" pitchFamily="34" charset="0"/>
                <a:cs typeface="Arial" panose="020B0604020202020204" pitchFamily="34" charset="0"/>
              </a:rPr>
              <a:t> kot pripravljenost na samozavestno soočenje z novimi izzivi v </a:t>
            </a: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novih okoliščinah </a:t>
            </a:r>
            <a:r>
              <a:rPr lang="sl-SI" sz="2400" dirty="0">
                <a:latin typeface="Arial" panose="020B0604020202020204" pitchFamily="34" charset="0"/>
                <a:cs typeface="Arial" panose="020B0604020202020204" pitchFamily="34" charset="0"/>
              </a:rPr>
              <a:t>(ob maturitetnem preizkusu</a:t>
            </a: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endParaRPr lang="sl-SI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sl-SI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odgovornost</a:t>
            </a: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za svoja ravnanja, razumevanje ravnanja in perspektiv drugih soudeležencev izobraževanja: </a:t>
            </a:r>
            <a:r>
              <a:rPr lang="sl-SI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sodelovalno učenje in tekmovalnost </a:t>
            </a: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(s seboj: </a:t>
            </a:r>
            <a:r>
              <a:rPr lang="sl-SI" sz="2400" smtClean="0">
                <a:latin typeface="Arial" panose="020B0604020202020204" pitchFamily="34" charset="0"/>
                <a:cs typeface="Arial" panose="020B0604020202020204" pitchFamily="34" charset="0"/>
              </a:rPr>
              <a:t>razvijanje učnih navad),</a:t>
            </a:r>
            <a:endParaRPr lang="sl-SI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sl-SI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samopremislek</a:t>
            </a: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v povezavi z učnimi strategijami s ciljem njihovega izboljšanja in </a:t>
            </a:r>
          </a:p>
          <a:p>
            <a:pPr>
              <a:lnSpc>
                <a:spcPct val="120000"/>
              </a:lnSpc>
            </a:pPr>
            <a:r>
              <a:rPr lang="sl-SI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pismenost</a:t>
            </a:r>
            <a:r>
              <a:rPr lang="sl-SI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na najvišji ravni, ki je nujna za sporazumevanje in uspešno predstavljanje zamisli. </a:t>
            </a:r>
          </a:p>
        </p:txBody>
      </p:sp>
    </p:spTree>
    <p:extLst>
      <p:ext uri="{BB962C8B-B14F-4D97-AF65-F5344CB8AC3E}">
        <p14:creationId xmlns:p14="http://schemas.microsoft.com/office/powerpoint/2010/main" val="963200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spd="slow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675</Words>
  <Application>Microsoft Office PowerPoint</Application>
  <PresentationFormat>Po meri</PresentationFormat>
  <Paragraphs>45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8</vt:i4>
      </vt:variant>
    </vt:vector>
  </HeadingPairs>
  <TitlesOfParts>
    <vt:vector size="9" baseType="lpstr">
      <vt:lpstr>Officeova tema</vt:lpstr>
      <vt:lpstr>Prof. dr. Igor Saksida, Pedagoška fakulteta, UL, UP  PISA – učna ura za Slovenijo</vt:lpstr>
      <vt:lpstr>PISA, bralna pismenost: </vt:lpstr>
      <vt:lpstr>Slovenija, PISA 2015: </vt:lpstr>
      <vt:lpstr>Vzroki za uspeh</vt:lpstr>
      <vt:lpstr>Daleč je sever …</vt:lpstr>
      <vt:lpstr>Kaj so značilnosti uspešnih sistemov?</vt:lpstr>
      <vt:lpstr>PISA in matura</vt:lpstr>
      <vt:lpstr>Profil maturanta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Primerjalni prikaz rezultatov: PISA</dc:title>
  <dc:creator>saksida</dc:creator>
  <cp:lastModifiedBy>Polona Papler</cp:lastModifiedBy>
  <cp:revision>23</cp:revision>
  <dcterms:created xsi:type="dcterms:W3CDTF">2016-11-21T16:40:54Z</dcterms:created>
  <dcterms:modified xsi:type="dcterms:W3CDTF">2017-02-20T12:59:55Z</dcterms:modified>
</cp:coreProperties>
</file>