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4"/>
  </p:notesMasterIdLst>
  <p:handoutMasterIdLst>
    <p:handoutMasterId r:id="rId15"/>
  </p:handoutMasterIdLst>
  <p:sldIdLst>
    <p:sldId id="256" r:id="rId2"/>
    <p:sldId id="588" r:id="rId3"/>
    <p:sldId id="603" r:id="rId4"/>
    <p:sldId id="665" r:id="rId5"/>
    <p:sldId id="674" r:id="rId6"/>
    <p:sldId id="632" r:id="rId7"/>
    <p:sldId id="631" r:id="rId8"/>
    <p:sldId id="643" r:id="rId9"/>
    <p:sldId id="645" r:id="rId10"/>
    <p:sldId id="646" r:id="rId11"/>
    <p:sldId id="570" r:id="rId12"/>
    <p:sldId id="479" r:id="rId13"/>
  </p:sldIdLst>
  <p:sldSz cx="9144000" cy="6858000" type="screen4x3"/>
  <p:notesSz cx="9926638" cy="6797675"/>
  <p:defaultTextStyle>
    <a:defPPr>
      <a:defRPr lang="sl-SI"/>
    </a:defPPr>
    <a:lvl1pPr algn="l" rtl="0" fontAlgn="base">
      <a:spcBef>
        <a:spcPct val="0"/>
      </a:spcBef>
      <a:spcAft>
        <a:spcPct val="0"/>
      </a:spcAft>
      <a:defRPr kern="1200">
        <a:solidFill>
          <a:schemeClr val="tx1"/>
        </a:solidFill>
        <a:latin typeface="Arial Narrow" pitchFamily="34" charset="0"/>
        <a:ea typeface="+mn-ea"/>
        <a:cs typeface="+mn-cs"/>
      </a:defRPr>
    </a:lvl1pPr>
    <a:lvl2pPr marL="457200" algn="l" rtl="0" fontAlgn="base">
      <a:spcBef>
        <a:spcPct val="0"/>
      </a:spcBef>
      <a:spcAft>
        <a:spcPct val="0"/>
      </a:spcAft>
      <a:defRPr kern="1200">
        <a:solidFill>
          <a:schemeClr val="tx1"/>
        </a:solidFill>
        <a:latin typeface="Arial Narrow" pitchFamily="34" charset="0"/>
        <a:ea typeface="+mn-ea"/>
        <a:cs typeface="+mn-cs"/>
      </a:defRPr>
    </a:lvl2pPr>
    <a:lvl3pPr marL="914400" algn="l" rtl="0" fontAlgn="base">
      <a:spcBef>
        <a:spcPct val="0"/>
      </a:spcBef>
      <a:spcAft>
        <a:spcPct val="0"/>
      </a:spcAft>
      <a:defRPr kern="1200">
        <a:solidFill>
          <a:schemeClr val="tx1"/>
        </a:solidFill>
        <a:latin typeface="Arial Narrow" pitchFamily="34" charset="0"/>
        <a:ea typeface="+mn-ea"/>
        <a:cs typeface="+mn-cs"/>
      </a:defRPr>
    </a:lvl3pPr>
    <a:lvl4pPr marL="1371600" algn="l" rtl="0" fontAlgn="base">
      <a:spcBef>
        <a:spcPct val="0"/>
      </a:spcBef>
      <a:spcAft>
        <a:spcPct val="0"/>
      </a:spcAft>
      <a:defRPr kern="1200">
        <a:solidFill>
          <a:schemeClr val="tx1"/>
        </a:solidFill>
        <a:latin typeface="Arial Narrow" pitchFamily="34" charset="0"/>
        <a:ea typeface="+mn-ea"/>
        <a:cs typeface="+mn-cs"/>
      </a:defRPr>
    </a:lvl4pPr>
    <a:lvl5pPr marL="1828800" algn="l" rtl="0" fontAlgn="base">
      <a:spcBef>
        <a:spcPct val="0"/>
      </a:spcBef>
      <a:spcAft>
        <a:spcPct val="0"/>
      </a:spcAft>
      <a:defRPr kern="1200">
        <a:solidFill>
          <a:schemeClr val="tx1"/>
        </a:solidFill>
        <a:latin typeface="Arial Narrow" pitchFamily="34" charset="0"/>
        <a:ea typeface="+mn-ea"/>
        <a:cs typeface="+mn-cs"/>
      </a:defRPr>
    </a:lvl5pPr>
    <a:lvl6pPr marL="2286000" algn="l" defTabSz="914400" rtl="0" eaLnBrk="1" latinLnBrk="0" hangingPunct="1">
      <a:defRPr kern="1200">
        <a:solidFill>
          <a:schemeClr val="tx1"/>
        </a:solidFill>
        <a:latin typeface="Arial Narrow" pitchFamily="34" charset="0"/>
        <a:ea typeface="+mn-ea"/>
        <a:cs typeface="+mn-cs"/>
      </a:defRPr>
    </a:lvl6pPr>
    <a:lvl7pPr marL="2743200" algn="l" defTabSz="914400" rtl="0" eaLnBrk="1" latinLnBrk="0" hangingPunct="1">
      <a:defRPr kern="1200">
        <a:solidFill>
          <a:schemeClr val="tx1"/>
        </a:solidFill>
        <a:latin typeface="Arial Narrow" pitchFamily="34" charset="0"/>
        <a:ea typeface="+mn-ea"/>
        <a:cs typeface="+mn-cs"/>
      </a:defRPr>
    </a:lvl7pPr>
    <a:lvl8pPr marL="3200400" algn="l" defTabSz="914400" rtl="0" eaLnBrk="1" latinLnBrk="0" hangingPunct="1">
      <a:defRPr kern="1200">
        <a:solidFill>
          <a:schemeClr val="tx1"/>
        </a:solidFill>
        <a:latin typeface="Arial Narrow" pitchFamily="34" charset="0"/>
        <a:ea typeface="+mn-ea"/>
        <a:cs typeface="+mn-cs"/>
      </a:defRPr>
    </a:lvl8pPr>
    <a:lvl9pPr marL="3657600" algn="l" defTabSz="914400" rtl="0" eaLnBrk="1" latinLnBrk="0" hangingPunct="1">
      <a:defRPr kern="1200">
        <a:solidFill>
          <a:schemeClr val="tx1"/>
        </a:solidFill>
        <a:latin typeface="Arial Narrow"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8434" autoAdjust="0"/>
  </p:normalViewPr>
  <p:slideViewPr>
    <p:cSldViewPr>
      <p:cViewPr varScale="1">
        <p:scale>
          <a:sx n="62" d="100"/>
          <a:sy n="62" d="100"/>
        </p:scale>
        <p:origin x="1542" y="72"/>
      </p:cViewPr>
      <p:guideLst>
        <p:guide orient="horz" pos="2160"/>
        <p:guide pos="2880"/>
      </p:guideLst>
    </p:cSldViewPr>
  </p:slideViewPr>
  <p:notesTextViewPr>
    <p:cViewPr>
      <p:scale>
        <a:sx n="75" d="100"/>
        <a:sy n="75"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Ograda glave 1"/>
          <p:cNvSpPr>
            <a:spLocks noGrp="1"/>
          </p:cNvSpPr>
          <p:nvPr>
            <p:ph type="hdr" sz="quarter"/>
          </p:nvPr>
        </p:nvSpPr>
        <p:spPr>
          <a:xfrm>
            <a:off x="5" y="0"/>
            <a:ext cx="4301540" cy="339884"/>
          </a:xfrm>
          <a:prstGeom prst="rect">
            <a:avLst/>
          </a:prstGeom>
        </p:spPr>
        <p:txBody>
          <a:bodyPr vert="horz" lIns="92108" tIns="46054" rIns="92108" bIns="46054" rtlCol="0"/>
          <a:lstStyle>
            <a:lvl1pPr algn="l">
              <a:defRPr sz="1200"/>
            </a:lvl1pPr>
          </a:lstStyle>
          <a:p>
            <a:endParaRPr lang="en-US"/>
          </a:p>
        </p:txBody>
      </p:sp>
      <p:sp>
        <p:nvSpPr>
          <p:cNvPr id="3" name="Ograda datuma 2"/>
          <p:cNvSpPr>
            <a:spLocks noGrp="1"/>
          </p:cNvSpPr>
          <p:nvPr>
            <p:ph type="dt" sz="quarter" idx="1"/>
          </p:nvPr>
        </p:nvSpPr>
        <p:spPr>
          <a:xfrm>
            <a:off x="5622803" y="0"/>
            <a:ext cx="4301540" cy="339884"/>
          </a:xfrm>
          <a:prstGeom prst="rect">
            <a:avLst/>
          </a:prstGeom>
        </p:spPr>
        <p:txBody>
          <a:bodyPr vert="horz" lIns="92108" tIns="46054" rIns="92108" bIns="46054" rtlCol="0"/>
          <a:lstStyle>
            <a:lvl1pPr algn="r">
              <a:defRPr sz="1200"/>
            </a:lvl1pPr>
          </a:lstStyle>
          <a:p>
            <a:fld id="{C0B040D7-9E0E-46BA-BE29-765625F067CC}" type="datetimeFigureOut">
              <a:rPr lang="en-US" smtClean="0"/>
              <a:t>2/5/2017</a:t>
            </a:fld>
            <a:endParaRPr lang="en-US"/>
          </a:p>
        </p:txBody>
      </p:sp>
      <p:sp>
        <p:nvSpPr>
          <p:cNvPr id="4" name="Ograda noge 3"/>
          <p:cNvSpPr>
            <a:spLocks noGrp="1"/>
          </p:cNvSpPr>
          <p:nvPr>
            <p:ph type="ftr" sz="quarter" idx="2"/>
          </p:nvPr>
        </p:nvSpPr>
        <p:spPr>
          <a:xfrm>
            <a:off x="5" y="6456612"/>
            <a:ext cx="4301540" cy="339884"/>
          </a:xfrm>
          <a:prstGeom prst="rect">
            <a:avLst/>
          </a:prstGeom>
        </p:spPr>
        <p:txBody>
          <a:bodyPr vert="horz" lIns="92108" tIns="46054" rIns="92108" bIns="46054" rtlCol="0" anchor="b"/>
          <a:lstStyle>
            <a:lvl1pPr algn="l">
              <a:defRPr sz="1200"/>
            </a:lvl1pPr>
          </a:lstStyle>
          <a:p>
            <a:endParaRPr lang="en-US"/>
          </a:p>
        </p:txBody>
      </p:sp>
      <p:sp>
        <p:nvSpPr>
          <p:cNvPr id="5" name="Ograda številke diapozitiva 4"/>
          <p:cNvSpPr>
            <a:spLocks noGrp="1"/>
          </p:cNvSpPr>
          <p:nvPr>
            <p:ph type="sldNum" sz="quarter" idx="3"/>
          </p:nvPr>
        </p:nvSpPr>
        <p:spPr>
          <a:xfrm>
            <a:off x="5622803" y="6456612"/>
            <a:ext cx="4301540" cy="339884"/>
          </a:xfrm>
          <a:prstGeom prst="rect">
            <a:avLst/>
          </a:prstGeom>
        </p:spPr>
        <p:txBody>
          <a:bodyPr vert="horz" lIns="92108" tIns="46054" rIns="92108" bIns="46054" rtlCol="0" anchor="b"/>
          <a:lstStyle>
            <a:lvl1pPr algn="r">
              <a:defRPr sz="1200"/>
            </a:lvl1pPr>
          </a:lstStyle>
          <a:p>
            <a:fld id="{96954A9B-F271-46C7-BFF3-86BF0565424A}" type="slidenum">
              <a:rPr lang="en-US" smtClean="0"/>
              <a:t>‹#›</a:t>
            </a:fld>
            <a:endParaRPr lang="en-US"/>
          </a:p>
        </p:txBody>
      </p:sp>
    </p:spTree>
    <p:extLst>
      <p:ext uri="{BB962C8B-B14F-4D97-AF65-F5344CB8AC3E}">
        <p14:creationId xmlns:p14="http://schemas.microsoft.com/office/powerpoint/2010/main" val="329203942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Ograda glave 1"/>
          <p:cNvSpPr>
            <a:spLocks noGrp="1"/>
          </p:cNvSpPr>
          <p:nvPr>
            <p:ph type="hdr" sz="quarter"/>
          </p:nvPr>
        </p:nvSpPr>
        <p:spPr>
          <a:xfrm>
            <a:off x="5" y="0"/>
            <a:ext cx="4301540" cy="339884"/>
          </a:xfrm>
          <a:prstGeom prst="rect">
            <a:avLst/>
          </a:prstGeom>
        </p:spPr>
        <p:txBody>
          <a:bodyPr vert="horz" lIns="92108" tIns="46054" rIns="92108" bIns="46054" rtlCol="0"/>
          <a:lstStyle>
            <a:lvl1pPr algn="l">
              <a:defRPr sz="1200"/>
            </a:lvl1pPr>
          </a:lstStyle>
          <a:p>
            <a:endParaRPr lang="en-US"/>
          </a:p>
        </p:txBody>
      </p:sp>
      <p:sp>
        <p:nvSpPr>
          <p:cNvPr id="3" name="Ograda datuma 2"/>
          <p:cNvSpPr>
            <a:spLocks noGrp="1"/>
          </p:cNvSpPr>
          <p:nvPr>
            <p:ph type="dt" idx="1"/>
          </p:nvPr>
        </p:nvSpPr>
        <p:spPr>
          <a:xfrm>
            <a:off x="5622803" y="0"/>
            <a:ext cx="4301540" cy="339884"/>
          </a:xfrm>
          <a:prstGeom prst="rect">
            <a:avLst/>
          </a:prstGeom>
        </p:spPr>
        <p:txBody>
          <a:bodyPr vert="horz" lIns="92108" tIns="46054" rIns="92108" bIns="46054" rtlCol="0"/>
          <a:lstStyle>
            <a:lvl1pPr algn="r">
              <a:defRPr sz="1200"/>
            </a:lvl1pPr>
          </a:lstStyle>
          <a:p>
            <a:fld id="{F7A6A8DC-5408-49B0-94C9-752AEAC11852}" type="datetimeFigureOut">
              <a:rPr lang="en-US" smtClean="0"/>
              <a:t>2/5/2017</a:t>
            </a:fld>
            <a:endParaRPr lang="en-US"/>
          </a:p>
        </p:txBody>
      </p:sp>
      <p:sp>
        <p:nvSpPr>
          <p:cNvPr id="4" name="Ograda stranske slike 3"/>
          <p:cNvSpPr>
            <a:spLocks noGrp="1" noRot="1" noChangeAspect="1"/>
          </p:cNvSpPr>
          <p:nvPr>
            <p:ph type="sldImg" idx="2"/>
          </p:nvPr>
        </p:nvSpPr>
        <p:spPr>
          <a:xfrm>
            <a:off x="3262313" y="509588"/>
            <a:ext cx="3402012" cy="2551112"/>
          </a:xfrm>
          <a:prstGeom prst="rect">
            <a:avLst/>
          </a:prstGeom>
          <a:noFill/>
          <a:ln w="12700">
            <a:solidFill>
              <a:prstClr val="black"/>
            </a:solidFill>
          </a:ln>
        </p:spPr>
        <p:txBody>
          <a:bodyPr vert="horz" lIns="92108" tIns="46054" rIns="92108" bIns="46054" rtlCol="0" anchor="ctr"/>
          <a:lstStyle/>
          <a:p>
            <a:endParaRPr lang="en-US"/>
          </a:p>
        </p:txBody>
      </p:sp>
      <p:sp>
        <p:nvSpPr>
          <p:cNvPr id="5" name="Ograda opomb 4"/>
          <p:cNvSpPr>
            <a:spLocks noGrp="1"/>
          </p:cNvSpPr>
          <p:nvPr>
            <p:ph type="body" sz="quarter" idx="3"/>
          </p:nvPr>
        </p:nvSpPr>
        <p:spPr>
          <a:xfrm>
            <a:off x="992665" y="3228899"/>
            <a:ext cx="7941310" cy="3058953"/>
          </a:xfrm>
          <a:prstGeom prst="rect">
            <a:avLst/>
          </a:prstGeom>
        </p:spPr>
        <p:txBody>
          <a:bodyPr vert="horz" lIns="92108" tIns="46054" rIns="92108" bIns="46054" rtlCol="0"/>
          <a:lstStyle/>
          <a:p>
            <a:pPr lvl="0"/>
            <a:r>
              <a:rPr lang="sl-SI" smtClean="0"/>
              <a:t>Uredite sloge besedila matrice</a:t>
            </a:r>
          </a:p>
          <a:p>
            <a:pPr lvl="1"/>
            <a:r>
              <a:rPr lang="sl-SI" smtClean="0"/>
              <a:t>Druga raven</a:t>
            </a:r>
          </a:p>
          <a:p>
            <a:pPr lvl="2"/>
            <a:r>
              <a:rPr lang="sl-SI" smtClean="0"/>
              <a:t>Tretja raven</a:t>
            </a:r>
          </a:p>
          <a:p>
            <a:pPr lvl="3"/>
            <a:r>
              <a:rPr lang="sl-SI" smtClean="0"/>
              <a:t>Četrta raven</a:t>
            </a:r>
          </a:p>
          <a:p>
            <a:pPr lvl="4"/>
            <a:r>
              <a:rPr lang="sl-SI" smtClean="0"/>
              <a:t>Peta raven</a:t>
            </a:r>
            <a:endParaRPr lang="en-US"/>
          </a:p>
        </p:txBody>
      </p:sp>
      <p:sp>
        <p:nvSpPr>
          <p:cNvPr id="6" name="Ograda noge 5"/>
          <p:cNvSpPr>
            <a:spLocks noGrp="1"/>
          </p:cNvSpPr>
          <p:nvPr>
            <p:ph type="ftr" sz="quarter" idx="4"/>
          </p:nvPr>
        </p:nvSpPr>
        <p:spPr>
          <a:xfrm>
            <a:off x="5" y="6456612"/>
            <a:ext cx="4301540" cy="339884"/>
          </a:xfrm>
          <a:prstGeom prst="rect">
            <a:avLst/>
          </a:prstGeom>
        </p:spPr>
        <p:txBody>
          <a:bodyPr vert="horz" lIns="92108" tIns="46054" rIns="92108" bIns="46054" rtlCol="0" anchor="b"/>
          <a:lstStyle>
            <a:lvl1pPr algn="l">
              <a:defRPr sz="1200"/>
            </a:lvl1pPr>
          </a:lstStyle>
          <a:p>
            <a:endParaRPr lang="en-US"/>
          </a:p>
        </p:txBody>
      </p:sp>
      <p:sp>
        <p:nvSpPr>
          <p:cNvPr id="7" name="Ograda številke diapozitiva 6"/>
          <p:cNvSpPr>
            <a:spLocks noGrp="1"/>
          </p:cNvSpPr>
          <p:nvPr>
            <p:ph type="sldNum" sz="quarter" idx="5"/>
          </p:nvPr>
        </p:nvSpPr>
        <p:spPr>
          <a:xfrm>
            <a:off x="5622803" y="6456612"/>
            <a:ext cx="4301540" cy="339884"/>
          </a:xfrm>
          <a:prstGeom prst="rect">
            <a:avLst/>
          </a:prstGeom>
        </p:spPr>
        <p:txBody>
          <a:bodyPr vert="horz" lIns="92108" tIns="46054" rIns="92108" bIns="46054" rtlCol="0" anchor="b"/>
          <a:lstStyle>
            <a:lvl1pPr algn="r">
              <a:defRPr sz="1200"/>
            </a:lvl1pPr>
          </a:lstStyle>
          <a:p>
            <a:fld id="{6A50504B-AEF8-44A4-9AA8-D51E20FF2DE7}" type="slidenum">
              <a:rPr lang="en-US" smtClean="0"/>
              <a:t>‹#›</a:t>
            </a:fld>
            <a:endParaRPr lang="en-US"/>
          </a:p>
        </p:txBody>
      </p:sp>
    </p:spTree>
    <p:extLst>
      <p:ext uri="{BB962C8B-B14F-4D97-AF65-F5344CB8AC3E}">
        <p14:creationId xmlns:p14="http://schemas.microsoft.com/office/powerpoint/2010/main" val="22258374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grada stranske slike 1"/>
          <p:cNvSpPr>
            <a:spLocks noGrp="1" noRot="1" noChangeAspect="1"/>
          </p:cNvSpPr>
          <p:nvPr>
            <p:ph type="sldImg"/>
          </p:nvPr>
        </p:nvSpPr>
        <p:spPr/>
      </p:sp>
      <p:sp>
        <p:nvSpPr>
          <p:cNvPr id="3" name="Ograda opomb 2"/>
          <p:cNvSpPr>
            <a:spLocks noGrp="1"/>
          </p:cNvSpPr>
          <p:nvPr>
            <p:ph type="body" idx="1"/>
          </p:nvPr>
        </p:nvSpPr>
        <p:spPr/>
        <p:txBody>
          <a:bodyPr/>
          <a:lstStyle/>
          <a:p>
            <a:r>
              <a:rPr lang="sl-SI" sz="1000" dirty="0" err="1" smtClean="0"/>
              <a:t>Power</a:t>
            </a:r>
            <a:r>
              <a:rPr lang="sl-SI" sz="1000" dirty="0" smtClean="0"/>
              <a:t> </a:t>
            </a:r>
            <a:r>
              <a:rPr lang="sl-SI" sz="1000" dirty="0" err="1"/>
              <a:t>Point</a:t>
            </a:r>
            <a:r>
              <a:rPr lang="sl-SI" sz="1000" dirty="0"/>
              <a:t> – najprej z držanjem tipke WINDOWS+ P oz. </a:t>
            </a:r>
            <a:r>
              <a:rPr lang="sl-SI" sz="1000" dirty="0" err="1"/>
              <a:t>Fn</a:t>
            </a:r>
            <a:r>
              <a:rPr lang="sl-SI" sz="1000" dirty="0"/>
              <a:t>+ F4… RAZŠIRI na dva zaslona</a:t>
            </a:r>
          </a:p>
          <a:p>
            <a:r>
              <a:rPr lang="sl-SI" sz="1000" dirty="0"/>
              <a:t>+ možnost </a:t>
            </a:r>
            <a:r>
              <a:rPr lang="sl-SI" sz="1000" dirty="0" err="1"/>
              <a:t>View</a:t>
            </a:r>
            <a:r>
              <a:rPr lang="sl-SI" sz="1000" dirty="0"/>
              <a:t>-</a:t>
            </a:r>
            <a:r>
              <a:rPr lang="sl-SI" sz="1000" dirty="0" err="1"/>
              <a:t>Presenter</a:t>
            </a:r>
            <a:r>
              <a:rPr lang="sl-SI" sz="1000" dirty="0"/>
              <a:t> </a:t>
            </a:r>
            <a:r>
              <a:rPr lang="sl-SI" sz="1000" dirty="0" err="1"/>
              <a:t>Tools</a:t>
            </a:r>
            <a:r>
              <a:rPr lang="sl-SI" sz="1000" dirty="0"/>
              <a:t> oz. „</a:t>
            </a:r>
            <a:r>
              <a:rPr lang="sl-SI" sz="1000" u="sng" dirty="0"/>
              <a:t>Uporabi pogled </a:t>
            </a:r>
            <a:r>
              <a:rPr lang="sl-SI" sz="1000" u="sng" dirty="0" err="1"/>
              <a:t>predstavitelja</a:t>
            </a:r>
            <a:r>
              <a:rPr lang="sl-SI" sz="1000" dirty="0"/>
              <a:t>“ </a:t>
            </a:r>
            <a:r>
              <a:rPr lang="sl-SI" sz="1000" u="sng" dirty="0"/>
              <a:t>v zavihku DIAPROJEKCIJA </a:t>
            </a:r>
            <a:r>
              <a:rPr lang="sl-SI" sz="1000" dirty="0"/>
              <a:t>(rabiš RAZŠIRI za več zaslonov!)</a:t>
            </a:r>
          </a:p>
          <a:p>
            <a:endParaRPr lang="en-US" sz="1000" dirty="0"/>
          </a:p>
        </p:txBody>
      </p:sp>
      <p:sp>
        <p:nvSpPr>
          <p:cNvPr id="4" name="Ograda številke diapozitiva 3"/>
          <p:cNvSpPr>
            <a:spLocks noGrp="1"/>
          </p:cNvSpPr>
          <p:nvPr>
            <p:ph type="sldNum" sz="quarter" idx="10"/>
          </p:nvPr>
        </p:nvSpPr>
        <p:spPr/>
        <p:txBody>
          <a:bodyPr/>
          <a:lstStyle/>
          <a:p>
            <a:fld id="{6A50504B-AEF8-44A4-9AA8-D51E20FF2DE7}" type="slidenum">
              <a:rPr lang="en-US" smtClean="0"/>
              <a:t>1</a:t>
            </a:fld>
            <a:endParaRPr lang="en-US"/>
          </a:p>
        </p:txBody>
      </p:sp>
    </p:spTree>
    <p:extLst>
      <p:ext uri="{BB962C8B-B14F-4D97-AF65-F5344CB8AC3E}">
        <p14:creationId xmlns:p14="http://schemas.microsoft.com/office/powerpoint/2010/main" val="10237134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grada stranske slike 1"/>
          <p:cNvSpPr>
            <a:spLocks noGrp="1" noRot="1" noChangeAspect="1"/>
          </p:cNvSpPr>
          <p:nvPr>
            <p:ph type="sldImg"/>
          </p:nvPr>
        </p:nvSpPr>
        <p:spPr/>
      </p:sp>
      <p:sp>
        <p:nvSpPr>
          <p:cNvPr id="3" name="Ograda opomb 2"/>
          <p:cNvSpPr>
            <a:spLocks noGrp="1"/>
          </p:cNvSpPr>
          <p:nvPr>
            <p:ph type="body" idx="1"/>
          </p:nvPr>
        </p:nvSpPr>
        <p:spPr/>
        <p:txBody>
          <a:bodyPr/>
          <a:lstStyle/>
          <a:p>
            <a:r>
              <a:rPr lang="en-US" sz="900" dirty="0"/>
              <a:t>Chart C1.1. </a:t>
            </a:r>
            <a:r>
              <a:rPr lang="en-US" sz="900" b="1" dirty="0"/>
              <a:t>Enrolment rates of 15-19 and 20-29 year-olds (2013)</a:t>
            </a:r>
            <a:endParaRPr lang="sl-SI" sz="900" b="1" dirty="0"/>
          </a:p>
          <a:p>
            <a:r>
              <a:rPr lang="en-US" sz="900" dirty="0"/>
              <a:t>OECD (2015), </a:t>
            </a:r>
            <a:r>
              <a:rPr lang="en-US" sz="900" i="1" dirty="0"/>
              <a:t>Education at a Glance 2015: OECD Indicators, </a:t>
            </a:r>
            <a:r>
              <a:rPr lang="en-US" sz="900" dirty="0"/>
              <a:t>OECD </a:t>
            </a:r>
            <a:r>
              <a:rPr lang="en-US" sz="900" dirty="0" smtClean="0"/>
              <a:t>Publishing.</a:t>
            </a:r>
            <a:r>
              <a:rPr lang="sl-SI" sz="900" dirty="0" smtClean="0"/>
              <a:t> Str</a:t>
            </a:r>
            <a:r>
              <a:rPr lang="sl-SI" sz="900" dirty="0"/>
              <a:t>. </a:t>
            </a:r>
            <a:r>
              <a:rPr lang="sl-SI" sz="900" dirty="0" smtClean="0"/>
              <a:t>308</a:t>
            </a:r>
          </a:p>
          <a:p>
            <a:endParaRPr lang="sl-SI" sz="900" dirty="0"/>
          </a:p>
          <a:p>
            <a:r>
              <a:rPr lang="en-US" sz="900" dirty="0"/>
              <a:t>OECD (2016), </a:t>
            </a:r>
            <a:r>
              <a:rPr lang="en-US" sz="900" i="1" dirty="0"/>
              <a:t>Education at a Glance 2016: OECD Indicators</a:t>
            </a:r>
            <a:r>
              <a:rPr lang="en-US" sz="900" dirty="0"/>
              <a:t>, OECD Publishing, Paris.</a:t>
            </a:r>
          </a:p>
          <a:p>
            <a:r>
              <a:rPr lang="en-GB" sz="900" i="1" dirty="0"/>
              <a:t>http://dx.doi.org/10.187/eag-2016-en</a:t>
            </a:r>
            <a:r>
              <a:rPr lang="sl-SI" sz="900" i="1" dirty="0"/>
              <a:t>		</a:t>
            </a:r>
            <a:r>
              <a:rPr lang="en-GB" sz="900" dirty="0"/>
              <a:t>Figure C1.1.</a:t>
            </a:r>
            <a:r>
              <a:rPr lang="sl-SI" sz="900" dirty="0"/>
              <a:t> str. </a:t>
            </a:r>
            <a:r>
              <a:rPr lang="sl-SI" sz="900" dirty="0" smtClean="0"/>
              <a:t>282</a:t>
            </a:r>
          </a:p>
          <a:p>
            <a:endParaRPr lang="sl-SI" sz="900" dirty="0" smtClean="0"/>
          </a:p>
          <a:p>
            <a:r>
              <a:rPr lang="en-US" sz="900" dirty="0" smtClean="0"/>
              <a:t>Eurostat (2016). Education and Training Monitor 2016, p. 41</a:t>
            </a:r>
            <a:endParaRPr lang="sl-SI" sz="900" dirty="0" smtClean="0"/>
          </a:p>
          <a:p>
            <a:r>
              <a:rPr lang="sl-SI" sz="900" dirty="0" smtClean="0"/>
              <a:t>C:\darko\Documents\Delo\T_U_J_I_N_A\EU\Publikacije   </a:t>
            </a:r>
            <a:r>
              <a:rPr lang="sl-SI" sz="900" dirty="0" err="1" smtClean="0"/>
              <a:t>Early</a:t>
            </a:r>
            <a:r>
              <a:rPr lang="sl-SI" sz="900" dirty="0" smtClean="0"/>
              <a:t> </a:t>
            </a:r>
            <a:r>
              <a:rPr lang="sl-SI" sz="900" dirty="0" err="1" smtClean="0"/>
              <a:t>leavers</a:t>
            </a:r>
            <a:r>
              <a:rPr lang="sl-SI" sz="900" dirty="0" smtClean="0"/>
              <a:t> MONITOR 2016.xlsx</a:t>
            </a:r>
          </a:p>
          <a:p>
            <a:endParaRPr lang="sl-SI" dirty="0"/>
          </a:p>
        </p:txBody>
      </p:sp>
      <p:sp>
        <p:nvSpPr>
          <p:cNvPr id="4" name="Ograda številke diapozitiva 3"/>
          <p:cNvSpPr>
            <a:spLocks noGrp="1"/>
          </p:cNvSpPr>
          <p:nvPr>
            <p:ph type="sldNum" sz="quarter" idx="10"/>
          </p:nvPr>
        </p:nvSpPr>
        <p:spPr/>
        <p:txBody>
          <a:bodyPr/>
          <a:lstStyle/>
          <a:p>
            <a:fld id="{6A50504B-AEF8-44A4-9AA8-D51E20FF2DE7}" type="slidenum">
              <a:rPr lang="en-US" smtClean="0"/>
              <a:t>2</a:t>
            </a:fld>
            <a:endParaRPr lang="en-US"/>
          </a:p>
        </p:txBody>
      </p:sp>
    </p:spTree>
    <p:extLst>
      <p:ext uri="{BB962C8B-B14F-4D97-AF65-F5344CB8AC3E}">
        <p14:creationId xmlns:p14="http://schemas.microsoft.com/office/powerpoint/2010/main" val="423347150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grada stranske slike 1"/>
          <p:cNvSpPr>
            <a:spLocks noGrp="1" noRot="1" noChangeAspect="1"/>
          </p:cNvSpPr>
          <p:nvPr>
            <p:ph type="sldImg"/>
          </p:nvPr>
        </p:nvSpPr>
        <p:spPr/>
      </p:sp>
      <p:sp>
        <p:nvSpPr>
          <p:cNvPr id="3" name="Ograda opomb 2"/>
          <p:cNvSpPr>
            <a:spLocks noGrp="1"/>
          </p:cNvSpPr>
          <p:nvPr>
            <p:ph type="body" idx="1"/>
          </p:nvPr>
        </p:nvSpPr>
        <p:spPr/>
        <p:txBody>
          <a:bodyPr/>
          <a:lstStyle/>
          <a:p>
            <a:r>
              <a:rPr lang="en-US" dirty="0"/>
              <a:t>OECD (2016), </a:t>
            </a:r>
            <a:r>
              <a:rPr lang="en-US" i="1" dirty="0"/>
              <a:t>Education at a Glance 2016: OECD Indicators</a:t>
            </a:r>
            <a:r>
              <a:rPr lang="en-US" dirty="0"/>
              <a:t>, OECD Publishing, Paris.</a:t>
            </a:r>
          </a:p>
          <a:p>
            <a:r>
              <a:rPr lang="en-GB" i="1" dirty="0"/>
              <a:t>http://dx.doi.org/10.187/eag-2016-en</a:t>
            </a:r>
            <a:r>
              <a:rPr lang="sl-SI" i="1" dirty="0"/>
              <a:t>		</a:t>
            </a:r>
            <a:r>
              <a:rPr lang="en-GB" dirty="0"/>
              <a:t>Figure </a:t>
            </a:r>
            <a:r>
              <a:rPr lang="sl-SI" dirty="0"/>
              <a:t>C3</a:t>
            </a:r>
            <a:r>
              <a:rPr lang="en-GB" dirty="0"/>
              <a:t>.</a:t>
            </a:r>
            <a:r>
              <a:rPr lang="sl-SI" dirty="0"/>
              <a:t>1</a:t>
            </a:r>
            <a:r>
              <a:rPr lang="en-GB" dirty="0"/>
              <a:t>.</a:t>
            </a:r>
            <a:r>
              <a:rPr lang="sl-SI" dirty="0"/>
              <a:t> str. 316</a:t>
            </a:r>
          </a:p>
          <a:p>
            <a:r>
              <a:rPr lang="sl-SI" dirty="0"/>
              <a:t>VSI v SLO 71,9 % oz. BREZ tujcev 70,2 %</a:t>
            </a:r>
          </a:p>
          <a:p>
            <a:r>
              <a:rPr lang="en-US" i="1" dirty="0" smtClean="0"/>
              <a:t>Education </a:t>
            </a:r>
            <a:r>
              <a:rPr lang="en-US" i="1" dirty="0"/>
              <a:t>at a Glance 2016: OECD Indicators © OECD 2016	</a:t>
            </a:r>
            <a:r>
              <a:rPr lang="sl-SI" i="1" dirty="0"/>
              <a:t>	p. </a:t>
            </a:r>
            <a:r>
              <a:rPr lang="en-US" i="1" dirty="0" smtClean="0"/>
              <a:t>316</a:t>
            </a:r>
            <a:endParaRPr lang="sl-SI" i="1" dirty="0" smtClean="0"/>
          </a:p>
          <a:p>
            <a:pPr eaLnBrk="1" hangingPunct="1"/>
            <a:r>
              <a:rPr lang="sl-SI" altLang="ko-KR" sz="1200" dirty="0" smtClean="0">
                <a:latin typeface="Arial" charset="0"/>
              </a:rPr>
              <a:t>Deleži maturantov splošne in poklicne mature v Sloveniji (v 5-letnih intervalih). (Viri: Zvezi zavod za statistiko, Statistični zavod RS, Centralni register prebivalstva, Statistični urad Republike Slovenije, Državni izpitni center) </a:t>
            </a:r>
          </a:p>
          <a:p>
            <a:pPr eaLnBrk="1" hangingPunct="1"/>
            <a:r>
              <a:rPr lang="sl-SI" altLang="sl-SI" sz="1200" dirty="0" smtClean="0">
                <a:latin typeface="Arial" charset="0"/>
              </a:rPr>
              <a:t>D:\DARKO\D_a_r_k_o\Podatki\Prebivalstvo_SLO_po starosti_2005.xls</a:t>
            </a:r>
          </a:p>
          <a:p>
            <a:pPr eaLnBrk="1" hangingPunct="1"/>
            <a:r>
              <a:rPr lang="sl-SI" altLang="sl-SI" sz="1200" dirty="0" smtClean="0">
                <a:latin typeface="Arial" charset="0"/>
              </a:rPr>
              <a:t>V zadnjih petdesetih letih je srednješolsko izobraževanje v Sloveniji doživelo različne spremembe. Matura ima na Slovenskem zgodovinsko vlogo, zadnja desetletja pa je doživela pravo ekspanzijo. Delež generacije, ki je po II. svetovni vojni opravil maturo, je bil manjši ali enak 10 % še vse do 70. let (slika 1). Ob koncu tega obdobja, do uvedbe usmerjenega izobraževanja in s tem odprave tradicionalne mature ob koncu gimnazije, je bil v generaciji vrstnikov maturant vsak osmi Slovenec (12 do 13 %). Po ponovni uvedbi gimnazij in mature, leta 1995, se je v zadnjih dvajsetih letih delež splošnih maturantov izjemno povečal. Od 25 % leta 1995 do skoraj 40 % zadnja leta. Splošna matura je bila in je še vedno pogoj za vpis na univerzitetni študij. </a:t>
            </a:r>
          </a:p>
        </p:txBody>
      </p:sp>
      <p:sp>
        <p:nvSpPr>
          <p:cNvPr id="4" name="Ograda številke diapozitiva 3"/>
          <p:cNvSpPr>
            <a:spLocks noGrp="1"/>
          </p:cNvSpPr>
          <p:nvPr>
            <p:ph type="sldNum" sz="quarter" idx="10"/>
          </p:nvPr>
        </p:nvSpPr>
        <p:spPr/>
        <p:txBody>
          <a:bodyPr/>
          <a:lstStyle/>
          <a:p>
            <a:fld id="{6A50504B-AEF8-44A4-9AA8-D51E20FF2DE7}" type="slidenum">
              <a:rPr lang="en-US" smtClean="0"/>
              <a:t>3</a:t>
            </a:fld>
            <a:endParaRPr lang="en-US"/>
          </a:p>
        </p:txBody>
      </p:sp>
    </p:spTree>
    <p:extLst>
      <p:ext uri="{BB962C8B-B14F-4D97-AF65-F5344CB8AC3E}">
        <p14:creationId xmlns:p14="http://schemas.microsoft.com/office/powerpoint/2010/main" val="358700368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Rectangle 7"/>
          <p:cNvSpPr>
            <a:spLocks noGrp="1" noChangeArrowheads="1"/>
          </p:cNvSpPr>
          <p:nvPr>
            <p:ph type="sldNum" sz="quarter" idx="5"/>
          </p:nvPr>
        </p:nvSpPr>
        <p:spPr>
          <a:noFill/>
        </p:spPr>
        <p:txBody>
          <a:bodyPr/>
          <a:lstStyle>
            <a:lvl1pPr eaLnBrk="0" hangingPunct="0">
              <a:defRPr sz="2400">
                <a:solidFill>
                  <a:schemeClr val="bg2"/>
                </a:solidFill>
                <a:latin typeface="Arial CE" pitchFamily="34" charset="-18"/>
              </a:defRPr>
            </a:lvl1pPr>
            <a:lvl2pPr marL="748374" indent="-287836" eaLnBrk="0" hangingPunct="0">
              <a:defRPr sz="2400">
                <a:solidFill>
                  <a:schemeClr val="bg2"/>
                </a:solidFill>
                <a:latin typeface="Arial CE" pitchFamily="34" charset="-18"/>
              </a:defRPr>
            </a:lvl2pPr>
            <a:lvl3pPr marL="1151344" indent="-230269" eaLnBrk="0" hangingPunct="0">
              <a:defRPr sz="2400">
                <a:solidFill>
                  <a:schemeClr val="bg2"/>
                </a:solidFill>
                <a:latin typeface="Arial CE" pitchFamily="34" charset="-18"/>
              </a:defRPr>
            </a:lvl3pPr>
            <a:lvl4pPr marL="1611881" indent="-230269" eaLnBrk="0" hangingPunct="0">
              <a:defRPr sz="2400">
                <a:solidFill>
                  <a:schemeClr val="bg2"/>
                </a:solidFill>
                <a:latin typeface="Arial CE" pitchFamily="34" charset="-18"/>
              </a:defRPr>
            </a:lvl4pPr>
            <a:lvl5pPr marL="2072419" indent="-230269" eaLnBrk="0" hangingPunct="0">
              <a:defRPr sz="2400">
                <a:solidFill>
                  <a:schemeClr val="bg2"/>
                </a:solidFill>
                <a:latin typeface="Arial CE" pitchFamily="34" charset="-18"/>
              </a:defRPr>
            </a:lvl5pPr>
            <a:lvl6pPr marL="2532957" indent="-230269" algn="ctr" eaLnBrk="0" fontAlgn="base" hangingPunct="0">
              <a:spcBef>
                <a:spcPct val="0"/>
              </a:spcBef>
              <a:spcAft>
                <a:spcPct val="0"/>
              </a:spcAft>
              <a:defRPr sz="2400">
                <a:solidFill>
                  <a:schemeClr val="bg2"/>
                </a:solidFill>
                <a:latin typeface="Arial CE" pitchFamily="34" charset="-18"/>
              </a:defRPr>
            </a:lvl6pPr>
            <a:lvl7pPr marL="2993494" indent="-230269" algn="ctr" eaLnBrk="0" fontAlgn="base" hangingPunct="0">
              <a:spcBef>
                <a:spcPct val="0"/>
              </a:spcBef>
              <a:spcAft>
                <a:spcPct val="0"/>
              </a:spcAft>
              <a:defRPr sz="2400">
                <a:solidFill>
                  <a:schemeClr val="bg2"/>
                </a:solidFill>
                <a:latin typeface="Arial CE" pitchFamily="34" charset="-18"/>
              </a:defRPr>
            </a:lvl7pPr>
            <a:lvl8pPr marL="3454032" indent="-230269" algn="ctr" eaLnBrk="0" fontAlgn="base" hangingPunct="0">
              <a:spcBef>
                <a:spcPct val="0"/>
              </a:spcBef>
              <a:spcAft>
                <a:spcPct val="0"/>
              </a:spcAft>
              <a:defRPr sz="2400">
                <a:solidFill>
                  <a:schemeClr val="bg2"/>
                </a:solidFill>
                <a:latin typeface="Arial CE" pitchFamily="34" charset="-18"/>
              </a:defRPr>
            </a:lvl8pPr>
            <a:lvl9pPr marL="3914569" indent="-230269" algn="ctr" eaLnBrk="0" fontAlgn="base" hangingPunct="0">
              <a:spcBef>
                <a:spcPct val="0"/>
              </a:spcBef>
              <a:spcAft>
                <a:spcPct val="0"/>
              </a:spcAft>
              <a:defRPr sz="2400">
                <a:solidFill>
                  <a:schemeClr val="bg2"/>
                </a:solidFill>
                <a:latin typeface="Arial CE" pitchFamily="34" charset="-18"/>
              </a:defRPr>
            </a:lvl9pPr>
          </a:lstStyle>
          <a:p>
            <a:pPr eaLnBrk="1" hangingPunct="1"/>
            <a:fld id="{7E89F234-0068-4AA6-A1D9-2CEC48737082}" type="slidenum">
              <a:rPr lang="sl-SI" altLang="sl-SI" sz="1200">
                <a:solidFill>
                  <a:schemeClr val="tx1"/>
                </a:solidFill>
                <a:latin typeface="Arial" charset="0"/>
              </a:rPr>
              <a:pPr eaLnBrk="1" hangingPunct="1"/>
              <a:t>4</a:t>
            </a:fld>
            <a:endParaRPr lang="sl-SI" altLang="sl-SI" sz="1200">
              <a:solidFill>
                <a:schemeClr val="tx1"/>
              </a:solidFill>
              <a:latin typeface="Arial" charset="0"/>
            </a:endParaRPr>
          </a:p>
        </p:txBody>
      </p:sp>
      <p:sp>
        <p:nvSpPr>
          <p:cNvPr id="131075" name="Rectangle 2"/>
          <p:cNvSpPr>
            <a:spLocks noGrp="1" noRot="1" noChangeAspect="1" noChangeArrowheads="1" noTextEdit="1"/>
          </p:cNvSpPr>
          <p:nvPr>
            <p:ph type="sldImg"/>
          </p:nvPr>
        </p:nvSpPr>
        <p:spPr>
          <a:ln/>
        </p:spPr>
      </p:sp>
      <p:sp>
        <p:nvSpPr>
          <p:cNvPr id="131076" name="Rectangle 3"/>
          <p:cNvSpPr>
            <a:spLocks noGrp="1" noChangeArrowheads="1"/>
          </p:cNvSpPr>
          <p:nvPr>
            <p:ph type="body" idx="1"/>
          </p:nvPr>
        </p:nvSpPr>
        <p:spPr>
          <a:noFill/>
        </p:spPr>
        <p:txBody>
          <a:bodyPr/>
          <a:lstStyle/>
          <a:p>
            <a:pPr eaLnBrk="1" hangingPunct="1">
              <a:lnSpc>
                <a:spcPct val="80000"/>
              </a:lnSpc>
            </a:pPr>
            <a:r>
              <a:rPr lang="sl-SI" sz="900" b="0" i="0" u="none" strike="noStrike" kern="1200" dirty="0" smtClean="0">
                <a:solidFill>
                  <a:schemeClr val="tx1"/>
                </a:solidFill>
                <a:effectLst/>
                <a:latin typeface="+mn-lt"/>
                <a:ea typeface="+mn-ea"/>
                <a:cs typeface="+mn-cs"/>
              </a:rPr>
              <a:t>C:\darko\Documents\Delo\T_U_J_I_N_A\TIMSS\TIMSS_2015</a:t>
            </a:r>
          </a:p>
          <a:p>
            <a:pPr eaLnBrk="1" hangingPunct="1">
              <a:lnSpc>
                <a:spcPct val="80000"/>
              </a:lnSpc>
            </a:pPr>
            <a:r>
              <a:rPr lang="sl-SI" altLang="sl-SI" sz="800" dirty="0" smtClean="0">
                <a:latin typeface="Arial" charset="0"/>
              </a:rPr>
              <a:t>MAT_FIZ_in_TIMSS_Advanced_1995_2015.xlsx</a:t>
            </a:r>
          </a:p>
          <a:p>
            <a:pPr eaLnBrk="1" hangingPunct="1"/>
            <a:endParaRPr lang="sl-SI" altLang="sl-SI" sz="900" dirty="0">
              <a:latin typeface="Arial" charset="0"/>
            </a:endParaRPr>
          </a:p>
        </p:txBody>
      </p:sp>
    </p:spTree>
    <p:extLst>
      <p:ext uri="{BB962C8B-B14F-4D97-AF65-F5344CB8AC3E}">
        <p14:creationId xmlns:p14="http://schemas.microsoft.com/office/powerpoint/2010/main" val="20543524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Rectangle 7"/>
          <p:cNvSpPr>
            <a:spLocks noGrp="1" noChangeArrowheads="1"/>
          </p:cNvSpPr>
          <p:nvPr>
            <p:ph type="sldNum" sz="quarter" idx="5"/>
          </p:nvPr>
        </p:nvSpPr>
        <p:spPr>
          <a:noFill/>
        </p:spPr>
        <p:txBody>
          <a:bodyPr/>
          <a:lstStyle>
            <a:lvl1pPr eaLnBrk="0" hangingPunct="0">
              <a:defRPr sz="2400">
                <a:solidFill>
                  <a:schemeClr val="bg2"/>
                </a:solidFill>
                <a:latin typeface="Arial CE" pitchFamily="34" charset="-18"/>
              </a:defRPr>
            </a:lvl1pPr>
            <a:lvl2pPr marL="748374" indent="-287836" eaLnBrk="0" hangingPunct="0">
              <a:defRPr sz="2400">
                <a:solidFill>
                  <a:schemeClr val="bg2"/>
                </a:solidFill>
                <a:latin typeface="Arial CE" pitchFamily="34" charset="-18"/>
              </a:defRPr>
            </a:lvl2pPr>
            <a:lvl3pPr marL="1151344" indent="-230269" eaLnBrk="0" hangingPunct="0">
              <a:defRPr sz="2400">
                <a:solidFill>
                  <a:schemeClr val="bg2"/>
                </a:solidFill>
                <a:latin typeface="Arial CE" pitchFamily="34" charset="-18"/>
              </a:defRPr>
            </a:lvl3pPr>
            <a:lvl4pPr marL="1611881" indent="-230269" eaLnBrk="0" hangingPunct="0">
              <a:defRPr sz="2400">
                <a:solidFill>
                  <a:schemeClr val="bg2"/>
                </a:solidFill>
                <a:latin typeface="Arial CE" pitchFamily="34" charset="-18"/>
              </a:defRPr>
            </a:lvl4pPr>
            <a:lvl5pPr marL="2072419" indent="-230269" eaLnBrk="0" hangingPunct="0">
              <a:defRPr sz="2400">
                <a:solidFill>
                  <a:schemeClr val="bg2"/>
                </a:solidFill>
                <a:latin typeface="Arial CE" pitchFamily="34" charset="-18"/>
              </a:defRPr>
            </a:lvl5pPr>
            <a:lvl6pPr marL="2532957" indent="-230269" algn="ctr" eaLnBrk="0" fontAlgn="base" hangingPunct="0">
              <a:spcBef>
                <a:spcPct val="0"/>
              </a:spcBef>
              <a:spcAft>
                <a:spcPct val="0"/>
              </a:spcAft>
              <a:defRPr sz="2400">
                <a:solidFill>
                  <a:schemeClr val="bg2"/>
                </a:solidFill>
                <a:latin typeface="Arial CE" pitchFamily="34" charset="-18"/>
              </a:defRPr>
            </a:lvl6pPr>
            <a:lvl7pPr marL="2993494" indent="-230269" algn="ctr" eaLnBrk="0" fontAlgn="base" hangingPunct="0">
              <a:spcBef>
                <a:spcPct val="0"/>
              </a:spcBef>
              <a:spcAft>
                <a:spcPct val="0"/>
              </a:spcAft>
              <a:defRPr sz="2400">
                <a:solidFill>
                  <a:schemeClr val="bg2"/>
                </a:solidFill>
                <a:latin typeface="Arial CE" pitchFamily="34" charset="-18"/>
              </a:defRPr>
            </a:lvl7pPr>
            <a:lvl8pPr marL="3454032" indent="-230269" algn="ctr" eaLnBrk="0" fontAlgn="base" hangingPunct="0">
              <a:spcBef>
                <a:spcPct val="0"/>
              </a:spcBef>
              <a:spcAft>
                <a:spcPct val="0"/>
              </a:spcAft>
              <a:defRPr sz="2400">
                <a:solidFill>
                  <a:schemeClr val="bg2"/>
                </a:solidFill>
                <a:latin typeface="Arial CE" pitchFamily="34" charset="-18"/>
              </a:defRPr>
            </a:lvl8pPr>
            <a:lvl9pPr marL="3914569" indent="-230269" algn="ctr" eaLnBrk="0" fontAlgn="base" hangingPunct="0">
              <a:spcBef>
                <a:spcPct val="0"/>
              </a:spcBef>
              <a:spcAft>
                <a:spcPct val="0"/>
              </a:spcAft>
              <a:defRPr sz="2400">
                <a:solidFill>
                  <a:schemeClr val="bg2"/>
                </a:solidFill>
                <a:latin typeface="Arial CE" pitchFamily="34" charset="-18"/>
              </a:defRPr>
            </a:lvl9pPr>
          </a:lstStyle>
          <a:p>
            <a:pPr eaLnBrk="1" hangingPunct="1"/>
            <a:fld id="{7E89F234-0068-4AA6-A1D9-2CEC48737082}" type="slidenum">
              <a:rPr lang="sl-SI" altLang="sl-SI" sz="1200">
                <a:solidFill>
                  <a:schemeClr val="tx1"/>
                </a:solidFill>
                <a:latin typeface="Arial" charset="0"/>
              </a:rPr>
              <a:pPr eaLnBrk="1" hangingPunct="1"/>
              <a:t>5</a:t>
            </a:fld>
            <a:endParaRPr lang="sl-SI" altLang="sl-SI" sz="1200">
              <a:solidFill>
                <a:schemeClr val="tx1"/>
              </a:solidFill>
              <a:latin typeface="Arial" charset="0"/>
            </a:endParaRPr>
          </a:p>
        </p:txBody>
      </p:sp>
      <p:sp>
        <p:nvSpPr>
          <p:cNvPr id="131075" name="Rectangle 2"/>
          <p:cNvSpPr>
            <a:spLocks noGrp="1" noRot="1" noChangeAspect="1" noChangeArrowheads="1" noTextEdit="1"/>
          </p:cNvSpPr>
          <p:nvPr>
            <p:ph type="sldImg"/>
          </p:nvPr>
        </p:nvSpPr>
        <p:spPr>
          <a:ln/>
        </p:spPr>
      </p:sp>
      <p:sp>
        <p:nvSpPr>
          <p:cNvPr id="131076" name="Rectangle 3"/>
          <p:cNvSpPr>
            <a:spLocks noGrp="1" noChangeArrowheads="1"/>
          </p:cNvSpPr>
          <p:nvPr>
            <p:ph type="body" idx="1"/>
          </p:nvPr>
        </p:nvSpPr>
        <p:spPr>
          <a:noFill/>
        </p:spPr>
        <p:txBody>
          <a:bodyPr/>
          <a:lstStyle/>
          <a:p>
            <a:pPr eaLnBrk="1" hangingPunct="1">
              <a:lnSpc>
                <a:spcPct val="80000"/>
              </a:lnSpc>
            </a:pPr>
            <a:r>
              <a:rPr lang="sl-SI" sz="900" b="0" i="0" u="none" strike="noStrike" kern="1200" dirty="0" smtClean="0">
                <a:solidFill>
                  <a:schemeClr val="tx1"/>
                </a:solidFill>
                <a:effectLst/>
                <a:latin typeface="+mn-lt"/>
                <a:ea typeface="+mn-ea"/>
                <a:cs typeface="+mn-cs"/>
              </a:rPr>
              <a:t>C:\darko\Documents\Delo\T_U_J_I_N_A\TIMSS\TIMSS_2015</a:t>
            </a:r>
          </a:p>
          <a:p>
            <a:pPr eaLnBrk="1" hangingPunct="1">
              <a:lnSpc>
                <a:spcPct val="80000"/>
              </a:lnSpc>
            </a:pPr>
            <a:r>
              <a:rPr lang="sl-SI" altLang="sl-SI" sz="800" smtClean="0">
                <a:latin typeface="Arial" charset="0"/>
              </a:rPr>
              <a:t>MAT_FIZ_in_TIMSS_Advanced_1995_2015.xlsx</a:t>
            </a:r>
          </a:p>
          <a:p>
            <a:pPr eaLnBrk="1" hangingPunct="1"/>
            <a:endParaRPr lang="sl-SI" altLang="sl-SI" sz="900" dirty="0">
              <a:latin typeface="Arial" charset="0"/>
            </a:endParaRPr>
          </a:p>
        </p:txBody>
      </p:sp>
    </p:spTree>
    <p:extLst>
      <p:ext uri="{BB962C8B-B14F-4D97-AF65-F5344CB8AC3E}">
        <p14:creationId xmlns:p14="http://schemas.microsoft.com/office/powerpoint/2010/main" val="33858796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značba mesta stranske slike 1"/>
          <p:cNvSpPr>
            <a:spLocks noGrp="1" noRot="1" noChangeAspect="1"/>
          </p:cNvSpPr>
          <p:nvPr>
            <p:ph type="sldImg"/>
          </p:nvPr>
        </p:nvSpPr>
        <p:spPr/>
      </p:sp>
      <p:sp>
        <p:nvSpPr>
          <p:cNvPr id="3" name="Označba mesta opomb 2"/>
          <p:cNvSpPr>
            <a:spLocks noGrp="1"/>
          </p:cNvSpPr>
          <p:nvPr>
            <p:ph type="body" idx="1"/>
          </p:nvPr>
        </p:nvSpPr>
        <p:spPr/>
        <p:txBody>
          <a:bodyPr/>
          <a:lstStyle/>
          <a:p>
            <a:r>
              <a:rPr lang="en-GB" dirty="0" smtClean="0"/>
              <a:t>Figure A3.1.</a:t>
            </a:r>
            <a:r>
              <a:rPr lang="sl-SI" dirty="0" smtClean="0"/>
              <a:t>		str. 60</a:t>
            </a:r>
          </a:p>
          <a:p>
            <a:r>
              <a:rPr lang="en-US" dirty="0" smtClean="0"/>
              <a:t>OECD (2016), </a:t>
            </a:r>
            <a:r>
              <a:rPr lang="en-US" i="1" dirty="0" smtClean="0"/>
              <a:t>Education at a Glance 2016: OECD Indicators</a:t>
            </a:r>
            <a:r>
              <a:rPr lang="en-US" dirty="0" smtClean="0"/>
              <a:t>, OECD Publishing, Paris.</a:t>
            </a:r>
          </a:p>
          <a:p>
            <a:r>
              <a:rPr lang="en-GB" i="1" dirty="0" smtClean="0"/>
              <a:t>http://dx.doi.org/10.187/eag-2016-en</a:t>
            </a:r>
            <a:r>
              <a:rPr lang="sl-SI" i="1" dirty="0" smtClean="0"/>
              <a:t>	str. 35</a:t>
            </a:r>
            <a:endParaRPr lang="sl-SI" dirty="0" smtClean="0"/>
          </a:p>
          <a:p>
            <a:r>
              <a:rPr lang="en-US" dirty="0" smtClean="0"/>
              <a:t>OECD (2015), </a:t>
            </a:r>
            <a:r>
              <a:rPr lang="en-US" i="1" dirty="0" smtClean="0"/>
              <a:t>Education at a Glance 2015: OECD Indicators, </a:t>
            </a:r>
            <a:r>
              <a:rPr lang="en-US" dirty="0" smtClean="0"/>
              <a:t>OECD Publishing.</a:t>
            </a:r>
            <a:endParaRPr lang="sl-SI" dirty="0" smtClean="0"/>
          </a:p>
          <a:p>
            <a:r>
              <a:rPr lang="sl-SI" dirty="0" smtClean="0"/>
              <a:t>Str. 340</a:t>
            </a:r>
          </a:p>
          <a:p>
            <a:r>
              <a:rPr lang="nb-NO" dirty="0" smtClean="0"/>
              <a:t>Vir: Statistični urad Republike Slovenije</a:t>
            </a:r>
            <a:endParaRPr lang="sl-SI" dirty="0" smtClean="0"/>
          </a:p>
          <a:p>
            <a:r>
              <a:rPr lang="en-GB" dirty="0" smtClean="0"/>
              <a:t>C:\darko\Documents\D_a_r_k_o\Q_Kakovost\Q_Zupanc_Contribution\SAZU_2015in2017</a:t>
            </a:r>
            <a:r>
              <a:rPr lang="sl-SI" dirty="0" smtClean="0"/>
              <a:t>     Št_diplomantov-Slo_1980_2016.xlsx</a:t>
            </a:r>
          </a:p>
          <a:p>
            <a:endParaRPr lang="en-GB" dirty="0"/>
          </a:p>
        </p:txBody>
      </p:sp>
      <p:sp>
        <p:nvSpPr>
          <p:cNvPr id="4" name="Označba mesta številke diapozitiva 3"/>
          <p:cNvSpPr>
            <a:spLocks noGrp="1"/>
          </p:cNvSpPr>
          <p:nvPr>
            <p:ph type="sldNum" sz="quarter" idx="10"/>
          </p:nvPr>
        </p:nvSpPr>
        <p:spPr/>
        <p:txBody>
          <a:bodyPr/>
          <a:lstStyle/>
          <a:p>
            <a:fld id="{498E6892-CEF2-48E5-B2F5-053EE6FCF1DE}" type="slidenum">
              <a:rPr lang="sl-SI" altLang="sl-SI" smtClean="0"/>
              <a:pPr/>
              <a:t>6</a:t>
            </a:fld>
            <a:endParaRPr lang="sl-SI" altLang="sl-SI"/>
          </a:p>
        </p:txBody>
      </p:sp>
    </p:spTree>
    <p:extLst>
      <p:ext uri="{BB962C8B-B14F-4D97-AF65-F5344CB8AC3E}">
        <p14:creationId xmlns:p14="http://schemas.microsoft.com/office/powerpoint/2010/main" val="264506446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značba mesta stranske slike 1"/>
          <p:cNvSpPr>
            <a:spLocks noGrp="1" noRot="1" noChangeAspect="1"/>
          </p:cNvSpPr>
          <p:nvPr>
            <p:ph type="sldImg"/>
          </p:nvPr>
        </p:nvSpPr>
        <p:spPr/>
      </p:sp>
      <p:sp>
        <p:nvSpPr>
          <p:cNvPr id="3" name="Označba mesta opomb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sl-SI" altLang="sl-SI" sz="1200" b="0" kern="0" dirty="0" smtClean="0"/>
              <a:t>V Slovenji je bralna in matematična pismenost zniža glede na generacijo (od 16-24), v OECD se poveča, pri matematiki je bila OECD z generacijo (od 16-24) slabša od slovenske</a:t>
            </a:r>
            <a:endParaRPr lang="sl-SI" dirty="0" smtClean="0"/>
          </a:p>
          <a:p>
            <a:r>
              <a:rPr lang="sl-SI" dirty="0" smtClean="0"/>
              <a:t>C:\darko\Documents\Delo\T_U_J_I_N_A\OECD\PIAAC</a:t>
            </a:r>
          </a:p>
          <a:p>
            <a:r>
              <a:rPr lang="en-US" dirty="0" smtClean="0"/>
              <a:t>Population 2015_by educational attainment level_25_34 Old_EUROSTAT.xlsx</a:t>
            </a:r>
            <a:endParaRPr lang="sl-SI" dirty="0" smtClean="0"/>
          </a:p>
          <a:p>
            <a:r>
              <a:rPr lang="en-GB" dirty="0" err="1" smtClean="0"/>
              <a:t>Socio_demographic_Slika</a:t>
            </a:r>
            <a:r>
              <a:rPr lang="en-GB" dirty="0" smtClean="0"/>
              <a:t> 6_.xlsx</a:t>
            </a:r>
            <a:endParaRPr lang="en-GB" dirty="0"/>
          </a:p>
        </p:txBody>
      </p:sp>
      <p:sp>
        <p:nvSpPr>
          <p:cNvPr id="4" name="Označba mesta številke diapozitiva 3"/>
          <p:cNvSpPr>
            <a:spLocks noGrp="1"/>
          </p:cNvSpPr>
          <p:nvPr>
            <p:ph type="sldNum" sz="quarter" idx="10"/>
          </p:nvPr>
        </p:nvSpPr>
        <p:spPr/>
        <p:txBody>
          <a:bodyPr/>
          <a:lstStyle/>
          <a:p>
            <a:fld id="{498E6892-CEF2-48E5-B2F5-053EE6FCF1DE}" type="slidenum">
              <a:rPr lang="sl-SI" altLang="sl-SI" smtClean="0"/>
              <a:pPr/>
              <a:t>7</a:t>
            </a:fld>
            <a:endParaRPr lang="sl-SI" altLang="sl-SI"/>
          </a:p>
        </p:txBody>
      </p:sp>
    </p:spTree>
    <p:extLst>
      <p:ext uri="{BB962C8B-B14F-4D97-AF65-F5344CB8AC3E}">
        <p14:creationId xmlns:p14="http://schemas.microsoft.com/office/powerpoint/2010/main" val="239077147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značba mesta stranske slike 1"/>
          <p:cNvSpPr>
            <a:spLocks noGrp="1" noRot="1" noChangeAspect="1"/>
          </p:cNvSpPr>
          <p:nvPr>
            <p:ph type="sldImg"/>
          </p:nvPr>
        </p:nvSpPr>
        <p:spPr/>
      </p:sp>
      <p:sp>
        <p:nvSpPr>
          <p:cNvPr id="3" name="Označba mesta opomb 2"/>
          <p:cNvSpPr>
            <a:spLocks noGrp="1"/>
          </p:cNvSpPr>
          <p:nvPr>
            <p:ph type="body" idx="1"/>
          </p:nvPr>
        </p:nvSpPr>
        <p:spPr/>
        <p:txBody>
          <a:bodyPr/>
          <a:lstStyle/>
          <a:p>
            <a:r>
              <a:rPr lang="en-GB" dirty="0" smtClean="0"/>
              <a:t>C:\darko\Documents\Delo\T_U_J_I_N_A\OECD\PIAAC</a:t>
            </a:r>
            <a:r>
              <a:rPr lang="sl-SI" dirty="0" smtClean="0"/>
              <a:t>    Grafi iz </a:t>
            </a:r>
            <a:r>
              <a:rPr lang="sl-SI" dirty="0" err="1" smtClean="0"/>
              <a:t>Socio_demographic_slike</a:t>
            </a:r>
            <a:r>
              <a:rPr lang="sl-SI" dirty="0" smtClean="0"/>
              <a:t> 6_.docx</a:t>
            </a:r>
          </a:p>
          <a:p>
            <a:r>
              <a:rPr lang="en-GB" sz="1200" b="0" i="0" u="none" strike="noStrike" kern="1200" baseline="0" dirty="0" err="1" smtClean="0">
                <a:solidFill>
                  <a:schemeClr val="tx1"/>
                </a:solidFill>
                <a:latin typeface="Arial" pitchFamily="34" charset="0"/>
                <a:ea typeface="+mn-ea"/>
                <a:cs typeface="+mn-cs"/>
              </a:rPr>
              <a:t>Vir</a:t>
            </a:r>
            <a:r>
              <a:rPr lang="en-GB" sz="1200" b="0" i="0" u="none" strike="noStrike" kern="1200" baseline="0" dirty="0" smtClean="0">
                <a:solidFill>
                  <a:schemeClr val="tx1"/>
                </a:solidFill>
                <a:latin typeface="Arial" pitchFamily="34" charset="0"/>
                <a:ea typeface="+mn-ea"/>
                <a:cs typeface="+mn-cs"/>
              </a:rPr>
              <a:t>: </a:t>
            </a:r>
            <a:r>
              <a:rPr lang="en-GB" sz="1200" b="0" i="0" u="none" strike="noStrike" kern="1200" baseline="0" dirty="0" err="1" smtClean="0">
                <a:solidFill>
                  <a:schemeClr val="tx1"/>
                </a:solidFill>
                <a:latin typeface="Arial" pitchFamily="34" charset="0"/>
                <a:ea typeface="+mn-ea"/>
                <a:cs typeface="+mn-cs"/>
              </a:rPr>
              <a:t>Raziskava</a:t>
            </a:r>
            <a:r>
              <a:rPr lang="en-GB" sz="1200" b="0" i="0" u="none" strike="noStrike" kern="1200" baseline="0" dirty="0" smtClean="0">
                <a:solidFill>
                  <a:schemeClr val="tx1"/>
                </a:solidFill>
                <a:latin typeface="Arial" pitchFamily="34" charset="0"/>
                <a:ea typeface="+mn-ea"/>
                <a:cs typeface="+mn-cs"/>
              </a:rPr>
              <a:t> </a:t>
            </a:r>
            <a:r>
              <a:rPr lang="en-GB" sz="1200" b="0" i="0" u="none" strike="noStrike" kern="1200" baseline="0" dirty="0" err="1" smtClean="0">
                <a:solidFill>
                  <a:schemeClr val="tx1"/>
                </a:solidFill>
                <a:latin typeface="Arial" pitchFamily="34" charset="0"/>
                <a:ea typeface="+mn-ea"/>
                <a:cs typeface="+mn-cs"/>
              </a:rPr>
              <a:t>spretnosti</a:t>
            </a:r>
            <a:r>
              <a:rPr lang="en-GB" sz="1200" b="0" i="0" u="none" strike="noStrike" kern="1200" baseline="0" dirty="0" smtClean="0">
                <a:solidFill>
                  <a:schemeClr val="tx1"/>
                </a:solidFill>
                <a:latin typeface="Arial" pitchFamily="34" charset="0"/>
                <a:ea typeface="+mn-ea"/>
                <a:cs typeface="+mn-cs"/>
              </a:rPr>
              <a:t> </a:t>
            </a:r>
            <a:r>
              <a:rPr lang="en-GB" sz="1200" b="0" i="0" u="none" strike="noStrike" kern="1200" baseline="0" dirty="0" err="1" smtClean="0">
                <a:solidFill>
                  <a:schemeClr val="tx1"/>
                </a:solidFill>
                <a:latin typeface="Arial" pitchFamily="34" charset="0"/>
                <a:ea typeface="+mn-ea"/>
                <a:cs typeface="+mn-cs"/>
              </a:rPr>
              <a:t>odraslih</a:t>
            </a:r>
            <a:r>
              <a:rPr lang="en-GB" sz="1200" b="0" i="0" u="none" strike="noStrike" kern="1200" baseline="0" dirty="0" smtClean="0">
                <a:solidFill>
                  <a:schemeClr val="tx1"/>
                </a:solidFill>
                <a:latin typeface="Arial" pitchFamily="34" charset="0"/>
                <a:ea typeface="+mn-ea"/>
                <a:cs typeface="+mn-cs"/>
              </a:rPr>
              <a:t> (PIAAC) (2012, 2015), </a:t>
            </a:r>
            <a:r>
              <a:rPr lang="en-GB" sz="1200" b="0" i="0" u="none" strike="noStrike" kern="1200" baseline="0" dirty="0" err="1" smtClean="0">
                <a:solidFill>
                  <a:schemeClr val="tx1"/>
                </a:solidFill>
                <a:latin typeface="Arial" pitchFamily="34" charset="0"/>
                <a:ea typeface="+mn-ea"/>
                <a:cs typeface="+mn-cs"/>
              </a:rPr>
              <a:t>tabele</a:t>
            </a:r>
            <a:r>
              <a:rPr lang="en-GB" sz="1200" b="0" i="0" u="none" strike="noStrike" kern="1200" baseline="0" dirty="0" smtClean="0">
                <a:solidFill>
                  <a:schemeClr val="tx1"/>
                </a:solidFill>
                <a:latin typeface="Arial" pitchFamily="34" charset="0"/>
                <a:ea typeface="+mn-ea"/>
                <a:cs typeface="+mn-cs"/>
              </a:rPr>
              <a:t> A3.2 (L), A3.5 (L), A3.9 (L), A3.12 (L) in A3.14 (L) </a:t>
            </a:r>
          </a:p>
          <a:p>
            <a:r>
              <a:rPr lang="en-GB" sz="1200" b="0" i="0" u="none" strike="noStrike" kern="1200" baseline="0" dirty="0" smtClean="0">
                <a:solidFill>
                  <a:schemeClr val="tx1"/>
                </a:solidFill>
                <a:latin typeface="Arial" pitchFamily="34" charset="0"/>
                <a:ea typeface="+mn-ea"/>
                <a:cs typeface="+mn-cs"/>
              </a:rPr>
              <a:t>(http://dx.doi.org/10.1787/8889333664</a:t>
            </a:r>
            <a:endParaRPr lang="sl-SI" sz="1200" b="0" i="0" u="none" strike="noStrike" kern="1200" baseline="0" dirty="0" smtClean="0">
              <a:solidFill>
                <a:schemeClr val="tx1"/>
              </a:solidFill>
              <a:latin typeface="Arial" pitchFamily="34" charset="0"/>
              <a:ea typeface="+mn-ea"/>
              <a:cs typeface="+mn-cs"/>
            </a:endParaRPr>
          </a:p>
          <a:p>
            <a:r>
              <a:rPr lang="en-US" dirty="0" smtClean="0"/>
              <a:t>OECD (2012), </a:t>
            </a:r>
            <a:r>
              <a:rPr lang="en-US" i="1" dirty="0" smtClean="0"/>
              <a:t>Education at a Glance 2012: OECD Indicators, </a:t>
            </a:r>
            <a:r>
              <a:rPr lang="en-US" dirty="0" smtClean="0"/>
              <a:t>OECD Publishing.</a:t>
            </a:r>
            <a:r>
              <a:rPr lang="sl-SI" dirty="0" smtClean="0"/>
              <a:t> Str. 102</a:t>
            </a:r>
            <a:endParaRPr lang="en-US" dirty="0" smtClean="0"/>
          </a:p>
          <a:p>
            <a:r>
              <a:rPr lang="sl-SI" i="1" dirty="0" smtClean="0"/>
              <a:t>http://dx.doi.org/10.1787/eag-2012-en</a:t>
            </a:r>
            <a:r>
              <a:rPr lang="en-GB" sz="1200" b="0" i="0" u="none" strike="noStrike" kern="1200" baseline="0" dirty="0" smtClean="0">
                <a:solidFill>
                  <a:schemeClr val="tx1"/>
                </a:solidFill>
                <a:latin typeface="Arial" pitchFamily="34" charset="0"/>
                <a:ea typeface="+mn-ea"/>
                <a:cs typeface="+mn-cs"/>
              </a:rPr>
              <a:t>63) </a:t>
            </a:r>
            <a:endParaRPr lang="en-GB" dirty="0"/>
          </a:p>
        </p:txBody>
      </p:sp>
      <p:sp>
        <p:nvSpPr>
          <p:cNvPr id="4" name="Označba mesta številke diapozitiva 3"/>
          <p:cNvSpPr>
            <a:spLocks noGrp="1"/>
          </p:cNvSpPr>
          <p:nvPr>
            <p:ph type="sldNum" sz="quarter" idx="10"/>
          </p:nvPr>
        </p:nvSpPr>
        <p:spPr/>
        <p:txBody>
          <a:bodyPr/>
          <a:lstStyle/>
          <a:p>
            <a:fld id="{498E6892-CEF2-48E5-B2F5-053EE6FCF1DE}" type="slidenum">
              <a:rPr lang="sl-SI" altLang="sl-SI" smtClean="0"/>
              <a:pPr/>
              <a:t>8</a:t>
            </a:fld>
            <a:endParaRPr lang="sl-SI" altLang="sl-SI"/>
          </a:p>
        </p:txBody>
      </p:sp>
    </p:spTree>
    <p:extLst>
      <p:ext uri="{BB962C8B-B14F-4D97-AF65-F5344CB8AC3E}">
        <p14:creationId xmlns:p14="http://schemas.microsoft.com/office/powerpoint/2010/main" val="45617886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značba mesta stranske slike 1"/>
          <p:cNvSpPr>
            <a:spLocks noGrp="1" noRot="1" noChangeAspect="1"/>
          </p:cNvSpPr>
          <p:nvPr>
            <p:ph type="sldImg"/>
          </p:nvPr>
        </p:nvSpPr>
        <p:spPr/>
      </p:sp>
      <p:sp>
        <p:nvSpPr>
          <p:cNvPr id="3" name="Označba mesta opomb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sl-SI" sz="1200" b="0" kern="0" dirty="0" smtClean="0">
                <a:solidFill>
                  <a:schemeClr val="bg2"/>
                </a:solidFill>
                <a:latin typeface="Arial Narrow" panose="020B0606020202030204" pitchFamily="34" charset="0"/>
              </a:rPr>
              <a:t>Verjetnost, da je oddelčni SES (ESCS, PISA 2009) v programu, ki vodi na poklicno maturo višji (ali enak) SES kot oddelčni gimnazijski SES v Sloveniji je samo 3,1 %</a:t>
            </a:r>
          </a:p>
          <a:p>
            <a:endParaRPr lang="en-GB" dirty="0"/>
          </a:p>
        </p:txBody>
      </p:sp>
      <p:sp>
        <p:nvSpPr>
          <p:cNvPr id="4" name="Označba mesta številke diapozitiva 3"/>
          <p:cNvSpPr>
            <a:spLocks noGrp="1"/>
          </p:cNvSpPr>
          <p:nvPr>
            <p:ph type="sldNum" sz="quarter" idx="10"/>
          </p:nvPr>
        </p:nvSpPr>
        <p:spPr/>
        <p:txBody>
          <a:bodyPr/>
          <a:lstStyle/>
          <a:p>
            <a:fld id="{6A50504B-AEF8-44A4-9AA8-D51E20FF2DE7}" type="slidenum">
              <a:rPr lang="en-US" smtClean="0"/>
              <a:t>9</a:t>
            </a:fld>
            <a:endParaRPr lang="en-US"/>
          </a:p>
        </p:txBody>
      </p:sp>
    </p:spTree>
    <p:extLst>
      <p:ext uri="{BB962C8B-B14F-4D97-AF65-F5344CB8AC3E}">
        <p14:creationId xmlns:p14="http://schemas.microsoft.com/office/powerpoint/2010/main" val="283521244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značba mesta stranske slike 1"/>
          <p:cNvSpPr>
            <a:spLocks noGrp="1" noRot="1" noChangeAspect="1"/>
          </p:cNvSpPr>
          <p:nvPr>
            <p:ph type="sldImg"/>
          </p:nvPr>
        </p:nvSpPr>
        <p:spPr/>
      </p:sp>
      <p:sp>
        <p:nvSpPr>
          <p:cNvPr id="3" name="Označba mesta opomb 2"/>
          <p:cNvSpPr>
            <a:spLocks noGrp="1"/>
          </p:cNvSpPr>
          <p:nvPr>
            <p:ph type="body" idx="1"/>
          </p:nvPr>
        </p:nvSpPr>
        <p:spPr/>
        <p:txBody>
          <a:bodyPr/>
          <a:lstStyle/>
          <a:p>
            <a:r>
              <a:rPr lang="en-GB" dirty="0" smtClean="0"/>
              <a:t>C:\darko\Documents\Delo\Quality_Equity\EQUITY\EQ_SURS</a:t>
            </a:r>
            <a:endParaRPr lang="sl-SI" dirty="0" smtClean="0"/>
          </a:p>
          <a:p>
            <a:r>
              <a:rPr lang="en-GB" dirty="0" smtClean="0"/>
              <a:t>KopijaZvezek1_NOV_2016.xlsx</a:t>
            </a:r>
            <a:endParaRPr lang="en-GB" dirty="0"/>
          </a:p>
        </p:txBody>
      </p:sp>
      <p:sp>
        <p:nvSpPr>
          <p:cNvPr id="4" name="Označba mesta številke diapozitiva 3"/>
          <p:cNvSpPr>
            <a:spLocks noGrp="1"/>
          </p:cNvSpPr>
          <p:nvPr>
            <p:ph type="sldNum" sz="quarter" idx="10"/>
          </p:nvPr>
        </p:nvSpPr>
        <p:spPr/>
        <p:txBody>
          <a:bodyPr/>
          <a:lstStyle/>
          <a:p>
            <a:fld id="{6A50504B-AEF8-44A4-9AA8-D51E20FF2DE7}" type="slidenum">
              <a:rPr lang="en-US" smtClean="0"/>
              <a:t>10</a:t>
            </a:fld>
            <a:endParaRPr lang="en-US"/>
          </a:p>
        </p:txBody>
      </p:sp>
    </p:spTree>
    <p:extLst>
      <p:ext uri="{BB962C8B-B14F-4D97-AF65-F5344CB8AC3E}">
        <p14:creationId xmlns:p14="http://schemas.microsoft.com/office/powerpoint/2010/main" val="421549276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grada stranske slike 1"/>
          <p:cNvSpPr>
            <a:spLocks noGrp="1" noRot="1" noChangeAspect="1"/>
          </p:cNvSpPr>
          <p:nvPr>
            <p:ph type="sldImg"/>
          </p:nvPr>
        </p:nvSpPr>
        <p:spPr/>
      </p:sp>
      <p:sp>
        <p:nvSpPr>
          <p:cNvPr id="3" name="Ograda opomb 2"/>
          <p:cNvSpPr>
            <a:spLocks noGrp="1"/>
          </p:cNvSpPr>
          <p:nvPr>
            <p:ph type="body" idx="1"/>
          </p:nvPr>
        </p:nvSpPr>
        <p:spPr/>
        <p:txBody>
          <a:bodyPr/>
          <a:lstStyle/>
          <a:p>
            <a:pPr marL="345403" lvl="1" indent="-345403">
              <a:lnSpc>
                <a:spcPct val="95000"/>
              </a:lnSpc>
              <a:buChar char="•"/>
            </a:pPr>
            <a:r>
              <a:rPr lang="sl-SI" sz="900" dirty="0">
                <a:cs typeface="Arial CE" panose="020B0604020202020204" pitchFamily="34" charset="0"/>
              </a:rPr>
              <a:t>V želji po zmanjševanju razlik v družbi NI prava rešitev, da se pri vrednotenju znanja dela uravnilovka in zakriva razlike; da od učencev ne pričakujemo in ne zahtevamo veliko in ne izpostavimo odličnosti</a:t>
            </a:r>
          </a:p>
          <a:p>
            <a:pPr marL="345403" lvl="1" indent="-345403">
              <a:lnSpc>
                <a:spcPct val="95000"/>
              </a:lnSpc>
              <a:buFontTx/>
              <a:buChar char="•"/>
            </a:pPr>
            <a:r>
              <a:rPr lang="sl-SI" sz="900" dirty="0">
                <a:cs typeface="Arial CE" panose="020B0604020202020204" pitchFamily="34" charset="0"/>
              </a:rPr>
              <a:t>Pri tem pa je najmanj tako pomembna pravičnost; če je ponavljanje razreda in so razlike v ocenah v veliki meri pogojene s SES mladostnika oz. njegove družine…, je to NE-pravično</a:t>
            </a:r>
          </a:p>
          <a:p>
            <a:pPr>
              <a:lnSpc>
                <a:spcPct val="90000"/>
              </a:lnSpc>
              <a:buFont typeface="Wingdings 2" pitchFamily="18" charset="2"/>
              <a:buChar char="³"/>
            </a:pPr>
            <a:endParaRPr lang="sl-SI" sz="900" u="sng" dirty="0"/>
          </a:p>
          <a:p>
            <a:pPr>
              <a:lnSpc>
                <a:spcPct val="90000"/>
              </a:lnSpc>
              <a:buFont typeface="Wingdings 2" pitchFamily="18" charset="2"/>
              <a:buChar char="³"/>
            </a:pPr>
            <a:r>
              <a:rPr lang="sl-SI" sz="900" u="sng" dirty="0"/>
              <a:t>Povečevanje vpisa </a:t>
            </a:r>
            <a:r>
              <a:rPr lang="sl-SI" sz="900" dirty="0"/>
              <a:t>v gimnazije in posledično premiki v poklicnem in strokovnem šolstvu ter množično vključevanje v terciarno izobraževanje ima mnogo večji vpliv na kakovost, standarde znanja in nižanje učinkovitosti kot vse </a:t>
            </a:r>
            <a:r>
              <a:rPr lang="sl-SI" sz="900" dirty="0" err="1"/>
              <a:t>kurikularne</a:t>
            </a:r>
            <a:r>
              <a:rPr lang="sl-SI" sz="900" dirty="0"/>
              <a:t> reforme in didaktične novosti </a:t>
            </a:r>
          </a:p>
          <a:p>
            <a:pPr>
              <a:lnSpc>
                <a:spcPct val="85000"/>
              </a:lnSpc>
              <a:spcBef>
                <a:spcPct val="15000"/>
              </a:spcBef>
              <a:buFont typeface="Wingdings 2" pitchFamily="18" charset="2"/>
              <a:buChar char="³"/>
            </a:pPr>
            <a:r>
              <a:rPr lang="sl-SI" altLang="ko-KR" sz="900" dirty="0"/>
              <a:t>In še </a:t>
            </a:r>
            <a:r>
              <a:rPr lang="sl-SI" altLang="ko-KR" sz="900" u="sng" dirty="0"/>
              <a:t>poveličevanje koncepta izbire oz. ne-izbire </a:t>
            </a:r>
            <a:r>
              <a:rPr lang="sl-SI" altLang="ko-KR" sz="900" dirty="0"/>
              <a:t>učnih vsebin, zahtevnosti in zgodnje (ne)izbire predmetov, modulov lahko še poglobi omenjene pristope “nevidne pedagogike”, da se tudi pri temeljnih znanjih in spretnostih učence ne obremenjuje s tistim, česar lahko ne bi znali</a:t>
            </a:r>
          </a:p>
          <a:p>
            <a:pPr>
              <a:lnSpc>
                <a:spcPct val="85000"/>
              </a:lnSpc>
              <a:spcBef>
                <a:spcPct val="15000"/>
              </a:spcBef>
              <a:buFont typeface="Wingdings 2" pitchFamily="18" charset="2"/>
              <a:buChar char="³"/>
            </a:pPr>
            <a:r>
              <a:rPr lang="sl-SI" altLang="ko-KR" sz="900" dirty="0"/>
              <a:t>_______________________________________________________________________________________________________________</a:t>
            </a:r>
          </a:p>
          <a:p>
            <a:pPr>
              <a:lnSpc>
                <a:spcPct val="85000"/>
              </a:lnSpc>
              <a:spcBef>
                <a:spcPct val="15000"/>
              </a:spcBef>
              <a:buFont typeface="Wingdings 2" pitchFamily="18" charset="2"/>
              <a:buNone/>
            </a:pPr>
            <a:r>
              <a:rPr lang="sl-SI" altLang="ko-KR" sz="900" dirty="0"/>
              <a:t>Z modernimi pristopi bi učence radi obvarovali: napora, </a:t>
            </a:r>
            <a:r>
              <a:rPr lang="sl-SI" altLang="ko-KR" sz="900" dirty="0" err="1"/>
              <a:t>PREobremenjenosti</a:t>
            </a:r>
            <a:r>
              <a:rPr lang="sl-SI" altLang="ko-KR" sz="900" dirty="0"/>
              <a:t>, nelagodja; OBVEZNOSTI in obveznega in vključevanja v SKUPINE, tudi prilagajanja, primerjanja znotraj skupine</a:t>
            </a:r>
          </a:p>
          <a:p>
            <a:pPr>
              <a:lnSpc>
                <a:spcPct val="85000"/>
              </a:lnSpc>
              <a:spcBef>
                <a:spcPct val="15000"/>
              </a:spcBef>
              <a:buFont typeface="Wingdings 2" pitchFamily="18" charset="2"/>
              <a:buNone/>
            </a:pPr>
            <a:r>
              <a:rPr lang="sl-SI" sz="900" u="sng" dirty="0"/>
              <a:t>Mladini želimo omogočiti: ugodje, izbirnost, individualni pristop, poudarjanje njihovega ega-(o)</a:t>
            </a:r>
            <a:r>
              <a:rPr lang="sl-SI" sz="900" u="sng" dirty="0" err="1"/>
              <a:t>izma</a:t>
            </a:r>
            <a:r>
              <a:rPr lang="sl-SI" sz="900" u="sng" dirty="0"/>
              <a:t>, da je vse kar izrečejo in naredijo prav, da (se) lahko vedno (</a:t>
            </a:r>
            <a:r>
              <a:rPr lang="sl-SI" sz="900" u="sng" dirty="0" err="1"/>
              <a:t>pre</a:t>
            </a:r>
            <a:r>
              <a:rPr lang="sl-SI" sz="900" u="sng" dirty="0"/>
              <a:t>)mislijo (NASPROTJE od: „da mislijo“ / „da (se lahko vsakič </a:t>
            </a:r>
            <a:r>
              <a:rPr lang="sl-SI" sz="900" u="sng" dirty="0" err="1"/>
              <a:t>pre</a:t>
            </a:r>
            <a:r>
              <a:rPr lang="sl-SI" sz="900" u="sng" dirty="0"/>
              <a:t>)mislijo; da se lahko vedno stvari spremenijo, da je pomemben trenutek / da ni potrebna (</a:t>
            </a:r>
            <a:r>
              <a:rPr lang="sl-SI" sz="900" u="sng" dirty="0" err="1"/>
              <a:t>vz</a:t>
            </a:r>
            <a:r>
              <a:rPr lang="sl-SI" sz="900" u="sng" dirty="0"/>
              <a:t>)trajnost…)…</a:t>
            </a:r>
          </a:p>
          <a:p>
            <a:pPr>
              <a:lnSpc>
                <a:spcPct val="85000"/>
              </a:lnSpc>
              <a:spcBef>
                <a:spcPct val="15000"/>
              </a:spcBef>
              <a:buFont typeface="Wingdings 2" pitchFamily="18" charset="2"/>
              <a:buNone/>
            </a:pPr>
            <a:r>
              <a:rPr lang="sl-SI" sz="900" dirty="0"/>
              <a:t>V takih nestabilnih, spremenljivih, nepredvidljivih in nejasnih okoliščinah so še posebej v slabi poziciji revni (brez eksistenčne neodvisnosti), skupine na obrobju družbe (brez močnih povezav v svojem okolju) in ??? (s šibkim kulturnim kapitalom</a:t>
            </a:r>
            <a:r>
              <a:rPr lang="sl-SI" sz="900" dirty="0" smtClean="0"/>
              <a:t>)…</a:t>
            </a:r>
          </a:p>
          <a:p>
            <a:pPr marL="0" marR="0" lvl="0" indent="0" algn="l" defTabSz="914400" rtl="0" eaLnBrk="1" fontAlgn="auto" latinLnBrk="0" hangingPunct="1">
              <a:lnSpc>
                <a:spcPct val="85000"/>
              </a:lnSpc>
              <a:spcBef>
                <a:spcPct val="15000"/>
              </a:spcBef>
              <a:spcAft>
                <a:spcPts val="0"/>
              </a:spcAft>
              <a:buClrTx/>
              <a:buSzTx/>
              <a:buFont typeface="Wingdings 2" pitchFamily="18" charset="2"/>
              <a:buNone/>
              <a:tabLst/>
              <a:defRPr/>
            </a:pPr>
            <a:r>
              <a:rPr lang="sl-SI" sz="900" kern="1200" dirty="0" err="1" smtClean="0">
                <a:solidFill>
                  <a:schemeClr val="tx1"/>
                </a:solidFill>
                <a:effectLst/>
                <a:latin typeface="Arial" pitchFamily="34" charset="0"/>
                <a:ea typeface="+mn-ea"/>
                <a:cs typeface="+mn-cs"/>
              </a:rPr>
              <a:t>Wößmann</a:t>
            </a:r>
            <a:r>
              <a:rPr lang="sl-SI" sz="900" kern="1200" dirty="0" smtClean="0">
                <a:solidFill>
                  <a:schemeClr val="tx1"/>
                </a:solidFill>
                <a:effectLst/>
                <a:latin typeface="Arial" pitchFamily="34" charset="0"/>
                <a:ea typeface="+mn-ea"/>
                <a:cs typeface="+mn-cs"/>
              </a:rPr>
              <a:t>, L. (2008). </a:t>
            </a:r>
            <a:r>
              <a:rPr lang="sl-SI" sz="900" kern="1200" dirty="0" err="1" smtClean="0">
                <a:solidFill>
                  <a:schemeClr val="tx1"/>
                </a:solidFill>
                <a:effectLst/>
                <a:latin typeface="Arial" pitchFamily="34" charset="0"/>
                <a:ea typeface="+mn-ea"/>
                <a:cs typeface="+mn-cs"/>
              </a:rPr>
              <a:t>Efficiency</a:t>
            </a:r>
            <a:r>
              <a:rPr lang="sl-SI" sz="900" kern="1200" dirty="0" smtClean="0">
                <a:solidFill>
                  <a:schemeClr val="tx1"/>
                </a:solidFill>
                <a:effectLst/>
                <a:latin typeface="Arial" pitchFamily="34" charset="0"/>
                <a:ea typeface="+mn-ea"/>
                <a:cs typeface="+mn-cs"/>
              </a:rPr>
              <a:t> </a:t>
            </a:r>
            <a:r>
              <a:rPr lang="sl-SI" sz="900" kern="1200" dirty="0" err="1" smtClean="0">
                <a:solidFill>
                  <a:schemeClr val="tx1"/>
                </a:solidFill>
                <a:effectLst/>
                <a:latin typeface="Arial" pitchFamily="34" charset="0"/>
                <a:ea typeface="+mn-ea"/>
                <a:cs typeface="+mn-cs"/>
              </a:rPr>
              <a:t>and</a:t>
            </a:r>
            <a:r>
              <a:rPr lang="sl-SI" sz="900" kern="1200" dirty="0" smtClean="0">
                <a:solidFill>
                  <a:schemeClr val="tx1"/>
                </a:solidFill>
                <a:effectLst/>
                <a:latin typeface="Arial" pitchFamily="34" charset="0"/>
                <a:ea typeface="+mn-ea"/>
                <a:cs typeface="+mn-cs"/>
              </a:rPr>
              <a:t> </a:t>
            </a:r>
            <a:r>
              <a:rPr lang="sl-SI" sz="900" kern="1200" dirty="0" err="1" smtClean="0">
                <a:solidFill>
                  <a:schemeClr val="tx1"/>
                </a:solidFill>
                <a:effectLst/>
                <a:latin typeface="Arial" pitchFamily="34" charset="0"/>
                <a:ea typeface="+mn-ea"/>
                <a:cs typeface="+mn-cs"/>
              </a:rPr>
              <a:t>equity</a:t>
            </a:r>
            <a:r>
              <a:rPr lang="sl-SI" sz="900" kern="1200" dirty="0" smtClean="0">
                <a:solidFill>
                  <a:schemeClr val="tx1"/>
                </a:solidFill>
                <a:effectLst/>
                <a:latin typeface="Arial" pitchFamily="34" charset="0"/>
                <a:ea typeface="+mn-ea"/>
                <a:cs typeface="+mn-cs"/>
              </a:rPr>
              <a:t> </a:t>
            </a:r>
            <a:r>
              <a:rPr lang="sl-SI" sz="900" kern="1200" dirty="0" err="1" smtClean="0">
                <a:solidFill>
                  <a:schemeClr val="tx1"/>
                </a:solidFill>
                <a:effectLst/>
                <a:latin typeface="Arial" pitchFamily="34" charset="0"/>
                <a:ea typeface="+mn-ea"/>
                <a:cs typeface="+mn-cs"/>
              </a:rPr>
              <a:t>of</a:t>
            </a:r>
            <a:r>
              <a:rPr lang="sl-SI" sz="900" kern="1200" dirty="0" smtClean="0">
                <a:solidFill>
                  <a:schemeClr val="tx1"/>
                </a:solidFill>
                <a:effectLst/>
                <a:latin typeface="Arial" pitchFamily="34" charset="0"/>
                <a:ea typeface="+mn-ea"/>
                <a:cs typeface="+mn-cs"/>
              </a:rPr>
              <a:t> </a:t>
            </a:r>
            <a:r>
              <a:rPr lang="sl-SI" sz="900" kern="1200" dirty="0" err="1" smtClean="0">
                <a:solidFill>
                  <a:schemeClr val="tx1"/>
                </a:solidFill>
                <a:effectLst/>
                <a:latin typeface="Arial" pitchFamily="34" charset="0"/>
                <a:ea typeface="+mn-ea"/>
                <a:cs typeface="+mn-cs"/>
              </a:rPr>
              <a:t>European</a:t>
            </a:r>
            <a:r>
              <a:rPr lang="sl-SI" sz="900" kern="1200" dirty="0" smtClean="0">
                <a:solidFill>
                  <a:schemeClr val="tx1"/>
                </a:solidFill>
                <a:effectLst/>
                <a:latin typeface="Arial" pitchFamily="34" charset="0"/>
                <a:ea typeface="+mn-ea"/>
                <a:cs typeface="+mn-cs"/>
              </a:rPr>
              <a:t> </a:t>
            </a:r>
            <a:r>
              <a:rPr lang="sl-SI" sz="900" kern="1200" dirty="0" err="1" smtClean="0">
                <a:solidFill>
                  <a:schemeClr val="tx1"/>
                </a:solidFill>
                <a:effectLst/>
                <a:latin typeface="Arial" pitchFamily="34" charset="0"/>
                <a:ea typeface="+mn-ea"/>
                <a:cs typeface="+mn-cs"/>
              </a:rPr>
              <a:t>education</a:t>
            </a:r>
            <a:r>
              <a:rPr lang="sl-SI" sz="900" kern="1200" dirty="0" smtClean="0">
                <a:solidFill>
                  <a:schemeClr val="tx1"/>
                </a:solidFill>
                <a:effectLst/>
                <a:latin typeface="Arial" pitchFamily="34" charset="0"/>
                <a:ea typeface="+mn-ea"/>
                <a:cs typeface="+mn-cs"/>
              </a:rPr>
              <a:t> </a:t>
            </a:r>
            <a:r>
              <a:rPr lang="sl-SI" sz="900" kern="1200" dirty="0" err="1" smtClean="0">
                <a:solidFill>
                  <a:schemeClr val="tx1"/>
                </a:solidFill>
                <a:effectLst/>
                <a:latin typeface="Arial" pitchFamily="34" charset="0"/>
                <a:ea typeface="+mn-ea"/>
                <a:cs typeface="+mn-cs"/>
              </a:rPr>
              <a:t>and</a:t>
            </a:r>
            <a:r>
              <a:rPr lang="sl-SI" sz="900" kern="1200" dirty="0" smtClean="0">
                <a:solidFill>
                  <a:schemeClr val="tx1"/>
                </a:solidFill>
                <a:effectLst/>
                <a:latin typeface="Arial" pitchFamily="34" charset="0"/>
                <a:ea typeface="+mn-ea"/>
                <a:cs typeface="+mn-cs"/>
              </a:rPr>
              <a:t> </a:t>
            </a:r>
            <a:r>
              <a:rPr lang="sl-SI" sz="900" kern="1200" dirty="0" err="1" smtClean="0">
                <a:solidFill>
                  <a:schemeClr val="tx1"/>
                </a:solidFill>
                <a:effectLst/>
                <a:latin typeface="Arial" pitchFamily="34" charset="0"/>
                <a:ea typeface="+mn-ea"/>
                <a:cs typeface="+mn-cs"/>
              </a:rPr>
              <a:t>training</a:t>
            </a:r>
            <a:r>
              <a:rPr lang="sl-SI" sz="900" kern="1200" dirty="0" smtClean="0">
                <a:solidFill>
                  <a:schemeClr val="tx1"/>
                </a:solidFill>
                <a:effectLst/>
                <a:latin typeface="Arial" pitchFamily="34" charset="0"/>
                <a:ea typeface="+mn-ea"/>
                <a:cs typeface="+mn-cs"/>
              </a:rPr>
              <a:t> </a:t>
            </a:r>
            <a:r>
              <a:rPr lang="sl-SI" sz="900" kern="1200" dirty="0" err="1" smtClean="0">
                <a:solidFill>
                  <a:schemeClr val="tx1"/>
                </a:solidFill>
                <a:effectLst/>
                <a:latin typeface="Arial" pitchFamily="34" charset="0"/>
                <a:ea typeface="+mn-ea"/>
                <a:cs typeface="+mn-cs"/>
              </a:rPr>
              <a:t>policies</a:t>
            </a:r>
            <a:r>
              <a:rPr lang="sl-SI" sz="900" kern="1200" dirty="0" smtClean="0">
                <a:solidFill>
                  <a:schemeClr val="tx1"/>
                </a:solidFill>
                <a:effectLst/>
                <a:latin typeface="Arial" pitchFamily="34" charset="0"/>
                <a:ea typeface="+mn-ea"/>
                <a:cs typeface="+mn-cs"/>
              </a:rPr>
              <a:t>. </a:t>
            </a:r>
            <a:r>
              <a:rPr lang="sl-SI" sz="900" i="1" kern="1200" dirty="0" err="1" smtClean="0">
                <a:solidFill>
                  <a:schemeClr val="tx1"/>
                </a:solidFill>
                <a:effectLst/>
                <a:latin typeface="Arial" pitchFamily="34" charset="0"/>
                <a:ea typeface="+mn-ea"/>
                <a:cs typeface="+mn-cs"/>
              </a:rPr>
              <a:t>International</a:t>
            </a:r>
            <a:r>
              <a:rPr lang="sl-SI" sz="900" i="1" kern="1200" dirty="0" smtClean="0">
                <a:solidFill>
                  <a:schemeClr val="tx1"/>
                </a:solidFill>
                <a:effectLst/>
                <a:latin typeface="Arial" pitchFamily="34" charset="0"/>
                <a:ea typeface="+mn-ea"/>
                <a:cs typeface="+mn-cs"/>
              </a:rPr>
              <a:t> </a:t>
            </a:r>
            <a:r>
              <a:rPr lang="sl-SI" sz="900" i="1" kern="1200" dirty="0" err="1" smtClean="0">
                <a:solidFill>
                  <a:schemeClr val="tx1"/>
                </a:solidFill>
                <a:effectLst/>
                <a:latin typeface="Arial" pitchFamily="34" charset="0"/>
                <a:ea typeface="+mn-ea"/>
                <a:cs typeface="+mn-cs"/>
              </a:rPr>
              <a:t>Tax</a:t>
            </a:r>
            <a:r>
              <a:rPr lang="sl-SI" sz="900" i="1" kern="1200" dirty="0" smtClean="0">
                <a:solidFill>
                  <a:schemeClr val="tx1"/>
                </a:solidFill>
                <a:effectLst/>
                <a:latin typeface="Arial" pitchFamily="34" charset="0"/>
                <a:ea typeface="+mn-ea"/>
                <a:cs typeface="+mn-cs"/>
              </a:rPr>
              <a:t> </a:t>
            </a:r>
            <a:r>
              <a:rPr lang="sl-SI" sz="900" i="1" kern="1200" dirty="0" err="1" smtClean="0">
                <a:solidFill>
                  <a:schemeClr val="tx1"/>
                </a:solidFill>
                <a:effectLst/>
                <a:latin typeface="Arial" pitchFamily="34" charset="0"/>
                <a:ea typeface="+mn-ea"/>
                <a:cs typeface="+mn-cs"/>
              </a:rPr>
              <a:t>and</a:t>
            </a:r>
            <a:r>
              <a:rPr lang="sl-SI" sz="900" i="1" kern="1200" dirty="0" smtClean="0">
                <a:solidFill>
                  <a:schemeClr val="tx1"/>
                </a:solidFill>
                <a:effectLst/>
                <a:latin typeface="Arial" pitchFamily="34" charset="0"/>
                <a:ea typeface="+mn-ea"/>
                <a:cs typeface="+mn-cs"/>
              </a:rPr>
              <a:t> </a:t>
            </a:r>
            <a:r>
              <a:rPr lang="sl-SI" sz="900" i="1" kern="1200" dirty="0" err="1" smtClean="0">
                <a:solidFill>
                  <a:schemeClr val="tx1"/>
                </a:solidFill>
                <a:effectLst/>
                <a:latin typeface="Arial" pitchFamily="34" charset="0"/>
                <a:ea typeface="+mn-ea"/>
                <a:cs typeface="+mn-cs"/>
              </a:rPr>
              <a:t>Public</a:t>
            </a:r>
            <a:r>
              <a:rPr lang="sl-SI" sz="900" i="1" kern="1200" dirty="0" smtClean="0">
                <a:solidFill>
                  <a:schemeClr val="tx1"/>
                </a:solidFill>
                <a:effectLst/>
                <a:latin typeface="Arial" pitchFamily="34" charset="0"/>
                <a:ea typeface="+mn-ea"/>
                <a:cs typeface="+mn-cs"/>
              </a:rPr>
              <a:t> Finance</a:t>
            </a:r>
            <a:r>
              <a:rPr lang="sl-SI" sz="900" kern="1200" dirty="0" smtClean="0">
                <a:solidFill>
                  <a:schemeClr val="tx1"/>
                </a:solidFill>
                <a:effectLst/>
                <a:latin typeface="Arial" pitchFamily="34" charset="0"/>
                <a:ea typeface="+mn-ea"/>
                <a:cs typeface="+mn-cs"/>
              </a:rPr>
              <a:t>, 15(2), 199-230.</a:t>
            </a:r>
          </a:p>
          <a:p>
            <a:pPr>
              <a:lnSpc>
                <a:spcPct val="85000"/>
              </a:lnSpc>
              <a:spcBef>
                <a:spcPct val="15000"/>
              </a:spcBef>
              <a:buFont typeface="Wingdings 2" pitchFamily="18" charset="2"/>
              <a:buNone/>
            </a:pPr>
            <a:endParaRPr lang="sl-SI" sz="900" dirty="0" smtClean="0"/>
          </a:p>
          <a:p>
            <a:pPr>
              <a:lnSpc>
                <a:spcPct val="85000"/>
              </a:lnSpc>
              <a:spcBef>
                <a:spcPct val="15000"/>
              </a:spcBef>
              <a:buFont typeface="Wingdings 2" pitchFamily="18" charset="2"/>
              <a:buNone/>
            </a:pPr>
            <a:endParaRPr lang="sl-SI" sz="900" dirty="0"/>
          </a:p>
        </p:txBody>
      </p:sp>
      <p:sp>
        <p:nvSpPr>
          <p:cNvPr id="4" name="Ograda številke diapozitiva 3"/>
          <p:cNvSpPr>
            <a:spLocks noGrp="1"/>
          </p:cNvSpPr>
          <p:nvPr>
            <p:ph type="sldNum" sz="quarter" idx="10"/>
          </p:nvPr>
        </p:nvSpPr>
        <p:spPr/>
        <p:txBody>
          <a:bodyPr/>
          <a:lstStyle/>
          <a:p>
            <a:fld id="{6A50504B-AEF8-44A4-9AA8-D51E20FF2DE7}" type="slidenum">
              <a:rPr lang="en-US" smtClean="0"/>
              <a:t>11</a:t>
            </a:fld>
            <a:endParaRPr lang="en-US"/>
          </a:p>
        </p:txBody>
      </p:sp>
    </p:spTree>
    <p:extLst>
      <p:ext uri="{BB962C8B-B14F-4D97-AF65-F5344CB8AC3E}">
        <p14:creationId xmlns:p14="http://schemas.microsoft.com/office/powerpoint/2010/main" val="135916126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grada stranske slike 1"/>
          <p:cNvSpPr>
            <a:spLocks noGrp="1" noRot="1" noChangeAspect="1"/>
          </p:cNvSpPr>
          <p:nvPr>
            <p:ph type="sldImg"/>
          </p:nvPr>
        </p:nvSpPr>
        <p:spPr/>
      </p:sp>
      <p:sp>
        <p:nvSpPr>
          <p:cNvPr id="3" name="Ograda opomb 2"/>
          <p:cNvSpPr>
            <a:spLocks noGrp="1"/>
          </p:cNvSpPr>
          <p:nvPr>
            <p:ph type="body" idx="1"/>
          </p:nvPr>
        </p:nvSpPr>
        <p:spPr/>
        <p:txBody>
          <a:bodyPr/>
          <a:lstStyle/>
          <a:p>
            <a:r>
              <a:rPr lang="sl-SI" sz="1000" dirty="0" err="1"/>
              <a:t>Power</a:t>
            </a:r>
            <a:r>
              <a:rPr lang="sl-SI" sz="1000" dirty="0"/>
              <a:t> </a:t>
            </a:r>
            <a:r>
              <a:rPr lang="sl-SI" sz="1000" dirty="0" err="1"/>
              <a:t>Point</a:t>
            </a:r>
            <a:r>
              <a:rPr lang="sl-SI" sz="1000" dirty="0"/>
              <a:t> – najprej z držanjem tipke WINDOWS+ P oz. </a:t>
            </a:r>
            <a:r>
              <a:rPr lang="sl-SI" sz="1000" dirty="0" err="1"/>
              <a:t>Fn</a:t>
            </a:r>
            <a:r>
              <a:rPr lang="sl-SI" sz="1000" dirty="0"/>
              <a:t>+ F4… RAZŠIRI na dva zaslona</a:t>
            </a:r>
          </a:p>
          <a:p>
            <a:r>
              <a:rPr lang="sl-SI" sz="1000" dirty="0"/>
              <a:t>+ možnost </a:t>
            </a:r>
            <a:r>
              <a:rPr lang="sl-SI" sz="1000" dirty="0" err="1"/>
              <a:t>View</a:t>
            </a:r>
            <a:r>
              <a:rPr lang="sl-SI" sz="1000" dirty="0"/>
              <a:t>-</a:t>
            </a:r>
            <a:r>
              <a:rPr lang="sl-SI" sz="1000" dirty="0" err="1"/>
              <a:t>Presenter</a:t>
            </a:r>
            <a:r>
              <a:rPr lang="sl-SI" sz="1000" dirty="0"/>
              <a:t> </a:t>
            </a:r>
            <a:r>
              <a:rPr lang="sl-SI" sz="1000" dirty="0" err="1"/>
              <a:t>Tools</a:t>
            </a:r>
            <a:r>
              <a:rPr lang="sl-SI" sz="1000" dirty="0"/>
              <a:t> oz. „</a:t>
            </a:r>
            <a:r>
              <a:rPr lang="sl-SI" sz="1000" u="sng" dirty="0"/>
              <a:t>Uporabi pogled </a:t>
            </a:r>
            <a:r>
              <a:rPr lang="sl-SI" sz="1000" u="sng" dirty="0" err="1"/>
              <a:t>predstavitelja</a:t>
            </a:r>
            <a:r>
              <a:rPr lang="sl-SI" sz="1000" dirty="0"/>
              <a:t>“ </a:t>
            </a:r>
            <a:r>
              <a:rPr lang="sl-SI" sz="1000" u="sng" dirty="0"/>
              <a:t>v zavihku DIAPROJEKCIJA </a:t>
            </a:r>
            <a:r>
              <a:rPr lang="sl-SI" sz="1000" dirty="0"/>
              <a:t>(rabiš RAZŠIRI za več zaslonov!)</a:t>
            </a:r>
          </a:p>
          <a:p>
            <a:endParaRPr lang="en-US" sz="1000" dirty="0"/>
          </a:p>
        </p:txBody>
      </p:sp>
      <p:sp>
        <p:nvSpPr>
          <p:cNvPr id="4" name="Ograda številke diapozitiva 3"/>
          <p:cNvSpPr>
            <a:spLocks noGrp="1"/>
          </p:cNvSpPr>
          <p:nvPr>
            <p:ph type="sldNum" sz="quarter" idx="10"/>
          </p:nvPr>
        </p:nvSpPr>
        <p:spPr/>
        <p:txBody>
          <a:bodyPr/>
          <a:lstStyle/>
          <a:p>
            <a:fld id="{6A50504B-AEF8-44A4-9AA8-D51E20FF2DE7}" type="slidenum">
              <a:rPr lang="en-US" smtClean="0"/>
              <a:t>12</a:t>
            </a:fld>
            <a:endParaRPr lang="en-US"/>
          </a:p>
        </p:txBody>
      </p:sp>
    </p:spTree>
    <p:extLst>
      <p:ext uri="{BB962C8B-B14F-4D97-AF65-F5344CB8AC3E}">
        <p14:creationId xmlns:p14="http://schemas.microsoft.com/office/powerpoint/2010/main" val="102371346"/>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Master" Target="../slideMasters/slideMaster1.xml"/><Relationship Id="rId1" Type="http://schemas.openxmlformats.org/officeDocument/2006/relationships/vmlDrawing" Target="../drawings/vmlDrawing1.vml"/><Relationship Id="rId6" Type="http://schemas.openxmlformats.org/officeDocument/2006/relationships/image" Target="../media/image2.emf"/><Relationship Id="rId5" Type="http://schemas.openxmlformats.org/officeDocument/2006/relationships/oleObject" Target="../embeddings/oleObject1.bin"/><Relationship Id="rId4"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Naslovni diapozitiv">
    <p:spTree>
      <p:nvGrpSpPr>
        <p:cNvPr id="1" name=""/>
        <p:cNvGrpSpPr/>
        <p:nvPr/>
      </p:nvGrpSpPr>
      <p:grpSpPr>
        <a:xfrm>
          <a:off x="0" y="0"/>
          <a:ext cx="0" cy="0"/>
          <a:chOff x="0" y="0"/>
          <a:chExt cx="0" cy="0"/>
        </a:xfrm>
      </p:grpSpPr>
      <p:pic>
        <p:nvPicPr>
          <p:cNvPr id="3084" name="Picture 12" descr="Predloga1slook"/>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3481388" cy="6815138"/>
          </a:xfrm>
          <a:prstGeom prst="rect">
            <a:avLst/>
          </a:prstGeom>
          <a:noFill/>
          <a:extLst>
            <a:ext uri="{909E8E84-426E-40DD-AFC4-6F175D3DCCD1}">
              <a14:hiddenFill xmlns:a14="http://schemas.microsoft.com/office/drawing/2010/main">
                <a:solidFill>
                  <a:srgbClr val="FFFFFF"/>
                </a:solidFill>
              </a14:hiddenFill>
            </a:ext>
          </a:extLst>
        </p:spPr>
      </p:pic>
      <p:sp>
        <p:nvSpPr>
          <p:cNvPr id="3074" name="Rectangle 2"/>
          <p:cNvSpPr>
            <a:spLocks noGrp="1" noChangeArrowheads="1"/>
          </p:cNvSpPr>
          <p:nvPr>
            <p:ph type="ctrTitle"/>
          </p:nvPr>
        </p:nvSpPr>
        <p:spPr>
          <a:xfrm>
            <a:off x="2411413" y="1814513"/>
            <a:ext cx="5757862" cy="1470025"/>
          </a:xfrm>
        </p:spPr>
        <p:txBody>
          <a:bodyPr/>
          <a:lstStyle>
            <a:lvl1pPr algn="l">
              <a:defRPr/>
            </a:lvl1pPr>
          </a:lstStyle>
          <a:p>
            <a:pPr lvl="0"/>
            <a:r>
              <a:rPr lang="sl-SI" altLang="sl-SI" noProof="0" smtClean="0"/>
              <a:t>Uredite slog naslova matrice</a:t>
            </a:r>
          </a:p>
        </p:txBody>
      </p:sp>
      <p:sp>
        <p:nvSpPr>
          <p:cNvPr id="3075" name="Rectangle 3"/>
          <p:cNvSpPr>
            <a:spLocks noGrp="1" noChangeArrowheads="1"/>
          </p:cNvSpPr>
          <p:nvPr>
            <p:ph type="subTitle" idx="1"/>
          </p:nvPr>
        </p:nvSpPr>
        <p:spPr>
          <a:xfrm>
            <a:off x="3708400" y="3500438"/>
            <a:ext cx="4064000" cy="1752600"/>
          </a:xfrm>
        </p:spPr>
        <p:txBody>
          <a:bodyPr/>
          <a:lstStyle>
            <a:lvl1pPr marL="0" indent="0">
              <a:buFontTx/>
              <a:buNone/>
              <a:defRPr sz="2000"/>
            </a:lvl1pPr>
          </a:lstStyle>
          <a:p>
            <a:pPr lvl="0"/>
            <a:r>
              <a:rPr lang="sl-SI" altLang="sl-SI" noProof="0" smtClean="0"/>
              <a:t>Uredite slog podnaslova matrice</a:t>
            </a:r>
          </a:p>
        </p:txBody>
      </p:sp>
      <p:pic>
        <p:nvPicPr>
          <p:cNvPr id="3079" name="Picture 7" descr="LOGORICB"/>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516688" y="115888"/>
            <a:ext cx="2300287" cy="1484312"/>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3080" name="Object 8"/>
          <p:cNvGraphicFramePr>
            <a:graphicFrameLocks noChangeAspect="1"/>
          </p:cNvGraphicFramePr>
          <p:nvPr/>
        </p:nvGraphicFramePr>
        <p:xfrm>
          <a:off x="8316913" y="6237288"/>
          <a:ext cx="500062" cy="271462"/>
        </p:xfrm>
        <a:graphic>
          <a:graphicData uri="http://schemas.openxmlformats.org/presentationml/2006/ole">
            <mc:AlternateContent xmlns:mc="http://schemas.openxmlformats.org/markup-compatibility/2006">
              <mc:Choice xmlns:v="urn:schemas-microsoft-com:vml" Requires="v">
                <p:oleObj spid="_x0000_s4059" name="CorelDRAW" r:id="rId5" imgW="500634" imgH="272034" progId="CorelDRAW.Graphic.11">
                  <p:embed/>
                </p:oleObj>
              </mc:Choice>
              <mc:Fallback>
                <p:oleObj name="CorelDRAW" r:id="rId5" imgW="500634" imgH="272034" progId="CorelDRAW.Graphic.11">
                  <p:embed/>
                  <p:pic>
                    <p:nvPicPr>
                      <p:cNvPr id="0" name="Object 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316913" y="6237288"/>
                        <a:ext cx="500062" cy="2714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slov in vsebina">
    <p:spTree>
      <p:nvGrpSpPr>
        <p:cNvPr id="1" name=""/>
        <p:cNvGrpSpPr/>
        <p:nvPr/>
      </p:nvGrpSpPr>
      <p:grpSpPr>
        <a:xfrm>
          <a:off x="0" y="0"/>
          <a:ext cx="0" cy="0"/>
          <a:chOff x="0" y="0"/>
          <a:chExt cx="0" cy="0"/>
        </a:xfrm>
      </p:grpSpPr>
      <p:sp>
        <p:nvSpPr>
          <p:cNvPr id="2" name="Naslov 1"/>
          <p:cNvSpPr>
            <a:spLocks noGrp="1"/>
          </p:cNvSpPr>
          <p:nvPr>
            <p:ph type="title"/>
          </p:nvPr>
        </p:nvSpPr>
        <p:spPr/>
        <p:txBody>
          <a:bodyPr/>
          <a:lstStyle/>
          <a:p>
            <a:r>
              <a:rPr lang="sl-SI" smtClean="0"/>
              <a:t>Uredite slog naslova matrice</a:t>
            </a:r>
            <a:endParaRPr lang="en-US"/>
          </a:p>
        </p:txBody>
      </p:sp>
      <p:sp>
        <p:nvSpPr>
          <p:cNvPr id="3" name="Ograda vsebine 2"/>
          <p:cNvSpPr>
            <a:spLocks noGrp="1"/>
          </p:cNvSpPr>
          <p:nvPr>
            <p:ph idx="1"/>
          </p:nvPr>
        </p:nvSpPr>
        <p:spPr/>
        <p:txBody>
          <a:bodyPr/>
          <a:lstStyle/>
          <a:p>
            <a:pPr lvl="0"/>
            <a:r>
              <a:rPr lang="sl-SI" smtClean="0"/>
              <a:t>Uredite sloge besedila matrice</a:t>
            </a:r>
          </a:p>
          <a:p>
            <a:pPr lvl="1"/>
            <a:r>
              <a:rPr lang="sl-SI" smtClean="0"/>
              <a:t>Druga raven</a:t>
            </a:r>
          </a:p>
          <a:p>
            <a:pPr lvl="2"/>
            <a:r>
              <a:rPr lang="sl-SI" smtClean="0"/>
              <a:t>Tretja raven</a:t>
            </a:r>
          </a:p>
          <a:p>
            <a:pPr lvl="3"/>
            <a:r>
              <a:rPr lang="sl-SI" smtClean="0"/>
              <a:t>Četrta raven</a:t>
            </a:r>
          </a:p>
          <a:p>
            <a:pPr lvl="4"/>
            <a:r>
              <a:rPr lang="sl-SI" smtClean="0"/>
              <a:t>Peta raven</a:t>
            </a:r>
            <a:endParaRPr lang="en-US"/>
          </a:p>
        </p:txBody>
      </p:sp>
    </p:spTree>
    <p:extLst>
      <p:ext uri="{BB962C8B-B14F-4D97-AF65-F5344CB8AC3E}">
        <p14:creationId xmlns:p14="http://schemas.microsoft.com/office/powerpoint/2010/main" val="23304893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Glava odseka">
    <p:spTree>
      <p:nvGrpSpPr>
        <p:cNvPr id="1" name=""/>
        <p:cNvGrpSpPr/>
        <p:nvPr/>
      </p:nvGrpSpPr>
      <p:grpSpPr>
        <a:xfrm>
          <a:off x="0" y="0"/>
          <a:ext cx="0" cy="0"/>
          <a:chOff x="0" y="0"/>
          <a:chExt cx="0" cy="0"/>
        </a:xfrm>
      </p:grpSpPr>
      <p:sp>
        <p:nvSpPr>
          <p:cNvPr id="2" name="Naslov 1"/>
          <p:cNvSpPr>
            <a:spLocks noGrp="1"/>
          </p:cNvSpPr>
          <p:nvPr>
            <p:ph type="title"/>
          </p:nvPr>
        </p:nvSpPr>
        <p:spPr>
          <a:xfrm>
            <a:off x="722313" y="4406900"/>
            <a:ext cx="7772400" cy="1362075"/>
          </a:xfrm>
        </p:spPr>
        <p:txBody>
          <a:bodyPr anchor="t"/>
          <a:lstStyle>
            <a:lvl1pPr algn="l">
              <a:defRPr sz="4000" b="1" cap="all"/>
            </a:lvl1pPr>
          </a:lstStyle>
          <a:p>
            <a:r>
              <a:rPr lang="sl-SI" smtClean="0"/>
              <a:t>Uredite slog naslova matrice</a:t>
            </a:r>
            <a:endParaRPr lang="en-US"/>
          </a:p>
        </p:txBody>
      </p:sp>
      <p:sp>
        <p:nvSpPr>
          <p:cNvPr id="3" name="Ograda besedila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sl-SI" smtClean="0"/>
              <a:t>Uredite sloge besedila matrice</a:t>
            </a:r>
          </a:p>
        </p:txBody>
      </p:sp>
    </p:spTree>
    <p:extLst>
      <p:ext uri="{BB962C8B-B14F-4D97-AF65-F5344CB8AC3E}">
        <p14:creationId xmlns:p14="http://schemas.microsoft.com/office/powerpoint/2010/main" val="7343381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e vsebini">
    <p:spTree>
      <p:nvGrpSpPr>
        <p:cNvPr id="1" name=""/>
        <p:cNvGrpSpPr/>
        <p:nvPr/>
      </p:nvGrpSpPr>
      <p:grpSpPr>
        <a:xfrm>
          <a:off x="0" y="0"/>
          <a:ext cx="0" cy="0"/>
          <a:chOff x="0" y="0"/>
          <a:chExt cx="0" cy="0"/>
        </a:xfrm>
      </p:grpSpPr>
      <p:sp>
        <p:nvSpPr>
          <p:cNvPr id="2" name="Naslov 1"/>
          <p:cNvSpPr>
            <a:spLocks noGrp="1"/>
          </p:cNvSpPr>
          <p:nvPr>
            <p:ph type="title"/>
          </p:nvPr>
        </p:nvSpPr>
        <p:spPr/>
        <p:txBody>
          <a:bodyPr/>
          <a:lstStyle/>
          <a:p>
            <a:r>
              <a:rPr lang="sl-SI" smtClean="0"/>
              <a:t>Uredite slog naslova matrice</a:t>
            </a:r>
            <a:endParaRPr lang="en-US"/>
          </a:p>
        </p:txBody>
      </p:sp>
      <p:sp>
        <p:nvSpPr>
          <p:cNvPr id="3" name="Ograda vsebine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l-SI" smtClean="0"/>
              <a:t>Uredite sloge besedila matrice</a:t>
            </a:r>
          </a:p>
          <a:p>
            <a:pPr lvl="1"/>
            <a:r>
              <a:rPr lang="sl-SI" smtClean="0"/>
              <a:t>Druga raven</a:t>
            </a:r>
          </a:p>
          <a:p>
            <a:pPr lvl="2"/>
            <a:r>
              <a:rPr lang="sl-SI" smtClean="0"/>
              <a:t>Tretja raven</a:t>
            </a:r>
          </a:p>
          <a:p>
            <a:pPr lvl="3"/>
            <a:r>
              <a:rPr lang="sl-SI" smtClean="0"/>
              <a:t>Četrta raven</a:t>
            </a:r>
          </a:p>
          <a:p>
            <a:pPr lvl="4"/>
            <a:r>
              <a:rPr lang="sl-SI" smtClean="0"/>
              <a:t>Peta raven</a:t>
            </a:r>
            <a:endParaRPr lang="en-US"/>
          </a:p>
        </p:txBody>
      </p:sp>
      <p:sp>
        <p:nvSpPr>
          <p:cNvPr id="4" name="Ograda vsebine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l-SI" smtClean="0"/>
              <a:t>Uredite sloge besedila matrice</a:t>
            </a:r>
          </a:p>
          <a:p>
            <a:pPr lvl="1"/>
            <a:r>
              <a:rPr lang="sl-SI" smtClean="0"/>
              <a:t>Druga raven</a:t>
            </a:r>
          </a:p>
          <a:p>
            <a:pPr lvl="2"/>
            <a:r>
              <a:rPr lang="sl-SI" smtClean="0"/>
              <a:t>Tretja raven</a:t>
            </a:r>
          </a:p>
          <a:p>
            <a:pPr lvl="3"/>
            <a:r>
              <a:rPr lang="sl-SI" smtClean="0"/>
              <a:t>Četrta raven</a:t>
            </a:r>
          </a:p>
          <a:p>
            <a:pPr lvl="4"/>
            <a:r>
              <a:rPr lang="sl-SI" smtClean="0"/>
              <a:t>Peta raven</a:t>
            </a:r>
            <a:endParaRPr lang="en-US"/>
          </a:p>
        </p:txBody>
      </p:sp>
    </p:spTree>
    <p:extLst>
      <p:ext uri="{BB962C8B-B14F-4D97-AF65-F5344CB8AC3E}">
        <p14:creationId xmlns:p14="http://schemas.microsoft.com/office/powerpoint/2010/main" val="18817688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rimerjava">
    <p:spTree>
      <p:nvGrpSpPr>
        <p:cNvPr id="1" name=""/>
        <p:cNvGrpSpPr/>
        <p:nvPr/>
      </p:nvGrpSpPr>
      <p:grpSpPr>
        <a:xfrm>
          <a:off x="0" y="0"/>
          <a:ext cx="0" cy="0"/>
          <a:chOff x="0" y="0"/>
          <a:chExt cx="0" cy="0"/>
        </a:xfrm>
      </p:grpSpPr>
      <p:sp>
        <p:nvSpPr>
          <p:cNvPr id="2" name="Naslov 1"/>
          <p:cNvSpPr>
            <a:spLocks noGrp="1"/>
          </p:cNvSpPr>
          <p:nvPr>
            <p:ph type="title"/>
          </p:nvPr>
        </p:nvSpPr>
        <p:spPr/>
        <p:txBody>
          <a:bodyPr/>
          <a:lstStyle>
            <a:lvl1pPr>
              <a:defRPr/>
            </a:lvl1pPr>
          </a:lstStyle>
          <a:p>
            <a:r>
              <a:rPr lang="sl-SI" smtClean="0"/>
              <a:t>Uredite slog naslova matrice</a:t>
            </a:r>
            <a:endParaRPr lang="en-US"/>
          </a:p>
        </p:txBody>
      </p:sp>
      <p:sp>
        <p:nvSpPr>
          <p:cNvPr id="3" name="Ograda besedila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l-SI" smtClean="0"/>
              <a:t>Uredite sloge besedila matrice</a:t>
            </a:r>
          </a:p>
        </p:txBody>
      </p:sp>
      <p:sp>
        <p:nvSpPr>
          <p:cNvPr id="4" name="Ograda vsebine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l-SI" smtClean="0"/>
              <a:t>Uredite sloge besedila matrice</a:t>
            </a:r>
          </a:p>
          <a:p>
            <a:pPr lvl="1"/>
            <a:r>
              <a:rPr lang="sl-SI" smtClean="0"/>
              <a:t>Druga raven</a:t>
            </a:r>
          </a:p>
          <a:p>
            <a:pPr lvl="2"/>
            <a:r>
              <a:rPr lang="sl-SI" smtClean="0"/>
              <a:t>Tretja raven</a:t>
            </a:r>
          </a:p>
          <a:p>
            <a:pPr lvl="3"/>
            <a:r>
              <a:rPr lang="sl-SI" smtClean="0"/>
              <a:t>Četrta raven</a:t>
            </a:r>
          </a:p>
          <a:p>
            <a:pPr lvl="4"/>
            <a:r>
              <a:rPr lang="sl-SI" smtClean="0"/>
              <a:t>Peta raven</a:t>
            </a:r>
            <a:endParaRPr lang="en-US"/>
          </a:p>
        </p:txBody>
      </p:sp>
      <p:sp>
        <p:nvSpPr>
          <p:cNvPr id="5" name="Ograda besedila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l-SI" smtClean="0"/>
              <a:t>Uredite sloge besedila matrice</a:t>
            </a:r>
          </a:p>
        </p:txBody>
      </p:sp>
      <p:sp>
        <p:nvSpPr>
          <p:cNvPr id="6" name="Ograda vsebine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l-SI" smtClean="0"/>
              <a:t>Uredite sloge besedila matrice</a:t>
            </a:r>
          </a:p>
          <a:p>
            <a:pPr lvl="1"/>
            <a:r>
              <a:rPr lang="sl-SI" smtClean="0"/>
              <a:t>Druga raven</a:t>
            </a:r>
          </a:p>
          <a:p>
            <a:pPr lvl="2"/>
            <a:r>
              <a:rPr lang="sl-SI" smtClean="0"/>
              <a:t>Tretja raven</a:t>
            </a:r>
          </a:p>
          <a:p>
            <a:pPr lvl="3"/>
            <a:r>
              <a:rPr lang="sl-SI" smtClean="0"/>
              <a:t>Četrta raven</a:t>
            </a:r>
          </a:p>
          <a:p>
            <a:pPr lvl="4"/>
            <a:r>
              <a:rPr lang="sl-SI" smtClean="0"/>
              <a:t>Peta raven</a:t>
            </a:r>
            <a:endParaRPr lang="en-US"/>
          </a:p>
        </p:txBody>
      </p:sp>
    </p:spTree>
    <p:extLst>
      <p:ext uri="{BB962C8B-B14F-4D97-AF65-F5344CB8AC3E}">
        <p14:creationId xmlns:p14="http://schemas.microsoft.com/office/powerpoint/2010/main" val="13359733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amo naslov">
    <p:spTree>
      <p:nvGrpSpPr>
        <p:cNvPr id="1" name=""/>
        <p:cNvGrpSpPr/>
        <p:nvPr/>
      </p:nvGrpSpPr>
      <p:grpSpPr>
        <a:xfrm>
          <a:off x="0" y="0"/>
          <a:ext cx="0" cy="0"/>
          <a:chOff x="0" y="0"/>
          <a:chExt cx="0" cy="0"/>
        </a:xfrm>
      </p:grpSpPr>
      <p:sp>
        <p:nvSpPr>
          <p:cNvPr id="2" name="Naslov 1"/>
          <p:cNvSpPr>
            <a:spLocks noGrp="1"/>
          </p:cNvSpPr>
          <p:nvPr>
            <p:ph type="title"/>
          </p:nvPr>
        </p:nvSpPr>
        <p:spPr/>
        <p:txBody>
          <a:bodyPr/>
          <a:lstStyle/>
          <a:p>
            <a:r>
              <a:rPr lang="sl-SI" smtClean="0"/>
              <a:t>Uredite slog naslova matrice</a:t>
            </a:r>
            <a:endParaRPr lang="en-US"/>
          </a:p>
        </p:txBody>
      </p:sp>
    </p:spTree>
    <p:extLst>
      <p:ext uri="{BB962C8B-B14F-4D97-AF65-F5344CB8AC3E}">
        <p14:creationId xmlns:p14="http://schemas.microsoft.com/office/powerpoint/2010/main" val="25182649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azen">
    <p:spTree>
      <p:nvGrpSpPr>
        <p:cNvPr id="1" name=""/>
        <p:cNvGrpSpPr/>
        <p:nvPr/>
      </p:nvGrpSpPr>
      <p:grpSpPr>
        <a:xfrm>
          <a:off x="0" y="0"/>
          <a:ext cx="0" cy="0"/>
          <a:chOff x="0" y="0"/>
          <a:chExt cx="0" cy="0"/>
        </a:xfrm>
      </p:grpSpPr>
    </p:spTree>
    <p:extLst>
      <p:ext uri="{BB962C8B-B14F-4D97-AF65-F5344CB8AC3E}">
        <p14:creationId xmlns:p14="http://schemas.microsoft.com/office/powerpoint/2010/main" val="8441136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1_Naslov in vsebina">
    <p:spTree>
      <p:nvGrpSpPr>
        <p:cNvPr id="1" name=""/>
        <p:cNvGrpSpPr/>
        <p:nvPr/>
      </p:nvGrpSpPr>
      <p:grpSpPr>
        <a:xfrm>
          <a:off x="0" y="0"/>
          <a:ext cx="0" cy="0"/>
          <a:chOff x="0" y="0"/>
          <a:chExt cx="0" cy="0"/>
        </a:xfrm>
      </p:grpSpPr>
      <p:sp>
        <p:nvSpPr>
          <p:cNvPr id="2" name="Naslov 1"/>
          <p:cNvSpPr>
            <a:spLocks noGrp="1"/>
          </p:cNvSpPr>
          <p:nvPr>
            <p:ph type="title"/>
          </p:nvPr>
        </p:nvSpPr>
        <p:spPr>
          <a:xfrm>
            <a:off x="457200" y="273050"/>
            <a:ext cx="3008313" cy="1162050"/>
          </a:xfrm>
        </p:spPr>
        <p:txBody>
          <a:bodyPr anchor="b"/>
          <a:lstStyle>
            <a:lvl1pPr algn="l">
              <a:defRPr sz="2000" b="1"/>
            </a:lvl1pPr>
          </a:lstStyle>
          <a:p>
            <a:r>
              <a:rPr lang="sl-SI" smtClean="0"/>
              <a:t>Uredite slog naslova matrice</a:t>
            </a:r>
            <a:endParaRPr lang="en-US"/>
          </a:p>
        </p:txBody>
      </p:sp>
      <p:sp>
        <p:nvSpPr>
          <p:cNvPr id="3" name="Ograda vsebine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l-SI" smtClean="0"/>
              <a:t>Uredite sloge besedila matrice</a:t>
            </a:r>
          </a:p>
          <a:p>
            <a:pPr lvl="1"/>
            <a:r>
              <a:rPr lang="sl-SI" smtClean="0"/>
              <a:t>Druga raven</a:t>
            </a:r>
          </a:p>
          <a:p>
            <a:pPr lvl="2"/>
            <a:r>
              <a:rPr lang="sl-SI" smtClean="0"/>
              <a:t>Tretja raven</a:t>
            </a:r>
          </a:p>
          <a:p>
            <a:pPr lvl="3"/>
            <a:r>
              <a:rPr lang="sl-SI" smtClean="0"/>
              <a:t>Četrta raven</a:t>
            </a:r>
          </a:p>
          <a:p>
            <a:pPr lvl="4"/>
            <a:r>
              <a:rPr lang="sl-SI" smtClean="0"/>
              <a:t>Peta raven</a:t>
            </a:r>
            <a:endParaRPr lang="en-US"/>
          </a:p>
        </p:txBody>
      </p:sp>
      <p:sp>
        <p:nvSpPr>
          <p:cNvPr id="4" name="Ograda besedila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l-SI" smtClean="0"/>
              <a:t>Uredite sloge besedila matrice</a:t>
            </a:r>
          </a:p>
        </p:txBody>
      </p:sp>
    </p:spTree>
    <p:extLst>
      <p:ext uri="{BB962C8B-B14F-4D97-AF65-F5344CB8AC3E}">
        <p14:creationId xmlns:p14="http://schemas.microsoft.com/office/powerpoint/2010/main" val="26725778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Naslov in slika">
    <p:spTree>
      <p:nvGrpSpPr>
        <p:cNvPr id="1" name=""/>
        <p:cNvGrpSpPr/>
        <p:nvPr/>
      </p:nvGrpSpPr>
      <p:grpSpPr>
        <a:xfrm>
          <a:off x="0" y="0"/>
          <a:ext cx="0" cy="0"/>
          <a:chOff x="0" y="0"/>
          <a:chExt cx="0" cy="0"/>
        </a:xfrm>
      </p:grpSpPr>
      <p:sp>
        <p:nvSpPr>
          <p:cNvPr id="2" name="Naslov 1"/>
          <p:cNvSpPr>
            <a:spLocks noGrp="1"/>
          </p:cNvSpPr>
          <p:nvPr>
            <p:ph type="title"/>
          </p:nvPr>
        </p:nvSpPr>
        <p:spPr>
          <a:xfrm>
            <a:off x="1792288" y="4800600"/>
            <a:ext cx="5486400" cy="566738"/>
          </a:xfrm>
        </p:spPr>
        <p:txBody>
          <a:bodyPr anchor="b"/>
          <a:lstStyle>
            <a:lvl1pPr algn="l">
              <a:defRPr sz="2000" b="1"/>
            </a:lvl1pPr>
          </a:lstStyle>
          <a:p>
            <a:r>
              <a:rPr lang="sl-SI" smtClean="0"/>
              <a:t>Uredite slog naslova matrice</a:t>
            </a:r>
            <a:endParaRPr lang="en-US"/>
          </a:p>
        </p:txBody>
      </p:sp>
      <p:sp>
        <p:nvSpPr>
          <p:cNvPr id="3" name="Ograda slik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sl-SI" smtClean="0"/>
              <a:t>Kliknite ikono, če želite dodati sliko</a:t>
            </a:r>
            <a:endParaRPr lang="en-US"/>
          </a:p>
        </p:txBody>
      </p:sp>
      <p:sp>
        <p:nvSpPr>
          <p:cNvPr id="4" name="Ograda besedila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l-SI" smtClean="0"/>
              <a:t>Uredite sloge besedila matrice</a:t>
            </a:r>
          </a:p>
        </p:txBody>
      </p:sp>
    </p:spTree>
    <p:extLst>
      <p:ext uri="{BB962C8B-B14F-4D97-AF65-F5344CB8AC3E}">
        <p14:creationId xmlns:p14="http://schemas.microsoft.com/office/powerpoint/2010/main" val="38560582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slov in navpično besedilo">
    <p:spTree>
      <p:nvGrpSpPr>
        <p:cNvPr id="1" name=""/>
        <p:cNvGrpSpPr/>
        <p:nvPr/>
      </p:nvGrpSpPr>
      <p:grpSpPr>
        <a:xfrm>
          <a:off x="0" y="0"/>
          <a:ext cx="0" cy="0"/>
          <a:chOff x="0" y="0"/>
          <a:chExt cx="0" cy="0"/>
        </a:xfrm>
      </p:grpSpPr>
      <p:sp>
        <p:nvSpPr>
          <p:cNvPr id="2" name="Naslov 1"/>
          <p:cNvSpPr>
            <a:spLocks noGrp="1"/>
          </p:cNvSpPr>
          <p:nvPr>
            <p:ph type="title"/>
          </p:nvPr>
        </p:nvSpPr>
        <p:spPr/>
        <p:txBody>
          <a:bodyPr/>
          <a:lstStyle/>
          <a:p>
            <a:r>
              <a:rPr lang="sl-SI" smtClean="0"/>
              <a:t>Uredite slog naslova matrice</a:t>
            </a:r>
            <a:endParaRPr lang="en-US"/>
          </a:p>
        </p:txBody>
      </p:sp>
      <p:sp>
        <p:nvSpPr>
          <p:cNvPr id="3" name="Ograda navpičnega besedila 2"/>
          <p:cNvSpPr>
            <a:spLocks noGrp="1"/>
          </p:cNvSpPr>
          <p:nvPr>
            <p:ph type="body" orient="vert" idx="1"/>
          </p:nvPr>
        </p:nvSpPr>
        <p:spPr/>
        <p:txBody>
          <a:bodyPr vert="eaVert"/>
          <a:lstStyle/>
          <a:p>
            <a:pPr lvl="0"/>
            <a:r>
              <a:rPr lang="sl-SI" smtClean="0"/>
              <a:t>Uredite sloge besedila matrice</a:t>
            </a:r>
          </a:p>
          <a:p>
            <a:pPr lvl="1"/>
            <a:r>
              <a:rPr lang="sl-SI" smtClean="0"/>
              <a:t>Druga raven</a:t>
            </a:r>
          </a:p>
          <a:p>
            <a:pPr lvl="2"/>
            <a:r>
              <a:rPr lang="sl-SI" smtClean="0"/>
              <a:t>Tretja raven</a:t>
            </a:r>
          </a:p>
          <a:p>
            <a:pPr lvl="3"/>
            <a:r>
              <a:rPr lang="sl-SI" smtClean="0"/>
              <a:t>Četrta raven</a:t>
            </a:r>
          </a:p>
          <a:p>
            <a:pPr lvl="4"/>
            <a:r>
              <a:rPr lang="sl-SI" smtClean="0"/>
              <a:t>Peta raven</a:t>
            </a:r>
            <a:endParaRPr lang="en-US"/>
          </a:p>
        </p:txBody>
      </p:sp>
    </p:spTree>
    <p:extLst>
      <p:ext uri="{BB962C8B-B14F-4D97-AF65-F5344CB8AC3E}">
        <p14:creationId xmlns:p14="http://schemas.microsoft.com/office/powerpoint/2010/main" val="23516996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Navpični naslov in besedilo">
    <p:spTree>
      <p:nvGrpSpPr>
        <p:cNvPr id="1" name=""/>
        <p:cNvGrpSpPr/>
        <p:nvPr/>
      </p:nvGrpSpPr>
      <p:grpSpPr>
        <a:xfrm>
          <a:off x="0" y="0"/>
          <a:ext cx="0" cy="0"/>
          <a:chOff x="0" y="0"/>
          <a:chExt cx="0" cy="0"/>
        </a:xfrm>
      </p:grpSpPr>
      <p:sp>
        <p:nvSpPr>
          <p:cNvPr id="2" name="Navpični naslov 1"/>
          <p:cNvSpPr>
            <a:spLocks noGrp="1"/>
          </p:cNvSpPr>
          <p:nvPr>
            <p:ph type="title" orient="vert"/>
          </p:nvPr>
        </p:nvSpPr>
        <p:spPr>
          <a:xfrm>
            <a:off x="6629400" y="274638"/>
            <a:ext cx="2057400" cy="5851525"/>
          </a:xfrm>
        </p:spPr>
        <p:txBody>
          <a:bodyPr vert="eaVert"/>
          <a:lstStyle/>
          <a:p>
            <a:r>
              <a:rPr lang="sl-SI" smtClean="0"/>
              <a:t>Uredite slog naslova matrice</a:t>
            </a:r>
            <a:endParaRPr lang="en-US"/>
          </a:p>
        </p:txBody>
      </p:sp>
      <p:sp>
        <p:nvSpPr>
          <p:cNvPr id="3" name="Ograda navpičnega besedila 2"/>
          <p:cNvSpPr>
            <a:spLocks noGrp="1"/>
          </p:cNvSpPr>
          <p:nvPr>
            <p:ph type="body" orient="vert" idx="1"/>
          </p:nvPr>
        </p:nvSpPr>
        <p:spPr>
          <a:xfrm>
            <a:off x="457200" y="274638"/>
            <a:ext cx="6019800" cy="5851525"/>
          </a:xfrm>
        </p:spPr>
        <p:txBody>
          <a:bodyPr vert="eaVert"/>
          <a:lstStyle/>
          <a:p>
            <a:pPr lvl="0"/>
            <a:r>
              <a:rPr lang="sl-SI" smtClean="0"/>
              <a:t>Uredite sloge besedila matrice</a:t>
            </a:r>
          </a:p>
          <a:p>
            <a:pPr lvl="1"/>
            <a:r>
              <a:rPr lang="sl-SI" smtClean="0"/>
              <a:t>Druga raven</a:t>
            </a:r>
          </a:p>
          <a:p>
            <a:pPr lvl="2"/>
            <a:r>
              <a:rPr lang="sl-SI" smtClean="0"/>
              <a:t>Tretja raven</a:t>
            </a:r>
          </a:p>
          <a:p>
            <a:pPr lvl="3"/>
            <a:r>
              <a:rPr lang="sl-SI" smtClean="0"/>
              <a:t>Četrta raven</a:t>
            </a:r>
          </a:p>
          <a:p>
            <a:pPr lvl="4"/>
            <a:r>
              <a:rPr lang="sl-SI" smtClean="0"/>
              <a:t>Peta raven</a:t>
            </a:r>
            <a:endParaRPr lang="en-US"/>
          </a:p>
        </p:txBody>
      </p:sp>
    </p:spTree>
    <p:extLst>
      <p:ext uri="{BB962C8B-B14F-4D97-AF65-F5344CB8AC3E}">
        <p14:creationId xmlns:p14="http://schemas.microsoft.com/office/powerpoint/2010/main" val="35775596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제목 및 내용">
    <p:spTree>
      <p:nvGrpSpPr>
        <p:cNvPr id="1" name=""/>
        <p:cNvGrpSpPr/>
        <p:nvPr/>
      </p:nvGrpSpPr>
      <p:grpSpPr>
        <a:xfrm>
          <a:off x="0" y="0"/>
          <a:ext cx="0" cy="0"/>
          <a:chOff x="0" y="0"/>
          <a:chExt cx="0" cy="0"/>
        </a:xfrm>
      </p:grpSpPr>
      <p:sp>
        <p:nvSpPr>
          <p:cNvPr id="8" name="평행 사변형 7"/>
          <p:cNvSpPr/>
          <p:nvPr/>
        </p:nvSpPr>
        <p:spPr>
          <a:xfrm>
            <a:off x="-180528" y="0"/>
            <a:ext cx="9289032" cy="672360"/>
          </a:xfrm>
          <a:prstGeom prst="parallelogram">
            <a:avLst>
              <a:gd name="adj" fmla="val 79101"/>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latin typeface="Arial" pitchFamily="34" charset="0"/>
              <a:cs typeface="Arial" pitchFamily="34" charset="0"/>
            </a:endParaRPr>
          </a:p>
        </p:txBody>
      </p:sp>
      <p:sp>
        <p:nvSpPr>
          <p:cNvPr id="9" name="평행 사변형 8"/>
          <p:cNvSpPr/>
          <p:nvPr/>
        </p:nvSpPr>
        <p:spPr>
          <a:xfrm>
            <a:off x="-540568" y="0"/>
            <a:ext cx="8568952" cy="672360"/>
          </a:xfrm>
          <a:prstGeom prst="parallelogram">
            <a:avLst>
              <a:gd name="adj" fmla="val 79101"/>
            </a:avLst>
          </a:prstGeom>
          <a:solidFill>
            <a:srgbClr val="278D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latin typeface="Arial" pitchFamily="34" charset="0"/>
              <a:cs typeface="Arial" pitchFamily="34" charset="0"/>
            </a:endParaRPr>
          </a:p>
        </p:txBody>
      </p:sp>
      <p:sp>
        <p:nvSpPr>
          <p:cNvPr id="10" name="평행 사변형 9"/>
          <p:cNvSpPr/>
          <p:nvPr/>
        </p:nvSpPr>
        <p:spPr>
          <a:xfrm>
            <a:off x="-532184" y="0"/>
            <a:ext cx="1359768" cy="672360"/>
          </a:xfrm>
          <a:prstGeom prst="parallelogram">
            <a:avLst>
              <a:gd name="adj" fmla="val 79101"/>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latin typeface="Arial" pitchFamily="34" charset="0"/>
              <a:cs typeface="Arial" pitchFamily="34" charset="0"/>
            </a:endParaRPr>
          </a:p>
        </p:txBody>
      </p:sp>
      <p:sp>
        <p:nvSpPr>
          <p:cNvPr id="28" name="내용 개체 틀 27"/>
          <p:cNvSpPr>
            <a:spLocks noGrp="1"/>
          </p:cNvSpPr>
          <p:nvPr>
            <p:ph sz="quarter" idx="16"/>
          </p:nvPr>
        </p:nvSpPr>
        <p:spPr>
          <a:xfrm>
            <a:off x="468313" y="1125538"/>
            <a:ext cx="8135937" cy="5327650"/>
          </a:xfrm>
        </p:spPr>
        <p:txBody>
          <a:bodyPr/>
          <a:lstStyle>
            <a:lvl1pPr>
              <a:defRPr>
                <a:solidFill>
                  <a:srgbClr val="278D99"/>
                </a:solidFill>
                <a:latin typeface="Arial" pitchFamily="34" charset="0"/>
                <a:cs typeface="Arial" pitchFamily="34" charset="0"/>
              </a:defRPr>
            </a:lvl1pPr>
            <a:lvl2pPr>
              <a:defRPr>
                <a:solidFill>
                  <a:srgbClr val="278D99"/>
                </a:solidFill>
                <a:latin typeface="Arial" pitchFamily="34" charset="0"/>
                <a:cs typeface="Arial" pitchFamily="34" charset="0"/>
              </a:defRPr>
            </a:lvl2pPr>
            <a:lvl3pPr>
              <a:defRPr>
                <a:solidFill>
                  <a:srgbClr val="278D99"/>
                </a:solidFill>
                <a:latin typeface="Arial" pitchFamily="34" charset="0"/>
                <a:cs typeface="Arial" pitchFamily="34" charset="0"/>
              </a:defRPr>
            </a:lvl3pPr>
            <a:lvl4pPr>
              <a:defRPr>
                <a:solidFill>
                  <a:srgbClr val="278D99"/>
                </a:solidFill>
                <a:latin typeface="Arial" pitchFamily="34" charset="0"/>
                <a:cs typeface="Arial" pitchFamily="34" charset="0"/>
              </a:defRPr>
            </a:lvl4pPr>
            <a:lvl5pPr>
              <a:defRPr>
                <a:solidFill>
                  <a:srgbClr val="278D99"/>
                </a:solidFill>
                <a:latin typeface="Arial" pitchFamily="34" charset="0"/>
                <a:cs typeface="Arial" pitchFamily="34" charset="0"/>
              </a:defRPr>
            </a:lvl5pPr>
          </a:lstStyle>
          <a:p>
            <a:pPr lvl="0"/>
            <a:r>
              <a:rPr lang="ko-KR" altLang="en-US" dirty="0" smtClean="0"/>
              <a:t>마스터 텍스트 스타일을 편집합니다</a:t>
            </a:r>
          </a:p>
          <a:p>
            <a:pPr lvl="1"/>
            <a:r>
              <a:rPr lang="ko-KR" altLang="en-US" dirty="0" smtClean="0"/>
              <a:t>둘째 수준</a:t>
            </a:r>
          </a:p>
          <a:p>
            <a:pPr lvl="2"/>
            <a:r>
              <a:rPr lang="ko-KR" altLang="en-US" dirty="0" smtClean="0"/>
              <a:t>셋째 수준</a:t>
            </a:r>
          </a:p>
          <a:p>
            <a:pPr lvl="3"/>
            <a:r>
              <a:rPr lang="ko-KR" altLang="en-US" dirty="0" smtClean="0"/>
              <a:t>넷째 수준</a:t>
            </a:r>
          </a:p>
          <a:p>
            <a:pPr lvl="4"/>
            <a:r>
              <a:rPr lang="ko-KR" altLang="en-US" dirty="0" smtClean="0"/>
              <a:t>다섯째 수준</a:t>
            </a:r>
            <a:endParaRPr lang="ko-KR" altLang="en-US" dirty="0"/>
          </a:p>
        </p:txBody>
      </p:sp>
      <p:sp>
        <p:nvSpPr>
          <p:cNvPr id="30" name="슬라이드 번호 개체 틀 29"/>
          <p:cNvSpPr>
            <a:spLocks noGrp="1"/>
          </p:cNvSpPr>
          <p:nvPr>
            <p:ph type="sldNum" sz="quarter" idx="18"/>
          </p:nvPr>
        </p:nvSpPr>
        <p:spPr>
          <a:xfrm>
            <a:off x="0" y="188640"/>
            <a:ext cx="683568" cy="365125"/>
          </a:xfrm>
          <a:prstGeom prst="rect">
            <a:avLst/>
          </a:prstGeom>
        </p:spPr>
        <p:txBody>
          <a:bodyPr/>
          <a:lstStyle>
            <a:lvl1pPr>
              <a:defRPr b="1">
                <a:solidFill>
                  <a:srgbClr val="278D99"/>
                </a:solidFill>
                <a:latin typeface="Arial" pitchFamily="34" charset="0"/>
                <a:cs typeface="Arial" pitchFamily="34" charset="0"/>
              </a:defRPr>
            </a:lvl1pPr>
          </a:lstStyle>
          <a:p>
            <a:pPr algn="ctr"/>
            <a:fld id="{B8364164-D7C2-4011-A351-B5EC1CE463BF}" type="slidenum">
              <a:rPr lang="ko-KR" altLang="en-US" sz="2400" smtClean="0"/>
              <a:pPr algn="ctr"/>
              <a:t>‹#›</a:t>
            </a:fld>
            <a:endParaRPr lang="ko-KR" altLang="en-US" sz="2400" dirty="0"/>
          </a:p>
        </p:txBody>
      </p:sp>
      <p:sp>
        <p:nvSpPr>
          <p:cNvPr id="32" name="제목 31"/>
          <p:cNvSpPr>
            <a:spLocks noGrp="1"/>
          </p:cNvSpPr>
          <p:nvPr>
            <p:ph type="title"/>
          </p:nvPr>
        </p:nvSpPr>
        <p:spPr>
          <a:xfrm>
            <a:off x="827584" y="0"/>
            <a:ext cx="6552728" cy="620688"/>
          </a:xfrm>
        </p:spPr>
        <p:txBody>
          <a:bodyPr>
            <a:noAutofit/>
          </a:bodyPr>
          <a:lstStyle>
            <a:lvl1pPr algn="l" latinLnBrk="0">
              <a:defRPr sz="2800" b="1">
                <a:solidFill>
                  <a:schemeClr val="bg1"/>
                </a:solidFill>
              </a:defRPr>
            </a:lvl1pPr>
          </a:lstStyle>
          <a:p>
            <a:r>
              <a:rPr lang="ko-KR" altLang="en-US" dirty="0" smtClean="0"/>
              <a:t>마스터 제목 스타일 편집</a:t>
            </a:r>
            <a:endParaRPr lang="ko-KR" altLang="en-US" dirty="0"/>
          </a:p>
        </p:txBody>
      </p:sp>
    </p:spTree>
    <p:extLst>
      <p:ext uri="{BB962C8B-B14F-4D97-AF65-F5344CB8AC3E}">
        <p14:creationId xmlns:p14="http://schemas.microsoft.com/office/powerpoint/2010/main" val="2533819519"/>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sl-SI" altLang="sl-SI" smtClean="0"/>
              <a:t>KLIKNITE, ČE ŽELITE UREDITI SLOG NASLOVA MATRICE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sl-SI" altLang="sl-SI" smtClean="0"/>
              <a:t>Kliknite, če želite urediti sloge besedila matrice</a:t>
            </a:r>
          </a:p>
          <a:p>
            <a:pPr lvl="1"/>
            <a:r>
              <a:rPr lang="sl-SI" altLang="sl-SI" smtClean="0"/>
              <a:t>Druga raven</a:t>
            </a:r>
          </a:p>
          <a:p>
            <a:pPr lvl="2"/>
            <a:r>
              <a:rPr lang="sl-SI" altLang="sl-SI" smtClean="0"/>
              <a:t>Tretja raven</a:t>
            </a:r>
          </a:p>
          <a:p>
            <a:pPr lvl="3"/>
            <a:r>
              <a:rPr lang="sl-SI" altLang="sl-SI" smtClean="0"/>
              <a:t>Četrta raven</a:t>
            </a:r>
          </a:p>
          <a:p>
            <a:pPr lvl="4"/>
            <a:r>
              <a:rPr lang="sl-SI" altLang="sl-SI" smtClean="0"/>
              <a:t>Peta raven</a:t>
            </a:r>
          </a:p>
        </p:txBody>
      </p:sp>
      <p:pic>
        <p:nvPicPr>
          <p:cNvPr id="1040" name="Picture 16" descr="Predloga2slook"/>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6345238"/>
            <a:ext cx="9144000" cy="539750"/>
          </a:xfrm>
          <a:prstGeom prst="rect">
            <a:avLst/>
          </a:prstGeom>
          <a:noFill/>
          <a:extLst>
            <a:ext uri="{909E8E84-426E-40DD-AFC4-6F175D3DCCD1}">
              <a14:hiddenFill xmlns:a14="http://schemas.microsoft.com/office/drawing/2010/main">
                <a:solidFill>
                  <a:srgbClr val="FFFFFF"/>
                </a:solidFill>
              </a14:hiddenFill>
            </a:ext>
          </a:extLst>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94" r:id="rId12"/>
  </p:sldLayoutIdLst>
  <p:txStyles>
    <p:titleStyle>
      <a:lvl1pPr algn="ctr" rtl="0" eaLnBrk="1" fontAlgn="base" hangingPunct="1">
        <a:spcBef>
          <a:spcPct val="0"/>
        </a:spcBef>
        <a:spcAft>
          <a:spcPct val="0"/>
        </a:spcAft>
        <a:defRPr sz="3200" b="1">
          <a:solidFill>
            <a:schemeClr val="accent2"/>
          </a:solidFill>
          <a:latin typeface="+mj-lt"/>
          <a:ea typeface="+mj-ea"/>
          <a:cs typeface="+mj-cs"/>
        </a:defRPr>
      </a:lvl1pPr>
      <a:lvl2pPr algn="ctr" rtl="0" eaLnBrk="1" fontAlgn="base" hangingPunct="1">
        <a:spcBef>
          <a:spcPct val="0"/>
        </a:spcBef>
        <a:spcAft>
          <a:spcPct val="0"/>
        </a:spcAft>
        <a:defRPr sz="3200" b="1">
          <a:solidFill>
            <a:schemeClr val="accent2"/>
          </a:solidFill>
          <a:latin typeface="Arial Narrow" pitchFamily="34" charset="0"/>
        </a:defRPr>
      </a:lvl2pPr>
      <a:lvl3pPr algn="ctr" rtl="0" eaLnBrk="1" fontAlgn="base" hangingPunct="1">
        <a:spcBef>
          <a:spcPct val="0"/>
        </a:spcBef>
        <a:spcAft>
          <a:spcPct val="0"/>
        </a:spcAft>
        <a:defRPr sz="3200" b="1">
          <a:solidFill>
            <a:schemeClr val="accent2"/>
          </a:solidFill>
          <a:latin typeface="Arial Narrow" pitchFamily="34" charset="0"/>
        </a:defRPr>
      </a:lvl3pPr>
      <a:lvl4pPr algn="ctr" rtl="0" eaLnBrk="1" fontAlgn="base" hangingPunct="1">
        <a:spcBef>
          <a:spcPct val="0"/>
        </a:spcBef>
        <a:spcAft>
          <a:spcPct val="0"/>
        </a:spcAft>
        <a:defRPr sz="3200" b="1">
          <a:solidFill>
            <a:schemeClr val="accent2"/>
          </a:solidFill>
          <a:latin typeface="Arial Narrow" pitchFamily="34" charset="0"/>
        </a:defRPr>
      </a:lvl4pPr>
      <a:lvl5pPr algn="ctr" rtl="0" eaLnBrk="1" fontAlgn="base" hangingPunct="1">
        <a:spcBef>
          <a:spcPct val="0"/>
        </a:spcBef>
        <a:spcAft>
          <a:spcPct val="0"/>
        </a:spcAft>
        <a:defRPr sz="3200" b="1">
          <a:solidFill>
            <a:schemeClr val="accent2"/>
          </a:solidFill>
          <a:latin typeface="Arial Narrow" pitchFamily="34" charset="0"/>
        </a:defRPr>
      </a:lvl5pPr>
      <a:lvl6pPr marL="457200" algn="ctr" rtl="0" eaLnBrk="1" fontAlgn="base" hangingPunct="1">
        <a:spcBef>
          <a:spcPct val="0"/>
        </a:spcBef>
        <a:spcAft>
          <a:spcPct val="0"/>
        </a:spcAft>
        <a:defRPr sz="3200" b="1">
          <a:solidFill>
            <a:schemeClr val="accent2"/>
          </a:solidFill>
          <a:latin typeface="Arial Narrow" pitchFamily="34" charset="0"/>
        </a:defRPr>
      </a:lvl6pPr>
      <a:lvl7pPr marL="914400" algn="ctr" rtl="0" eaLnBrk="1" fontAlgn="base" hangingPunct="1">
        <a:spcBef>
          <a:spcPct val="0"/>
        </a:spcBef>
        <a:spcAft>
          <a:spcPct val="0"/>
        </a:spcAft>
        <a:defRPr sz="3200" b="1">
          <a:solidFill>
            <a:schemeClr val="accent2"/>
          </a:solidFill>
          <a:latin typeface="Arial Narrow" pitchFamily="34" charset="0"/>
        </a:defRPr>
      </a:lvl7pPr>
      <a:lvl8pPr marL="1371600" algn="ctr" rtl="0" eaLnBrk="1" fontAlgn="base" hangingPunct="1">
        <a:spcBef>
          <a:spcPct val="0"/>
        </a:spcBef>
        <a:spcAft>
          <a:spcPct val="0"/>
        </a:spcAft>
        <a:defRPr sz="3200" b="1">
          <a:solidFill>
            <a:schemeClr val="accent2"/>
          </a:solidFill>
          <a:latin typeface="Arial Narrow" pitchFamily="34" charset="0"/>
        </a:defRPr>
      </a:lvl8pPr>
      <a:lvl9pPr marL="1828800" algn="ctr" rtl="0" eaLnBrk="1" fontAlgn="base" hangingPunct="1">
        <a:spcBef>
          <a:spcPct val="0"/>
        </a:spcBef>
        <a:spcAft>
          <a:spcPct val="0"/>
        </a:spcAft>
        <a:defRPr sz="3200" b="1">
          <a:solidFill>
            <a:schemeClr val="accent2"/>
          </a:solidFill>
          <a:latin typeface="Arial Narrow" pitchFamily="34" charset="0"/>
        </a:defRPr>
      </a:lvl9pPr>
    </p:titleStyle>
    <p:bodyStyle>
      <a:lvl1pPr marL="342900" indent="-342900" algn="l" rtl="0" eaLnBrk="1" fontAlgn="base" hangingPunct="1">
        <a:spcBef>
          <a:spcPct val="20000"/>
        </a:spcBef>
        <a:spcAft>
          <a:spcPct val="0"/>
        </a:spcAft>
        <a:buChar char="•"/>
        <a:defRPr sz="2800" b="1">
          <a:solidFill>
            <a:schemeClr val="accent2"/>
          </a:solidFill>
          <a:latin typeface="+mn-lt"/>
          <a:ea typeface="+mn-ea"/>
          <a:cs typeface="+mn-cs"/>
        </a:defRPr>
      </a:lvl1pPr>
      <a:lvl2pPr marL="742950" indent="-285750" algn="l" rtl="0" eaLnBrk="1" fontAlgn="base" hangingPunct="1">
        <a:spcBef>
          <a:spcPct val="20000"/>
        </a:spcBef>
        <a:spcAft>
          <a:spcPct val="0"/>
        </a:spcAft>
        <a:buChar char="–"/>
        <a:defRPr sz="2400" b="1">
          <a:solidFill>
            <a:schemeClr val="accent2"/>
          </a:solidFill>
          <a:latin typeface="+mn-lt"/>
        </a:defRPr>
      </a:lvl2pPr>
      <a:lvl3pPr marL="1143000" indent="-228600" algn="l" rtl="0" eaLnBrk="1" fontAlgn="base" hangingPunct="1">
        <a:spcBef>
          <a:spcPct val="20000"/>
        </a:spcBef>
        <a:spcAft>
          <a:spcPct val="0"/>
        </a:spcAft>
        <a:buChar char="•"/>
        <a:defRPr sz="2000" b="1">
          <a:solidFill>
            <a:schemeClr val="accent2"/>
          </a:solidFill>
          <a:latin typeface="+mn-lt"/>
        </a:defRPr>
      </a:lvl3pPr>
      <a:lvl4pPr marL="1600200" indent="-228600" algn="l" rtl="0" eaLnBrk="1" fontAlgn="base" hangingPunct="1">
        <a:spcBef>
          <a:spcPct val="20000"/>
        </a:spcBef>
        <a:spcAft>
          <a:spcPct val="0"/>
        </a:spcAft>
        <a:buChar char="–"/>
        <a:defRPr b="1">
          <a:solidFill>
            <a:schemeClr val="accent2"/>
          </a:solidFill>
          <a:latin typeface="+mn-lt"/>
        </a:defRPr>
      </a:lvl4pPr>
      <a:lvl5pPr marL="2057400" indent="-228600" algn="l" rtl="0" eaLnBrk="1" fontAlgn="base" hangingPunct="1">
        <a:spcBef>
          <a:spcPct val="20000"/>
        </a:spcBef>
        <a:spcAft>
          <a:spcPct val="0"/>
        </a:spcAft>
        <a:buChar char="»"/>
        <a:defRPr>
          <a:solidFill>
            <a:schemeClr val="accent2"/>
          </a:solidFill>
          <a:latin typeface="+mn-lt"/>
        </a:defRPr>
      </a:lvl5pPr>
      <a:lvl6pPr marL="2514600" indent="-228600" algn="l" rtl="0" eaLnBrk="1" fontAlgn="base" hangingPunct="1">
        <a:spcBef>
          <a:spcPct val="20000"/>
        </a:spcBef>
        <a:spcAft>
          <a:spcPct val="0"/>
        </a:spcAft>
        <a:buChar char="»"/>
        <a:defRPr>
          <a:solidFill>
            <a:schemeClr val="accent2"/>
          </a:solidFill>
          <a:latin typeface="+mn-lt"/>
        </a:defRPr>
      </a:lvl6pPr>
      <a:lvl7pPr marL="2971800" indent="-228600" algn="l" rtl="0" eaLnBrk="1" fontAlgn="base" hangingPunct="1">
        <a:spcBef>
          <a:spcPct val="20000"/>
        </a:spcBef>
        <a:spcAft>
          <a:spcPct val="0"/>
        </a:spcAft>
        <a:buChar char="»"/>
        <a:defRPr>
          <a:solidFill>
            <a:schemeClr val="accent2"/>
          </a:solidFill>
          <a:latin typeface="+mn-lt"/>
        </a:defRPr>
      </a:lvl7pPr>
      <a:lvl8pPr marL="3429000" indent="-228600" algn="l" rtl="0" eaLnBrk="1" fontAlgn="base" hangingPunct="1">
        <a:spcBef>
          <a:spcPct val="20000"/>
        </a:spcBef>
        <a:spcAft>
          <a:spcPct val="0"/>
        </a:spcAft>
        <a:buChar char="»"/>
        <a:defRPr>
          <a:solidFill>
            <a:schemeClr val="accent2"/>
          </a:solidFill>
          <a:latin typeface="+mn-lt"/>
        </a:defRPr>
      </a:lvl8pPr>
      <a:lvl9pPr marL="3886200" indent="-228600" algn="l" rtl="0" eaLnBrk="1" fontAlgn="base" hangingPunct="1">
        <a:spcBef>
          <a:spcPct val="20000"/>
        </a:spcBef>
        <a:spcAft>
          <a:spcPct val="0"/>
        </a:spcAft>
        <a:buChar char="»"/>
        <a:defRPr>
          <a:solidFill>
            <a:schemeClr val="accent2"/>
          </a:solidFill>
          <a:latin typeface="+mn-lt"/>
        </a:defRPr>
      </a:lvl9pPr>
    </p:bodyStyle>
    <p:otherStyle>
      <a:defPPr>
        <a:defRPr lang="sl-SI"/>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19.png"/><Relationship Id="rId4" Type="http://schemas.openxmlformats.org/officeDocument/2006/relationships/image" Target="../media/image18.png"/></Relationships>
</file>

<file path=ppt/slides/_rels/slide9.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media/image24.emf"/><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10.xml.rels><?xml version="1.0" encoding="UTF-8" standalone="yes"?>
<Relationships xmlns="http://schemas.openxmlformats.org/package/2006/relationships"><Relationship Id="rId3" Type="http://schemas.openxmlformats.org/officeDocument/2006/relationships/image" Target="../media/image25.png"/><Relationship Id="rId7" Type="http://schemas.openxmlformats.org/officeDocument/2006/relationships/image" Target="../media/image29.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2699792" y="1814513"/>
            <a:ext cx="6444208" cy="1470025"/>
          </a:xfrm>
        </p:spPr>
        <p:txBody>
          <a:bodyPr/>
          <a:lstStyle/>
          <a:p>
            <a:r>
              <a:rPr lang="sl-SI" altLang="sl-SI" sz="3600" dirty="0" smtClean="0"/>
              <a:t>Množičnost povečuje razlike v kakovosti. Kaj pa pravičnost?</a:t>
            </a:r>
            <a:endParaRPr lang="sl-SI" altLang="sl-SI" sz="3600" dirty="0"/>
          </a:p>
        </p:txBody>
      </p:sp>
      <p:sp>
        <p:nvSpPr>
          <p:cNvPr id="4" name="Rectangle 3"/>
          <p:cNvSpPr txBox="1">
            <a:spLocks noChangeArrowheads="1"/>
          </p:cNvSpPr>
          <p:nvPr/>
        </p:nvSpPr>
        <p:spPr bwMode="auto">
          <a:xfrm>
            <a:off x="3635896" y="5517232"/>
            <a:ext cx="5040559" cy="9017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l" rtl="0" eaLnBrk="1" fontAlgn="base" hangingPunct="1">
              <a:spcBef>
                <a:spcPct val="20000"/>
              </a:spcBef>
              <a:spcAft>
                <a:spcPct val="0"/>
              </a:spcAft>
              <a:buFontTx/>
              <a:buNone/>
              <a:defRPr sz="2000" b="1">
                <a:solidFill>
                  <a:schemeClr val="accent2"/>
                </a:solidFill>
                <a:latin typeface="+mn-lt"/>
                <a:ea typeface="+mn-ea"/>
                <a:cs typeface="+mn-cs"/>
              </a:defRPr>
            </a:lvl1pPr>
            <a:lvl2pPr marL="742950" indent="-285750" algn="l" rtl="0" eaLnBrk="1" fontAlgn="base" hangingPunct="1">
              <a:spcBef>
                <a:spcPct val="20000"/>
              </a:spcBef>
              <a:spcAft>
                <a:spcPct val="0"/>
              </a:spcAft>
              <a:buChar char="–"/>
              <a:defRPr sz="2400" b="1">
                <a:solidFill>
                  <a:schemeClr val="accent2"/>
                </a:solidFill>
                <a:latin typeface="+mn-lt"/>
              </a:defRPr>
            </a:lvl2pPr>
            <a:lvl3pPr marL="1143000" indent="-228600" algn="l" rtl="0" eaLnBrk="1" fontAlgn="base" hangingPunct="1">
              <a:spcBef>
                <a:spcPct val="20000"/>
              </a:spcBef>
              <a:spcAft>
                <a:spcPct val="0"/>
              </a:spcAft>
              <a:buChar char="•"/>
              <a:defRPr sz="2000" b="1">
                <a:solidFill>
                  <a:schemeClr val="accent2"/>
                </a:solidFill>
                <a:latin typeface="+mn-lt"/>
              </a:defRPr>
            </a:lvl3pPr>
            <a:lvl4pPr marL="1600200" indent="-228600" algn="l" rtl="0" eaLnBrk="1" fontAlgn="base" hangingPunct="1">
              <a:spcBef>
                <a:spcPct val="20000"/>
              </a:spcBef>
              <a:spcAft>
                <a:spcPct val="0"/>
              </a:spcAft>
              <a:buChar char="–"/>
              <a:defRPr b="1">
                <a:solidFill>
                  <a:schemeClr val="accent2"/>
                </a:solidFill>
                <a:latin typeface="+mn-lt"/>
              </a:defRPr>
            </a:lvl4pPr>
            <a:lvl5pPr marL="2057400" indent="-228600" algn="l" rtl="0" eaLnBrk="1" fontAlgn="base" hangingPunct="1">
              <a:spcBef>
                <a:spcPct val="20000"/>
              </a:spcBef>
              <a:spcAft>
                <a:spcPct val="0"/>
              </a:spcAft>
              <a:buChar char="»"/>
              <a:defRPr>
                <a:solidFill>
                  <a:schemeClr val="accent2"/>
                </a:solidFill>
                <a:latin typeface="+mn-lt"/>
              </a:defRPr>
            </a:lvl5pPr>
            <a:lvl6pPr marL="2514600" indent="-228600" algn="l" rtl="0" eaLnBrk="1" fontAlgn="base" hangingPunct="1">
              <a:spcBef>
                <a:spcPct val="20000"/>
              </a:spcBef>
              <a:spcAft>
                <a:spcPct val="0"/>
              </a:spcAft>
              <a:buChar char="»"/>
              <a:defRPr>
                <a:solidFill>
                  <a:schemeClr val="accent2"/>
                </a:solidFill>
                <a:latin typeface="+mn-lt"/>
              </a:defRPr>
            </a:lvl6pPr>
            <a:lvl7pPr marL="2971800" indent="-228600" algn="l" rtl="0" eaLnBrk="1" fontAlgn="base" hangingPunct="1">
              <a:spcBef>
                <a:spcPct val="20000"/>
              </a:spcBef>
              <a:spcAft>
                <a:spcPct val="0"/>
              </a:spcAft>
              <a:buChar char="»"/>
              <a:defRPr>
                <a:solidFill>
                  <a:schemeClr val="accent2"/>
                </a:solidFill>
                <a:latin typeface="+mn-lt"/>
              </a:defRPr>
            </a:lvl7pPr>
            <a:lvl8pPr marL="3429000" indent="-228600" algn="l" rtl="0" eaLnBrk="1" fontAlgn="base" hangingPunct="1">
              <a:spcBef>
                <a:spcPct val="20000"/>
              </a:spcBef>
              <a:spcAft>
                <a:spcPct val="0"/>
              </a:spcAft>
              <a:buChar char="»"/>
              <a:defRPr>
                <a:solidFill>
                  <a:schemeClr val="accent2"/>
                </a:solidFill>
                <a:latin typeface="+mn-lt"/>
              </a:defRPr>
            </a:lvl8pPr>
            <a:lvl9pPr marL="3886200" indent="-228600" algn="l" rtl="0" eaLnBrk="1" fontAlgn="base" hangingPunct="1">
              <a:spcBef>
                <a:spcPct val="20000"/>
              </a:spcBef>
              <a:spcAft>
                <a:spcPct val="0"/>
              </a:spcAft>
              <a:buChar char="»"/>
              <a:defRPr>
                <a:solidFill>
                  <a:schemeClr val="accent2"/>
                </a:solidFill>
                <a:latin typeface="+mn-lt"/>
              </a:defRPr>
            </a:lvl9pPr>
          </a:lstStyle>
          <a:p>
            <a:r>
              <a:rPr lang="sl-SI" altLang="sl-SI" sz="2400" kern="0" dirty="0"/>
              <a:t>d</a:t>
            </a:r>
            <a:r>
              <a:rPr lang="sl-SI" altLang="sl-SI" sz="2400" kern="0" dirty="0" smtClean="0"/>
              <a:t>r. Darko Zupanc</a:t>
            </a:r>
          </a:p>
          <a:p>
            <a:r>
              <a:rPr lang="sl-SI" altLang="sl-SI" sz="2400" kern="0" dirty="0" smtClean="0"/>
              <a:t>Državni izpitni center, </a:t>
            </a:r>
            <a:r>
              <a:rPr lang="sl-SI" altLang="sl-SI" sz="2400" kern="0" dirty="0" err="1" smtClean="0"/>
              <a:t>Ric</a:t>
            </a:r>
            <a:endParaRPr lang="sl-SI" altLang="sl-SI" sz="2400" kern="0" dirty="0" smtClean="0"/>
          </a:p>
          <a:p>
            <a:endParaRPr lang="sl-SI" altLang="sl-SI" sz="3200" kern="0" dirty="0"/>
          </a:p>
        </p:txBody>
      </p:sp>
      <p:sp>
        <p:nvSpPr>
          <p:cNvPr id="5" name="Rectangle 3"/>
          <p:cNvSpPr txBox="1">
            <a:spLocks noChangeArrowheads="1"/>
          </p:cNvSpPr>
          <p:nvPr/>
        </p:nvSpPr>
        <p:spPr bwMode="auto">
          <a:xfrm>
            <a:off x="3635895" y="3645024"/>
            <a:ext cx="5328591" cy="15121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l" rtl="0" eaLnBrk="1" fontAlgn="base" hangingPunct="1">
              <a:spcBef>
                <a:spcPct val="20000"/>
              </a:spcBef>
              <a:spcAft>
                <a:spcPct val="0"/>
              </a:spcAft>
              <a:buFontTx/>
              <a:buNone/>
              <a:defRPr sz="2000" b="1">
                <a:solidFill>
                  <a:schemeClr val="accent2"/>
                </a:solidFill>
                <a:latin typeface="+mn-lt"/>
                <a:ea typeface="+mn-ea"/>
                <a:cs typeface="+mn-cs"/>
              </a:defRPr>
            </a:lvl1pPr>
            <a:lvl2pPr marL="742950" indent="-285750" algn="l" rtl="0" eaLnBrk="1" fontAlgn="base" hangingPunct="1">
              <a:spcBef>
                <a:spcPct val="20000"/>
              </a:spcBef>
              <a:spcAft>
                <a:spcPct val="0"/>
              </a:spcAft>
              <a:buChar char="–"/>
              <a:defRPr sz="2400" b="1">
                <a:solidFill>
                  <a:schemeClr val="accent2"/>
                </a:solidFill>
                <a:latin typeface="+mn-lt"/>
              </a:defRPr>
            </a:lvl2pPr>
            <a:lvl3pPr marL="1143000" indent="-228600" algn="l" rtl="0" eaLnBrk="1" fontAlgn="base" hangingPunct="1">
              <a:spcBef>
                <a:spcPct val="20000"/>
              </a:spcBef>
              <a:spcAft>
                <a:spcPct val="0"/>
              </a:spcAft>
              <a:buChar char="•"/>
              <a:defRPr sz="2000" b="1">
                <a:solidFill>
                  <a:schemeClr val="accent2"/>
                </a:solidFill>
                <a:latin typeface="+mn-lt"/>
              </a:defRPr>
            </a:lvl3pPr>
            <a:lvl4pPr marL="1600200" indent="-228600" algn="l" rtl="0" eaLnBrk="1" fontAlgn="base" hangingPunct="1">
              <a:spcBef>
                <a:spcPct val="20000"/>
              </a:spcBef>
              <a:spcAft>
                <a:spcPct val="0"/>
              </a:spcAft>
              <a:buChar char="–"/>
              <a:defRPr b="1">
                <a:solidFill>
                  <a:schemeClr val="accent2"/>
                </a:solidFill>
                <a:latin typeface="+mn-lt"/>
              </a:defRPr>
            </a:lvl4pPr>
            <a:lvl5pPr marL="2057400" indent="-228600" algn="l" rtl="0" eaLnBrk="1" fontAlgn="base" hangingPunct="1">
              <a:spcBef>
                <a:spcPct val="20000"/>
              </a:spcBef>
              <a:spcAft>
                <a:spcPct val="0"/>
              </a:spcAft>
              <a:buChar char="»"/>
              <a:defRPr>
                <a:solidFill>
                  <a:schemeClr val="accent2"/>
                </a:solidFill>
                <a:latin typeface="+mn-lt"/>
              </a:defRPr>
            </a:lvl5pPr>
            <a:lvl6pPr marL="2514600" indent="-228600" algn="l" rtl="0" eaLnBrk="1" fontAlgn="base" hangingPunct="1">
              <a:spcBef>
                <a:spcPct val="20000"/>
              </a:spcBef>
              <a:spcAft>
                <a:spcPct val="0"/>
              </a:spcAft>
              <a:buChar char="»"/>
              <a:defRPr>
                <a:solidFill>
                  <a:schemeClr val="accent2"/>
                </a:solidFill>
                <a:latin typeface="+mn-lt"/>
              </a:defRPr>
            </a:lvl6pPr>
            <a:lvl7pPr marL="2971800" indent="-228600" algn="l" rtl="0" eaLnBrk="1" fontAlgn="base" hangingPunct="1">
              <a:spcBef>
                <a:spcPct val="20000"/>
              </a:spcBef>
              <a:spcAft>
                <a:spcPct val="0"/>
              </a:spcAft>
              <a:buChar char="»"/>
              <a:defRPr>
                <a:solidFill>
                  <a:schemeClr val="accent2"/>
                </a:solidFill>
                <a:latin typeface="+mn-lt"/>
              </a:defRPr>
            </a:lvl7pPr>
            <a:lvl8pPr marL="3429000" indent="-228600" algn="l" rtl="0" eaLnBrk="1" fontAlgn="base" hangingPunct="1">
              <a:spcBef>
                <a:spcPct val="20000"/>
              </a:spcBef>
              <a:spcAft>
                <a:spcPct val="0"/>
              </a:spcAft>
              <a:buChar char="»"/>
              <a:defRPr>
                <a:solidFill>
                  <a:schemeClr val="accent2"/>
                </a:solidFill>
                <a:latin typeface="+mn-lt"/>
              </a:defRPr>
            </a:lvl8pPr>
            <a:lvl9pPr marL="3886200" indent="-228600" algn="l" rtl="0" eaLnBrk="1" fontAlgn="base" hangingPunct="1">
              <a:spcBef>
                <a:spcPct val="20000"/>
              </a:spcBef>
              <a:spcAft>
                <a:spcPct val="0"/>
              </a:spcAft>
              <a:buChar char="»"/>
              <a:defRPr>
                <a:solidFill>
                  <a:schemeClr val="accent2"/>
                </a:solidFill>
                <a:latin typeface="+mn-lt"/>
              </a:defRPr>
            </a:lvl9pPr>
          </a:lstStyle>
          <a:p>
            <a:r>
              <a:rPr lang="sl-SI" altLang="sl-SI" sz="2800" kern="0" dirty="0" smtClean="0"/>
              <a:t>Posvetovanje o splošni maturi, </a:t>
            </a:r>
            <a:r>
              <a:rPr lang="sl-SI" altLang="sl-SI" sz="2800" kern="0" dirty="0"/>
              <a:t>P</a:t>
            </a:r>
            <a:r>
              <a:rPr lang="sl-SI" altLang="sl-SI" sz="2800" kern="0" dirty="0" smtClean="0"/>
              <a:t>osvet </a:t>
            </a:r>
            <a:r>
              <a:rPr lang="sl-SI" altLang="sl-SI" sz="2800" kern="0" dirty="0" err="1" smtClean="0"/>
              <a:t>Rica</a:t>
            </a:r>
            <a:r>
              <a:rPr lang="sl-SI" altLang="sl-SI" sz="2800" kern="0" dirty="0" smtClean="0"/>
              <a:t>, DK SM in SAZU</a:t>
            </a:r>
          </a:p>
          <a:p>
            <a:r>
              <a:rPr lang="sl-SI" altLang="sl-SI" sz="2800" kern="0" dirty="0" smtClean="0"/>
              <a:t>Ljubljana, 20. 1. 2017</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slov 1"/>
          <p:cNvSpPr txBox="1">
            <a:spLocks/>
          </p:cNvSpPr>
          <p:nvPr/>
        </p:nvSpPr>
        <p:spPr bwMode="auto">
          <a:xfrm>
            <a:off x="26858" y="3501008"/>
            <a:ext cx="1925843" cy="2808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4400">
                <a:solidFill>
                  <a:schemeClr val="tx1"/>
                </a:solidFill>
                <a:latin typeface="+mj-lt"/>
                <a:ea typeface="+mj-ea"/>
                <a:cs typeface="+mj-cs"/>
              </a:defRPr>
            </a:lvl1pPr>
            <a:lvl2pPr algn="l" rtl="0" eaLnBrk="0" fontAlgn="base" hangingPunct="0">
              <a:spcBef>
                <a:spcPct val="0"/>
              </a:spcBef>
              <a:spcAft>
                <a:spcPct val="0"/>
              </a:spcAft>
              <a:defRPr sz="4400">
                <a:solidFill>
                  <a:schemeClr val="tx1"/>
                </a:solidFill>
                <a:latin typeface="Arial" pitchFamily="34" charset="0"/>
              </a:defRPr>
            </a:lvl2pPr>
            <a:lvl3pPr algn="l" rtl="0" eaLnBrk="0" fontAlgn="base" hangingPunct="0">
              <a:spcBef>
                <a:spcPct val="0"/>
              </a:spcBef>
              <a:spcAft>
                <a:spcPct val="0"/>
              </a:spcAft>
              <a:defRPr sz="4400">
                <a:solidFill>
                  <a:schemeClr val="tx1"/>
                </a:solidFill>
                <a:latin typeface="Arial" pitchFamily="34" charset="0"/>
              </a:defRPr>
            </a:lvl3pPr>
            <a:lvl4pPr algn="l" rtl="0" eaLnBrk="0" fontAlgn="base" hangingPunct="0">
              <a:spcBef>
                <a:spcPct val="0"/>
              </a:spcBef>
              <a:spcAft>
                <a:spcPct val="0"/>
              </a:spcAft>
              <a:defRPr sz="4400">
                <a:solidFill>
                  <a:schemeClr val="tx1"/>
                </a:solidFill>
                <a:latin typeface="Arial" pitchFamily="34" charset="0"/>
              </a:defRPr>
            </a:lvl4pPr>
            <a:lvl5pPr algn="l" rtl="0" eaLnBrk="0" fontAlgn="base" hangingPunct="0">
              <a:spcBef>
                <a:spcPct val="0"/>
              </a:spcBef>
              <a:spcAft>
                <a:spcPct val="0"/>
              </a:spcAft>
              <a:defRPr sz="4400">
                <a:solidFill>
                  <a:schemeClr val="tx1"/>
                </a:solidFill>
                <a:latin typeface="Arial" pitchFamily="34" charset="0"/>
              </a:defRPr>
            </a:lvl5pPr>
            <a:lvl6pPr marL="457200" algn="l" rtl="0" fontAlgn="base">
              <a:spcBef>
                <a:spcPct val="0"/>
              </a:spcBef>
              <a:spcAft>
                <a:spcPct val="0"/>
              </a:spcAft>
              <a:defRPr sz="4400">
                <a:solidFill>
                  <a:schemeClr val="tx1"/>
                </a:solidFill>
                <a:latin typeface="Arial" pitchFamily="34" charset="0"/>
              </a:defRPr>
            </a:lvl6pPr>
            <a:lvl7pPr marL="914400" algn="l" rtl="0" fontAlgn="base">
              <a:spcBef>
                <a:spcPct val="0"/>
              </a:spcBef>
              <a:spcAft>
                <a:spcPct val="0"/>
              </a:spcAft>
              <a:defRPr sz="4400">
                <a:solidFill>
                  <a:schemeClr val="tx1"/>
                </a:solidFill>
                <a:latin typeface="Arial" pitchFamily="34" charset="0"/>
              </a:defRPr>
            </a:lvl7pPr>
            <a:lvl8pPr marL="1371600" algn="l" rtl="0" fontAlgn="base">
              <a:spcBef>
                <a:spcPct val="0"/>
              </a:spcBef>
              <a:spcAft>
                <a:spcPct val="0"/>
              </a:spcAft>
              <a:defRPr sz="4400">
                <a:solidFill>
                  <a:schemeClr val="tx1"/>
                </a:solidFill>
                <a:latin typeface="Arial" pitchFamily="34" charset="0"/>
              </a:defRPr>
            </a:lvl8pPr>
            <a:lvl9pPr marL="1828800" algn="l" rtl="0" fontAlgn="base">
              <a:spcBef>
                <a:spcPct val="0"/>
              </a:spcBef>
              <a:spcAft>
                <a:spcPct val="0"/>
              </a:spcAft>
              <a:defRPr sz="4400">
                <a:solidFill>
                  <a:schemeClr val="tx1"/>
                </a:solidFill>
                <a:latin typeface="Arial" pitchFamily="34" charset="0"/>
              </a:defRPr>
            </a:lvl9pPr>
          </a:lstStyle>
          <a:p>
            <a:pPr algn="ctr" eaLnBrk="1" hangingPunct="1">
              <a:lnSpc>
                <a:spcPct val="150000"/>
              </a:lnSpc>
            </a:pPr>
            <a:r>
              <a:rPr lang="sl-SI" altLang="sl-SI" sz="2800" b="1" dirty="0" smtClean="0">
                <a:solidFill>
                  <a:schemeClr val="accent2"/>
                </a:solidFill>
              </a:rPr>
              <a:t>Vključenost mladih v šole… </a:t>
            </a:r>
            <a:endParaRPr lang="sl-SI" altLang="sl-SI" sz="2800" b="1" dirty="0">
              <a:solidFill>
                <a:schemeClr val="accent2"/>
              </a:solidFill>
            </a:endParaRPr>
          </a:p>
        </p:txBody>
      </p:sp>
      <p:sp>
        <p:nvSpPr>
          <p:cNvPr id="3" name="Elipsa 2"/>
          <p:cNvSpPr/>
          <p:nvPr/>
        </p:nvSpPr>
        <p:spPr bwMode="auto">
          <a:xfrm>
            <a:off x="6084168" y="3789040"/>
            <a:ext cx="648072" cy="2664296"/>
          </a:xfrm>
          <a:prstGeom prst="ellipse">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GB" sz="2400" b="0" i="0" u="none" strike="noStrike" cap="none" normalizeH="0" baseline="0" smtClean="0">
              <a:ln>
                <a:noFill/>
              </a:ln>
              <a:solidFill>
                <a:schemeClr val="bg2"/>
              </a:solidFill>
              <a:effectLst/>
              <a:latin typeface="Arial CE" pitchFamily="34" charset="-18"/>
            </a:endParaRPr>
          </a:p>
        </p:txBody>
      </p:sp>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842" y="0"/>
            <a:ext cx="9145169" cy="361533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Slika 8"/>
          <p:cNvPicPr>
            <a:picLocks noChangeAspect="1"/>
          </p:cNvPicPr>
          <p:nvPr/>
        </p:nvPicPr>
        <p:blipFill>
          <a:blip r:embed="rId4"/>
          <a:stretch>
            <a:fillRect/>
          </a:stretch>
        </p:blipFill>
        <p:spPr>
          <a:xfrm>
            <a:off x="2195736" y="2925393"/>
            <a:ext cx="6948264" cy="3966380"/>
          </a:xfrm>
          <a:prstGeom prst="rect">
            <a:avLst/>
          </a:prstGeom>
        </p:spPr>
      </p:pic>
    </p:spTree>
    <p:extLst>
      <p:ext uri="{BB962C8B-B14F-4D97-AF65-F5344CB8AC3E}">
        <p14:creationId xmlns:p14="http://schemas.microsoft.com/office/powerpoint/2010/main" val="9069606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Slika 6"/>
          <p:cNvPicPr>
            <a:picLocks noChangeAspect="1"/>
          </p:cNvPicPr>
          <p:nvPr/>
        </p:nvPicPr>
        <p:blipFill>
          <a:blip r:embed="rId3"/>
          <a:stretch>
            <a:fillRect/>
          </a:stretch>
        </p:blipFill>
        <p:spPr>
          <a:xfrm>
            <a:off x="2242791" y="2834285"/>
            <a:ext cx="6901209" cy="4023715"/>
          </a:xfrm>
          <a:prstGeom prst="rect">
            <a:avLst/>
          </a:prstGeom>
        </p:spPr>
      </p:pic>
      <p:sp>
        <p:nvSpPr>
          <p:cNvPr id="3" name="Ograda vsebine 2"/>
          <p:cNvSpPr>
            <a:spLocks noGrp="1"/>
          </p:cNvSpPr>
          <p:nvPr>
            <p:ph idx="1"/>
          </p:nvPr>
        </p:nvSpPr>
        <p:spPr>
          <a:xfrm>
            <a:off x="0" y="0"/>
            <a:ext cx="9131424" cy="545635"/>
          </a:xfrm>
          <a:solidFill>
            <a:schemeClr val="bg1"/>
          </a:solidFill>
          <a:effectLst>
            <a:outerShdw blurRad="50800" dist="50800" dir="5400000" algn="ctr" rotWithShape="0">
              <a:schemeClr val="bg1"/>
            </a:outerShdw>
          </a:effectLst>
        </p:spPr>
        <p:txBody>
          <a:bodyPr/>
          <a:lstStyle/>
          <a:p>
            <a:pPr marL="0" indent="0" algn="ctr">
              <a:lnSpc>
                <a:spcPts val="3000"/>
              </a:lnSpc>
              <a:spcBef>
                <a:spcPts val="300"/>
              </a:spcBef>
              <a:buNone/>
            </a:pPr>
            <a:r>
              <a:rPr lang="sl-SI" sz="2400" dirty="0">
                <a:solidFill>
                  <a:schemeClr val="accent6"/>
                </a:solidFill>
                <a:latin typeface="Arial Narrow" pitchFamily="34" charset="0"/>
              </a:rPr>
              <a:t>P</a:t>
            </a:r>
            <a:r>
              <a:rPr lang="sl-SI" sz="2400" dirty="0" smtClean="0">
                <a:solidFill>
                  <a:schemeClr val="accent6"/>
                </a:solidFill>
                <a:latin typeface="Arial Narrow" pitchFamily="34" charset="0"/>
              </a:rPr>
              <a:t>rvič vključeni </a:t>
            </a:r>
            <a:r>
              <a:rPr lang="sl-SI" sz="2400" dirty="0">
                <a:solidFill>
                  <a:schemeClr val="accent6"/>
                </a:solidFill>
                <a:latin typeface="Arial Narrow" pitchFamily="34" charset="0"/>
              </a:rPr>
              <a:t>v </a:t>
            </a:r>
            <a:r>
              <a:rPr lang="sl-SI" sz="2400" dirty="0" smtClean="0">
                <a:solidFill>
                  <a:schemeClr val="accent6"/>
                </a:solidFill>
                <a:latin typeface="Arial Narrow" pitchFamily="34" charset="0"/>
              </a:rPr>
              <a:t>terciarno </a:t>
            </a:r>
            <a:r>
              <a:rPr lang="sl-SI" sz="2400" dirty="0" err="1" smtClean="0">
                <a:solidFill>
                  <a:schemeClr val="accent6"/>
                </a:solidFill>
                <a:latin typeface="Arial Narrow" pitchFamily="34" charset="0"/>
              </a:rPr>
              <a:t>izob</a:t>
            </a:r>
            <a:r>
              <a:rPr lang="sl-SI" sz="2400" dirty="0" smtClean="0">
                <a:solidFill>
                  <a:schemeClr val="accent6"/>
                </a:solidFill>
                <a:latin typeface="Arial Narrow" pitchFamily="34" charset="0"/>
              </a:rPr>
              <a:t>. (2014); </a:t>
            </a:r>
            <a:r>
              <a:rPr lang="sl-SI" sz="2400" dirty="0" smtClean="0">
                <a:solidFill>
                  <a:srgbClr val="FF0000"/>
                </a:solidFill>
                <a:latin typeface="Arial Narrow" pitchFamily="34" charset="0"/>
              </a:rPr>
              <a:t>&lt; 25 </a:t>
            </a:r>
            <a:r>
              <a:rPr lang="sl-SI" sz="2400" dirty="0">
                <a:solidFill>
                  <a:srgbClr val="FF0000"/>
                </a:solidFill>
                <a:latin typeface="Arial Narrow" pitchFamily="34" charset="0"/>
              </a:rPr>
              <a:t>let </a:t>
            </a:r>
            <a:r>
              <a:rPr lang="sl-SI" sz="2400" dirty="0">
                <a:solidFill>
                  <a:schemeClr val="accent6"/>
                </a:solidFill>
                <a:latin typeface="Arial Narrow" pitchFamily="34" charset="0"/>
              </a:rPr>
              <a:t>in brez tujcev </a:t>
            </a:r>
            <a:r>
              <a:rPr lang="sl-SI" sz="1800" dirty="0" smtClean="0">
                <a:solidFill>
                  <a:schemeClr val="accent6"/>
                </a:solidFill>
                <a:latin typeface="Arial Narrow" pitchFamily="34" charset="0"/>
              </a:rPr>
              <a:t> </a:t>
            </a:r>
            <a:r>
              <a:rPr lang="sl-SI" sz="1800" b="0" dirty="0" smtClean="0">
                <a:solidFill>
                  <a:schemeClr val="accent6"/>
                </a:solidFill>
                <a:latin typeface="Arial Narrow" pitchFamily="34" charset="0"/>
              </a:rPr>
              <a:t>(</a:t>
            </a:r>
            <a:r>
              <a:rPr lang="sl-SI" sz="1800" b="0" dirty="0">
                <a:solidFill>
                  <a:schemeClr val="accent6"/>
                </a:solidFill>
                <a:latin typeface="Arial Narrow" pitchFamily="34" charset="0"/>
              </a:rPr>
              <a:t>EAG, </a:t>
            </a:r>
            <a:r>
              <a:rPr lang="sl-SI" sz="1800" b="0" dirty="0" smtClean="0">
                <a:solidFill>
                  <a:schemeClr val="accent6"/>
                </a:solidFill>
                <a:latin typeface="Arial Narrow" pitchFamily="34" charset="0"/>
              </a:rPr>
              <a:t>2016; 316)</a:t>
            </a:r>
            <a:endParaRPr lang="sl-SI" altLang="sl-SI" sz="1800" dirty="0" smtClean="0"/>
          </a:p>
        </p:txBody>
      </p:sp>
      <p:sp>
        <p:nvSpPr>
          <p:cNvPr id="5" name="Rectangle 3"/>
          <p:cNvSpPr txBox="1">
            <a:spLocks noChangeArrowheads="1"/>
          </p:cNvSpPr>
          <p:nvPr/>
        </p:nvSpPr>
        <p:spPr bwMode="auto">
          <a:xfrm>
            <a:off x="20215" y="4437113"/>
            <a:ext cx="7344233" cy="1872208"/>
          </a:xfrm>
          <a:prstGeom prst="rect">
            <a:avLst/>
          </a:prstGeom>
          <a:solidFill>
            <a:schemeClr val="bg1"/>
          </a:solidFill>
          <a:ln>
            <a:noFill/>
          </a:ln>
          <a:effectLst/>
          <a:ex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har char="•"/>
              <a:defRPr sz="2800" b="1">
                <a:solidFill>
                  <a:schemeClr val="accent2"/>
                </a:solidFill>
                <a:latin typeface="+mn-lt"/>
                <a:ea typeface="+mn-ea"/>
                <a:cs typeface="+mn-cs"/>
              </a:defRPr>
            </a:lvl1pPr>
            <a:lvl2pPr marL="742950" indent="-285750" algn="l" rtl="0" eaLnBrk="1" fontAlgn="base" hangingPunct="1">
              <a:spcBef>
                <a:spcPct val="20000"/>
              </a:spcBef>
              <a:spcAft>
                <a:spcPct val="0"/>
              </a:spcAft>
              <a:buChar char="–"/>
              <a:defRPr sz="2400" b="1">
                <a:solidFill>
                  <a:schemeClr val="accent2"/>
                </a:solidFill>
                <a:latin typeface="+mn-lt"/>
              </a:defRPr>
            </a:lvl2pPr>
            <a:lvl3pPr marL="1143000" indent="-228600" algn="l" rtl="0" eaLnBrk="1" fontAlgn="base" hangingPunct="1">
              <a:spcBef>
                <a:spcPct val="20000"/>
              </a:spcBef>
              <a:spcAft>
                <a:spcPct val="0"/>
              </a:spcAft>
              <a:buChar char="•"/>
              <a:defRPr sz="2000" b="1">
                <a:solidFill>
                  <a:schemeClr val="accent2"/>
                </a:solidFill>
                <a:latin typeface="+mn-lt"/>
              </a:defRPr>
            </a:lvl3pPr>
            <a:lvl4pPr marL="1600200" indent="-228600" algn="l" rtl="0" eaLnBrk="1" fontAlgn="base" hangingPunct="1">
              <a:spcBef>
                <a:spcPct val="20000"/>
              </a:spcBef>
              <a:spcAft>
                <a:spcPct val="0"/>
              </a:spcAft>
              <a:buChar char="–"/>
              <a:defRPr b="1">
                <a:solidFill>
                  <a:schemeClr val="accent2"/>
                </a:solidFill>
                <a:latin typeface="+mn-lt"/>
              </a:defRPr>
            </a:lvl4pPr>
            <a:lvl5pPr marL="2057400" indent="-228600" algn="l" rtl="0" eaLnBrk="1" fontAlgn="base" hangingPunct="1">
              <a:spcBef>
                <a:spcPct val="20000"/>
              </a:spcBef>
              <a:spcAft>
                <a:spcPct val="0"/>
              </a:spcAft>
              <a:buChar char="»"/>
              <a:defRPr>
                <a:solidFill>
                  <a:schemeClr val="accent2"/>
                </a:solidFill>
                <a:latin typeface="+mn-lt"/>
              </a:defRPr>
            </a:lvl5pPr>
            <a:lvl6pPr marL="2514600" indent="-228600" algn="l" rtl="0" eaLnBrk="1" fontAlgn="base" hangingPunct="1">
              <a:spcBef>
                <a:spcPct val="20000"/>
              </a:spcBef>
              <a:spcAft>
                <a:spcPct val="0"/>
              </a:spcAft>
              <a:buChar char="»"/>
              <a:defRPr>
                <a:solidFill>
                  <a:schemeClr val="accent2"/>
                </a:solidFill>
                <a:latin typeface="+mn-lt"/>
              </a:defRPr>
            </a:lvl6pPr>
            <a:lvl7pPr marL="2971800" indent="-228600" algn="l" rtl="0" eaLnBrk="1" fontAlgn="base" hangingPunct="1">
              <a:spcBef>
                <a:spcPct val="20000"/>
              </a:spcBef>
              <a:spcAft>
                <a:spcPct val="0"/>
              </a:spcAft>
              <a:buChar char="»"/>
              <a:defRPr>
                <a:solidFill>
                  <a:schemeClr val="accent2"/>
                </a:solidFill>
                <a:latin typeface="+mn-lt"/>
              </a:defRPr>
            </a:lvl7pPr>
            <a:lvl8pPr marL="3429000" indent="-228600" algn="l" rtl="0" eaLnBrk="1" fontAlgn="base" hangingPunct="1">
              <a:spcBef>
                <a:spcPct val="20000"/>
              </a:spcBef>
              <a:spcAft>
                <a:spcPct val="0"/>
              </a:spcAft>
              <a:buChar char="»"/>
              <a:defRPr>
                <a:solidFill>
                  <a:schemeClr val="accent2"/>
                </a:solidFill>
                <a:latin typeface="+mn-lt"/>
              </a:defRPr>
            </a:lvl8pPr>
            <a:lvl9pPr marL="3886200" indent="-228600" algn="l" rtl="0" eaLnBrk="1" fontAlgn="base" hangingPunct="1">
              <a:spcBef>
                <a:spcPct val="20000"/>
              </a:spcBef>
              <a:spcAft>
                <a:spcPct val="0"/>
              </a:spcAft>
              <a:buChar char="»"/>
              <a:defRPr>
                <a:solidFill>
                  <a:schemeClr val="accent2"/>
                </a:solidFill>
                <a:latin typeface="+mn-lt"/>
              </a:defRPr>
            </a:lvl9pPr>
          </a:lstStyle>
          <a:p>
            <a:pPr marL="0" indent="0">
              <a:spcBef>
                <a:spcPts val="0"/>
              </a:spcBef>
              <a:buNone/>
            </a:pPr>
            <a:r>
              <a:rPr lang="sl-SI" sz="2400" b="0" kern="0" dirty="0" smtClean="0">
                <a:latin typeface="Arial Narrow" panose="020B0606020202030204" pitchFamily="34" charset="0"/>
              </a:rPr>
              <a:t>Besedilne spretnosti odraslih </a:t>
            </a:r>
            <a:r>
              <a:rPr lang="sl-SI" sz="2400" kern="0" dirty="0" smtClean="0">
                <a:solidFill>
                  <a:srgbClr val="FF0000"/>
                </a:solidFill>
                <a:latin typeface="Arial Narrow" panose="020B0606020202030204" pitchFamily="34" charset="0"/>
              </a:rPr>
              <a:t>Slovencev</a:t>
            </a:r>
            <a:r>
              <a:rPr lang="sl-SI" sz="2400" b="0" kern="0" dirty="0" smtClean="0">
                <a:latin typeface="Arial Narrow" panose="020B0606020202030204" pitchFamily="34" charset="0"/>
              </a:rPr>
              <a:t> v starosti </a:t>
            </a:r>
            <a:r>
              <a:rPr lang="sl-SI" sz="2400" b="0" u="sng" kern="0" dirty="0" smtClean="0">
                <a:latin typeface="Arial Narrow" panose="020B0606020202030204" pitchFamily="34" charset="0"/>
              </a:rPr>
              <a:t>od 20-24 let: študentov, ali z že doseženo terciarno izobrazbo</a:t>
            </a:r>
            <a:r>
              <a:rPr lang="sl-SI" sz="2400" b="0" kern="0" dirty="0" smtClean="0">
                <a:latin typeface="Arial Narrow" panose="020B0606020202030204" pitchFamily="34" charset="0"/>
              </a:rPr>
              <a:t> (289,6) je SLABŠA kot besedilna spretnost Fincev (291,2) ali Japoncev (289,9), ki niso vključeni v študij oz. nimajo terciarne izobrazbe…(PIAAC 2016)</a:t>
            </a:r>
            <a:endParaRPr lang="sl-SI" sz="2400" b="0" kern="0" dirty="0">
              <a:latin typeface="Arial Narrow" panose="020B0606020202030204" pitchFamily="34" charset="0"/>
            </a:endParaRPr>
          </a:p>
        </p:txBody>
      </p:sp>
      <p:pic>
        <p:nvPicPr>
          <p:cNvPr id="2" name="Slika 1"/>
          <p:cNvPicPr>
            <a:picLocks noChangeAspect="1"/>
          </p:cNvPicPr>
          <p:nvPr/>
        </p:nvPicPr>
        <p:blipFill>
          <a:blip r:embed="rId4"/>
          <a:stretch>
            <a:fillRect/>
          </a:stretch>
        </p:blipFill>
        <p:spPr>
          <a:xfrm>
            <a:off x="-1" y="538286"/>
            <a:ext cx="7364449" cy="3898826"/>
          </a:xfrm>
          <a:prstGeom prst="rect">
            <a:avLst/>
          </a:prstGeom>
        </p:spPr>
      </p:pic>
    </p:spTree>
    <p:extLst>
      <p:ext uri="{BB962C8B-B14F-4D97-AF65-F5344CB8AC3E}">
        <p14:creationId xmlns:p14="http://schemas.microsoft.com/office/powerpoint/2010/main" val="261569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80" name="Rectangle 2"/>
          <p:cNvSpPr>
            <a:spLocks noGrp="1" noChangeArrowheads="1"/>
          </p:cNvSpPr>
          <p:nvPr>
            <p:ph type="body" idx="1"/>
          </p:nvPr>
        </p:nvSpPr>
        <p:spPr>
          <a:xfrm>
            <a:off x="-3753" y="188640"/>
            <a:ext cx="9144000" cy="792162"/>
          </a:xfrm>
        </p:spPr>
        <p:txBody>
          <a:bodyPr/>
          <a:lstStyle/>
          <a:p>
            <a:pPr marL="0" indent="0" algn="ctr">
              <a:lnSpc>
                <a:spcPct val="80000"/>
              </a:lnSpc>
              <a:spcBef>
                <a:spcPct val="0"/>
              </a:spcBef>
              <a:buNone/>
            </a:pPr>
            <a:r>
              <a:rPr lang="sl-SI" altLang="sl-SI" dirty="0">
                <a:latin typeface="+mj-lt"/>
                <a:ea typeface="+mj-ea"/>
                <a:cs typeface="+mj-cs"/>
              </a:rPr>
              <a:t>Primerjava </a:t>
            </a:r>
            <a:r>
              <a:rPr lang="sl-SI" altLang="sl-SI" dirty="0" smtClean="0">
                <a:latin typeface="+mj-lt"/>
                <a:ea typeface="+mj-ea"/>
                <a:cs typeface="+mj-cs"/>
              </a:rPr>
              <a:t>dosežkov pri MAT v TIMSS </a:t>
            </a:r>
            <a:r>
              <a:rPr lang="en-US" altLang="sl-SI" dirty="0">
                <a:latin typeface="+mj-lt"/>
                <a:ea typeface="+mj-ea"/>
                <a:cs typeface="+mj-cs"/>
              </a:rPr>
              <a:t>Advanced</a:t>
            </a:r>
            <a:r>
              <a:rPr lang="sl-SI" altLang="sl-SI" dirty="0">
                <a:latin typeface="+mj-lt"/>
                <a:ea typeface="+mj-ea"/>
                <a:cs typeface="+mj-cs"/>
              </a:rPr>
              <a:t> </a:t>
            </a:r>
            <a:r>
              <a:rPr lang="sl-SI" altLang="sl-SI" dirty="0" smtClean="0">
                <a:solidFill>
                  <a:srgbClr val="00B050"/>
                </a:solidFill>
                <a:latin typeface="+mj-lt"/>
                <a:ea typeface="+mj-ea"/>
                <a:cs typeface="+mj-cs"/>
              </a:rPr>
              <a:t>1995</a:t>
            </a:r>
            <a:r>
              <a:rPr lang="sl-SI" altLang="sl-SI" dirty="0" smtClean="0">
                <a:latin typeface="+mj-lt"/>
                <a:ea typeface="+mj-ea"/>
                <a:cs typeface="+mj-cs"/>
              </a:rPr>
              <a:t> in </a:t>
            </a:r>
            <a:r>
              <a:rPr lang="sl-SI" altLang="sl-SI" dirty="0" smtClean="0">
                <a:solidFill>
                  <a:srgbClr val="FF0000"/>
                </a:solidFill>
                <a:latin typeface="+mj-lt"/>
                <a:ea typeface="+mj-ea"/>
                <a:cs typeface="+mj-cs"/>
              </a:rPr>
              <a:t>2008</a:t>
            </a:r>
            <a:r>
              <a:rPr lang="sl-SI" altLang="sl-SI" dirty="0" smtClean="0">
                <a:latin typeface="+mj-lt"/>
                <a:ea typeface="+mj-ea"/>
                <a:cs typeface="+mj-cs"/>
              </a:rPr>
              <a:t> in 2015 – pri več kot 2-krat manjši pokritosti </a:t>
            </a:r>
            <a:r>
              <a:rPr lang="sl-SI" altLang="sl-SI" dirty="0" smtClean="0">
                <a:solidFill>
                  <a:srgbClr val="00B050"/>
                </a:solidFill>
                <a:latin typeface="+mj-lt"/>
                <a:ea typeface="+mj-ea"/>
                <a:cs typeface="+mj-cs"/>
              </a:rPr>
              <a:t>glede na 1995</a:t>
            </a:r>
            <a:endParaRPr lang="sl-SI" altLang="sl-SI" dirty="0">
              <a:solidFill>
                <a:srgbClr val="00B050"/>
              </a:solidFill>
              <a:latin typeface="+mj-lt"/>
              <a:ea typeface="+mj-ea"/>
              <a:cs typeface="+mj-cs"/>
            </a:endParaRPr>
          </a:p>
        </p:txBody>
      </p:sp>
      <p:pic>
        <p:nvPicPr>
          <p:cNvPr id="5" name="Slika 4"/>
          <p:cNvPicPr>
            <a:picLocks noChangeAspect="1"/>
          </p:cNvPicPr>
          <p:nvPr/>
        </p:nvPicPr>
        <p:blipFill>
          <a:blip r:embed="rId3"/>
          <a:stretch>
            <a:fillRect/>
          </a:stretch>
        </p:blipFill>
        <p:spPr>
          <a:xfrm>
            <a:off x="-3753" y="2889097"/>
            <a:ext cx="6698149" cy="3968903"/>
          </a:xfrm>
          <a:prstGeom prst="rect">
            <a:avLst/>
          </a:prstGeom>
        </p:spPr>
      </p:pic>
      <p:pic>
        <p:nvPicPr>
          <p:cNvPr id="2" name="Slika 1"/>
          <p:cNvPicPr>
            <a:picLocks noChangeAspect="1"/>
          </p:cNvPicPr>
          <p:nvPr/>
        </p:nvPicPr>
        <p:blipFill>
          <a:blip r:embed="rId4"/>
          <a:stretch>
            <a:fillRect/>
          </a:stretch>
        </p:blipFill>
        <p:spPr>
          <a:xfrm>
            <a:off x="0" y="2874515"/>
            <a:ext cx="6747366" cy="3998066"/>
          </a:xfrm>
          <a:prstGeom prst="rect">
            <a:avLst/>
          </a:prstGeom>
        </p:spPr>
      </p:pic>
      <p:pic>
        <p:nvPicPr>
          <p:cNvPr id="3" name="Slika 2"/>
          <p:cNvPicPr>
            <a:picLocks noChangeAspect="1"/>
          </p:cNvPicPr>
          <p:nvPr/>
        </p:nvPicPr>
        <p:blipFill>
          <a:blip r:embed="rId5"/>
          <a:stretch>
            <a:fillRect/>
          </a:stretch>
        </p:blipFill>
        <p:spPr>
          <a:xfrm>
            <a:off x="2460259" y="980802"/>
            <a:ext cx="6683741" cy="3960366"/>
          </a:xfrm>
          <a:prstGeom prst="rect">
            <a:avLst/>
          </a:prstGeom>
        </p:spPr>
      </p:pic>
    </p:spTree>
    <p:extLst>
      <p:ext uri="{BB962C8B-B14F-4D97-AF65-F5344CB8AC3E}">
        <p14:creationId xmlns:p14="http://schemas.microsoft.com/office/powerpoint/2010/main" val="19837303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80" name="Rectangle 2"/>
          <p:cNvSpPr>
            <a:spLocks noGrp="1" noChangeArrowheads="1"/>
          </p:cNvSpPr>
          <p:nvPr>
            <p:ph type="body" idx="1"/>
          </p:nvPr>
        </p:nvSpPr>
        <p:spPr>
          <a:xfrm>
            <a:off x="125412" y="188640"/>
            <a:ext cx="8893175" cy="792162"/>
          </a:xfrm>
        </p:spPr>
        <p:txBody>
          <a:bodyPr/>
          <a:lstStyle/>
          <a:p>
            <a:pPr marL="0" indent="0" algn="ctr">
              <a:lnSpc>
                <a:spcPct val="80000"/>
              </a:lnSpc>
              <a:spcBef>
                <a:spcPct val="0"/>
              </a:spcBef>
              <a:buNone/>
            </a:pPr>
            <a:r>
              <a:rPr lang="sl-SI" altLang="sl-SI" dirty="0">
                <a:latin typeface="+mj-lt"/>
                <a:ea typeface="+mj-ea"/>
                <a:cs typeface="+mj-cs"/>
              </a:rPr>
              <a:t>Primerjava </a:t>
            </a:r>
            <a:r>
              <a:rPr lang="sl-SI" altLang="sl-SI" dirty="0" smtClean="0">
                <a:latin typeface="+mj-lt"/>
                <a:ea typeface="+mj-ea"/>
                <a:cs typeface="+mj-cs"/>
              </a:rPr>
              <a:t>dosežkov pri FIZ v TIMSS </a:t>
            </a:r>
            <a:r>
              <a:rPr lang="en-US" altLang="sl-SI" dirty="0">
                <a:latin typeface="+mj-lt"/>
                <a:ea typeface="+mj-ea"/>
                <a:cs typeface="+mj-cs"/>
              </a:rPr>
              <a:t>Advanced</a:t>
            </a:r>
            <a:r>
              <a:rPr lang="sl-SI" altLang="sl-SI" dirty="0">
                <a:latin typeface="+mj-lt"/>
                <a:ea typeface="+mj-ea"/>
                <a:cs typeface="+mj-cs"/>
              </a:rPr>
              <a:t> </a:t>
            </a:r>
            <a:r>
              <a:rPr lang="sl-SI" altLang="sl-SI" dirty="0" smtClean="0"/>
              <a:t>2015,</a:t>
            </a:r>
            <a:r>
              <a:rPr lang="sl-SI" altLang="sl-SI" dirty="0" smtClean="0">
                <a:solidFill>
                  <a:srgbClr val="FF0000"/>
                </a:solidFill>
              </a:rPr>
              <a:t> </a:t>
            </a:r>
            <a:r>
              <a:rPr lang="sl-SI" altLang="sl-SI" dirty="0">
                <a:solidFill>
                  <a:srgbClr val="FF0000"/>
                </a:solidFill>
              </a:rPr>
              <a:t>2008</a:t>
            </a:r>
            <a:r>
              <a:rPr lang="sl-SI" altLang="sl-SI" dirty="0"/>
              <a:t> </a:t>
            </a:r>
            <a:r>
              <a:rPr lang="sl-SI" altLang="sl-SI" dirty="0" smtClean="0"/>
              <a:t>in </a:t>
            </a:r>
            <a:r>
              <a:rPr lang="sl-SI" altLang="sl-SI" dirty="0" smtClean="0">
                <a:solidFill>
                  <a:srgbClr val="00B050"/>
                </a:solidFill>
                <a:latin typeface="+mj-lt"/>
                <a:ea typeface="+mj-ea"/>
                <a:cs typeface="+mj-cs"/>
              </a:rPr>
              <a:t>1995</a:t>
            </a:r>
            <a:r>
              <a:rPr lang="sl-SI" altLang="sl-SI" dirty="0" smtClean="0">
                <a:latin typeface="+mj-lt"/>
                <a:ea typeface="+mj-ea"/>
                <a:cs typeface="+mj-cs"/>
              </a:rPr>
              <a:t> </a:t>
            </a:r>
            <a:r>
              <a:rPr lang="sl-SI" altLang="sl-SI" dirty="0" smtClean="0">
                <a:solidFill>
                  <a:srgbClr val="00B050"/>
                </a:solidFill>
                <a:latin typeface="+mj-lt"/>
                <a:ea typeface="+mj-ea"/>
                <a:cs typeface="+mj-cs"/>
              </a:rPr>
              <a:t>– pri 5-krat večji pokritosti</a:t>
            </a:r>
            <a:endParaRPr lang="sl-SI" altLang="sl-SI" dirty="0">
              <a:solidFill>
                <a:srgbClr val="00B050"/>
              </a:solidFill>
              <a:latin typeface="+mj-lt"/>
              <a:ea typeface="+mj-ea"/>
              <a:cs typeface="+mj-cs"/>
            </a:endParaRPr>
          </a:p>
        </p:txBody>
      </p:sp>
      <p:pic>
        <p:nvPicPr>
          <p:cNvPr id="4" name="Slika 3"/>
          <p:cNvPicPr>
            <a:picLocks noChangeAspect="1"/>
          </p:cNvPicPr>
          <p:nvPr/>
        </p:nvPicPr>
        <p:blipFill>
          <a:blip r:embed="rId3"/>
          <a:stretch>
            <a:fillRect/>
          </a:stretch>
        </p:blipFill>
        <p:spPr>
          <a:xfrm>
            <a:off x="215610" y="1196752"/>
            <a:ext cx="8715840" cy="4982319"/>
          </a:xfrm>
          <a:prstGeom prst="rect">
            <a:avLst/>
          </a:prstGeom>
        </p:spPr>
      </p:pic>
      <p:sp>
        <p:nvSpPr>
          <p:cNvPr id="2" name="Elipsa 1"/>
          <p:cNvSpPr/>
          <p:nvPr/>
        </p:nvSpPr>
        <p:spPr>
          <a:xfrm>
            <a:off x="1691680" y="5589240"/>
            <a:ext cx="2160240" cy="589831"/>
          </a:xfrm>
          <a:prstGeom prst="ellipse">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Elipsa 4"/>
          <p:cNvSpPr/>
          <p:nvPr/>
        </p:nvSpPr>
        <p:spPr>
          <a:xfrm>
            <a:off x="6948264" y="5589240"/>
            <a:ext cx="1512168" cy="589831"/>
          </a:xfrm>
          <a:prstGeom prst="ellips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9187925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Slika 3"/>
          <p:cNvPicPr>
            <a:picLocks noChangeAspect="1"/>
          </p:cNvPicPr>
          <p:nvPr/>
        </p:nvPicPr>
        <p:blipFill>
          <a:blip r:embed="rId3"/>
          <a:stretch>
            <a:fillRect/>
          </a:stretch>
        </p:blipFill>
        <p:spPr>
          <a:xfrm>
            <a:off x="1" y="1"/>
            <a:ext cx="7308303" cy="3697268"/>
          </a:xfrm>
          <a:prstGeom prst="rect">
            <a:avLst/>
          </a:prstGeom>
        </p:spPr>
      </p:pic>
      <p:sp>
        <p:nvSpPr>
          <p:cNvPr id="5" name="Ograda vsebine 2"/>
          <p:cNvSpPr txBox="1">
            <a:spLocks/>
          </p:cNvSpPr>
          <p:nvPr/>
        </p:nvSpPr>
        <p:spPr bwMode="auto">
          <a:xfrm>
            <a:off x="7164288" y="-4592"/>
            <a:ext cx="2007223" cy="3289576"/>
          </a:xfrm>
          <a:prstGeom prst="rect">
            <a:avLst/>
          </a:prstGeom>
          <a:solidFill>
            <a:schemeClr val="bg1"/>
          </a:solidFill>
          <a:ln>
            <a:noFill/>
          </a:ln>
          <a:effectLst/>
          <a:ex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har char="•"/>
              <a:defRPr sz="2800" b="1">
                <a:solidFill>
                  <a:schemeClr val="accent2"/>
                </a:solidFill>
                <a:latin typeface="+mn-lt"/>
                <a:ea typeface="+mn-ea"/>
                <a:cs typeface="+mn-cs"/>
              </a:defRPr>
            </a:lvl1pPr>
            <a:lvl2pPr marL="742950" indent="-285750" algn="l" rtl="0" eaLnBrk="1" fontAlgn="base" hangingPunct="1">
              <a:spcBef>
                <a:spcPct val="20000"/>
              </a:spcBef>
              <a:spcAft>
                <a:spcPct val="0"/>
              </a:spcAft>
              <a:buChar char="–"/>
              <a:defRPr sz="2400" b="1">
                <a:solidFill>
                  <a:schemeClr val="accent2"/>
                </a:solidFill>
                <a:latin typeface="+mn-lt"/>
              </a:defRPr>
            </a:lvl2pPr>
            <a:lvl3pPr marL="1143000" indent="-228600" algn="l" rtl="0" eaLnBrk="1" fontAlgn="base" hangingPunct="1">
              <a:spcBef>
                <a:spcPct val="20000"/>
              </a:spcBef>
              <a:spcAft>
                <a:spcPct val="0"/>
              </a:spcAft>
              <a:buChar char="•"/>
              <a:defRPr sz="2000" b="1">
                <a:solidFill>
                  <a:schemeClr val="accent2"/>
                </a:solidFill>
                <a:latin typeface="+mn-lt"/>
              </a:defRPr>
            </a:lvl3pPr>
            <a:lvl4pPr marL="1600200" indent="-228600" algn="l" rtl="0" eaLnBrk="1" fontAlgn="base" hangingPunct="1">
              <a:spcBef>
                <a:spcPct val="20000"/>
              </a:spcBef>
              <a:spcAft>
                <a:spcPct val="0"/>
              </a:spcAft>
              <a:buChar char="–"/>
              <a:defRPr b="1">
                <a:solidFill>
                  <a:schemeClr val="accent2"/>
                </a:solidFill>
                <a:latin typeface="+mn-lt"/>
              </a:defRPr>
            </a:lvl4pPr>
            <a:lvl5pPr marL="2057400" indent="-228600" algn="l" rtl="0" eaLnBrk="1" fontAlgn="base" hangingPunct="1">
              <a:spcBef>
                <a:spcPct val="20000"/>
              </a:spcBef>
              <a:spcAft>
                <a:spcPct val="0"/>
              </a:spcAft>
              <a:buChar char="»"/>
              <a:defRPr>
                <a:solidFill>
                  <a:schemeClr val="accent2"/>
                </a:solidFill>
                <a:latin typeface="+mn-lt"/>
              </a:defRPr>
            </a:lvl5pPr>
            <a:lvl6pPr marL="2514600" indent="-228600" algn="l" rtl="0" eaLnBrk="1" fontAlgn="base" hangingPunct="1">
              <a:spcBef>
                <a:spcPct val="20000"/>
              </a:spcBef>
              <a:spcAft>
                <a:spcPct val="0"/>
              </a:spcAft>
              <a:buChar char="»"/>
              <a:defRPr>
                <a:solidFill>
                  <a:schemeClr val="accent2"/>
                </a:solidFill>
                <a:latin typeface="+mn-lt"/>
              </a:defRPr>
            </a:lvl6pPr>
            <a:lvl7pPr marL="2971800" indent="-228600" algn="l" rtl="0" eaLnBrk="1" fontAlgn="base" hangingPunct="1">
              <a:spcBef>
                <a:spcPct val="20000"/>
              </a:spcBef>
              <a:spcAft>
                <a:spcPct val="0"/>
              </a:spcAft>
              <a:buChar char="»"/>
              <a:defRPr>
                <a:solidFill>
                  <a:schemeClr val="accent2"/>
                </a:solidFill>
                <a:latin typeface="+mn-lt"/>
              </a:defRPr>
            </a:lvl7pPr>
            <a:lvl8pPr marL="3429000" indent="-228600" algn="l" rtl="0" eaLnBrk="1" fontAlgn="base" hangingPunct="1">
              <a:spcBef>
                <a:spcPct val="20000"/>
              </a:spcBef>
              <a:spcAft>
                <a:spcPct val="0"/>
              </a:spcAft>
              <a:buChar char="»"/>
              <a:defRPr>
                <a:solidFill>
                  <a:schemeClr val="accent2"/>
                </a:solidFill>
                <a:latin typeface="+mn-lt"/>
              </a:defRPr>
            </a:lvl8pPr>
            <a:lvl9pPr marL="3886200" indent="-228600" algn="l" rtl="0" eaLnBrk="1" fontAlgn="base" hangingPunct="1">
              <a:spcBef>
                <a:spcPct val="20000"/>
              </a:spcBef>
              <a:spcAft>
                <a:spcPct val="0"/>
              </a:spcAft>
              <a:buChar char="»"/>
              <a:defRPr>
                <a:solidFill>
                  <a:schemeClr val="accent2"/>
                </a:solidFill>
                <a:latin typeface="+mn-lt"/>
              </a:defRPr>
            </a:lvl9pPr>
          </a:lstStyle>
          <a:p>
            <a:pPr marL="0" indent="0" algn="ctr">
              <a:spcBef>
                <a:spcPts val="0"/>
              </a:spcBef>
              <a:buNone/>
            </a:pPr>
            <a:r>
              <a:rPr lang="sl-SI" sz="2400" b="0" dirty="0">
                <a:solidFill>
                  <a:schemeClr val="accent6"/>
                </a:solidFill>
                <a:latin typeface="Arial Narrow" pitchFamily="34" charset="0"/>
              </a:rPr>
              <a:t>Delež diplomantov v terciarnem </a:t>
            </a:r>
            <a:r>
              <a:rPr lang="sl-SI" sz="2400" b="0" dirty="0" smtClean="0">
                <a:solidFill>
                  <a:schemeClr val="accent6"/>
                </a:solidFill>
                <a:latin typeface="Arial Narrow" pitchFamily="34" charset="0"/>
              </a:rPr>
              <a:t>izobraževanju - </a:t>
            </a:r>
            <a:r>
              <a:rPr lang="sl-SI" sz="2400" b="0" dirty="0">
                <a:solidFill>
                  <a:schemeClr val="accent6"/>
                </a:solidFill>
                <a:latin typeface="Arial Narrow" pitchFamily="34" charset="0"/>
              </a:rPr>
              <a:t>prva diploma  (</a:t>
            </a:r>
            <a:r>
              <a:rPr lang="sl-SI" sz="2400" b="0" dirty="0" smtClean="0">
                <a:solidFill>
                  <a:schemeClr val="accent6"/>
                </a:solidFill>
                <a:latin typeface="Arial Narrow" pitchFamily="34" charset="0"/>
              </a:rPr>
              <a:t>2014); </a:t>
            </a:r>
            <a:r>
              <a:rPr lang="sl-SI" sz="2400" b="0" dirty="0">
                <a:solidFill>
                  <a:schemeClr val="accent6"/>
                </a:solidFill>
                <a:latin typeface="Arial Narrow" pitchFamily="34" charset="0"/>
              </a:rPr>
              <a:t>mlajši od 30 let in brez tujcev </a:t>
            </a:r>
            <a:r>
              <a:rPr lang="sl-SI" sz="1400" b="0" dirty="0">
                <a:solidFill>
                  <a:schemeClr val="accent6"/>
                </a:solidFill>
                <a:latin typeface="Arial Narrow" pitchFamily="34" charset="0"/>
              </a:rPr>
              <a:t>(EAG, </a:t>
            </a:r>
            <a:r>
              <a:rPr lang="sl-SI" sz="1400" b="0" dirty="0" smtClean="0">
                <a:solidFill>
                  <a:schemeClr val="accent6"/>
                </a:solidFill>
                <a:latin typeface="Arial Narrow" pitchFamily="34" charset="0"/>
              </a:rPr>
              <a:t>2016; 60)</a:t>
            </a:r>
            <a:endParaRPr lang="sl-SI" sz="1400" b="0" kern="0" dirty="0" smtClean="0"/>
          </a:p>
        </p:txBody>
      </p:sp>
      <p:pic>
        <p:nvPicPr>
          <p:cNvPr id="6" name="Slika 5"/>
          <p:cNvPicPr>
            <a:picLocks noChangeAspect="1"/>
          </p:cNvPicPr>
          <p:nvPr/>
        </p:nvPicPr>
        <p:blipFill>
          <a:blip r:embed="rId4"/>
          <a:stretch>
            <a:fillRect/>
          </a:stretch>
        </p:blipFill>
        <p:spPr>
          <a:xfrm>
            <a:off x="2012386" y="2998522"/>
            <a:ext cx="7159125" cy="3892488"/>
          </a:xfrm>
          <a:prstGeom prst="rect">
            <a:avLst/>
          </a:prstGeom>
        </p:spPr>
      </p:pic>
      <p:sp>
        <p:nvSpPr>
          <p:cNvPr id="7" name="Ograda vsebine 2"/>
          <p:cNvSpPr txBox="1">
            <a:spLocks/>
          </p:cNvSpPr>
          <p:nvPr/>
        </p:nvSpPr>
        <p:spPr bwMode="auto">
          <a:xfrm>
            <a:off x="0" y="3707032"/>
            <a:ext cx="2007223" cy="3168866"/>
          </a:xfrm>
          <a:prstGeom prst="rect">
            <a:avLst/>
          </a:prstGeom>
          <a:solidFill>
            <a:schemeClr val="bg1"/>
          </a:solidFill>
          <a:ln>
            <a:noFill/>
          </a:ln>
          <a:effectLst/>
          <a:ex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har char="•"/>
              <a:defRPr sz="2800" b="1">
                <a:solidFill>
                  <a:schemeClr val="accent2"/>
                </a:solidFill>
                <a:latin typeface="+mn-lt"/>
                <a:ea typeface="+mn-ea"/>
                <a:cs typeface="+mn-cs"/>
              </a:defRPr>
            </a:lvl1pPr>
            <a:lvl2pPr marL="742950" indent="-285750" algn="l" rtl="0" eaLnBrk="1" fontAlgn="base" hangingPunct="1">
              <a:spcBef>
                <a:spcPct val="20000"/>
              </a:spcBef>
              <a:spcAft>
                <a:spcPct val="0"/>
              </a:spcAft>
              <a:buChar char="–"/>
              <a:defRPr sz="2400" b="1">
                <a:solidFill>
                  <a:schemeClr val="accent2"/>
                </a:solidFill>
                <a:latin typeface="+mn-lt"/>
              </a:defRPr>
            </a:lvl2pPr>
            <a:lvl3pPr marL="1143000" indent="-228600" algn="l" rtl="0" eaLnBrk="1" fontAlgn="base" hangingPunct="1">
              <a:spcBef>
                <a:spcPct val="20000"/>
              </a:spcBef>
              <a:spcAft>
                <a:spcPct val="0"/>
              </a:spcAft>
              <a:buChar char="•"/>
              <a:defRPr sz="2000" b="1">
                <a:solidFill>
                  <a:schemeClr val="accent2"/>
                </a:solidFill>
                <a:latin typeface="+mn-lt"/>
              </a:defRPr>
            </a:lvl3pPr>
            <a:lvl4pPr marL="1600200" indent="-228600" algn="l" rtl="0" eaLnBrk="1" fontAlgn="base" hangingPunct="1">
              <a:spcBef>
                <a:spcPct val="20000"/>
              </a:spcBef>
              <a:spcAft>
                <a:spcPct val="0"/>
              </a:spcAft>
              <a:buChar char="–"/>
              <a:defRPr b="1">
                <a:solidFill>
                  <a:schemeClr val="accent2"/>
                </a:solidFill>
                <a:latin typeface="+mn-lt"/>
              </a:defRPr>
            </a:lvl4pPr>
            <a:lvl5pPr marL="2057400" indent="-228600" algn="l" rtl="0" eaLnBrk="1" fontAlgn="base" hangingPunct="1">
              <a:spcBef>
                <a:spcPct val="20000"/>
              </a:spcBef>
              <a:spcAft>
                <a:spcPct val="0"/>
              </a:spcAft>
              <a:buChar char="»"/>
              <a:defRPr>
                <a:solidFill>
                  <a:schemeClr val="accent2"/>
                </a:solidFill>
                <a:latin typeface="+mn-lt"/>
              </a:defRPr>
            </a:lvl5pPr>
            <a:lvl6pPr marL="2514600" indent="-228600" algn="l" rtl="0" eaLnBrk="1" fontAlgn="base" hangingPunct="1">
              <a:spcBef>
                <a:spcPct val="20000"/>
              </a:spcBef>
              <a:spcAft>
                <a:spcPct val="0"/>
              </a:spcAft>
              <a:buChar char="»"/>
              <a:defRPr>
                <a:solidFill>
                  <a:schemeClr val="accent2"/>
                </a:solidFill>
                <a:latin typeface="+mn-lt"/>
              </a:defRPr>
            </a:lvl6pPr>
            <a:lvl7pPr marL="2971800" indent="-228600" algn="l" rtl="0" eaLnBrk="1" fontAlgn="base" hangingPunct="1">
              <a:spcBef>
                <a:spcPct val="20000"/>
              </a:spcBef>
              <a:spcAft>
                <a:spcPct val="0"/>
              </a:spcAft>
              <a:buChar char="»"/>
              <a:defRPr>
                <a:solidFill>
                  <a:schemeClr val="accent2"/>
                </a:solidFill>
                <a:latin typeface="+mn-lt"/>
              </a:defRPr>
            </a:lvl7pPr>
            <a:lvl8pPr marL="3429000" indent="-228600" algn="l" rtl="0" eaLnBrk="1" fontAlgn="base" hangingPunct="1">
              <a:spcBef>
                <a:spcPct val="20000"/>
              </a:spcBef>
              <a:spcAft>
                <a:spcPct val="0"/>
              </a:spcAft>
              <a:buChar char="»"/>
              <a:defRPr>
                <a:solidFill>
                  <a:schemeClr val="accent2"/>
                </a:solidFill>
                <a:latin typeface="+mn-lt"/>
              </a:defRPr>
            </a:lvl8pPr>
            <a:lvl9pPr marL="3886200" indent="-228600" algn="l" rtl="0" eaLnBrk="1" fontAlgn="base" hangingPunct="1">
              <a:spcBef>
                <a:spcPct val="20000"/>
              </a:spcBef>
              <a:spcAft>
                <a:spcPct val="0"/>
              </a:spcAft>
              <a:buChar char="»"/>
              <a:defRPr>
                <a:solidFill>
                  <a:schemeClr val="accent2"/>
                </a:solidFill>
                <a:latin typeface="+mn-lt"/>
              </a:defRPr>
            </a:lvl9pPr>
          </a:lstStyle>
          <a:p>
            <a:pPr marL="0" lvl="1" indent="0" algn="ctr">
              <a:spcBef>
                <a:spcPts val="1200"/>
              </a:spcBef>
              <a:buClr>
                <a:schemeClr val="bg2"/>
              </a:buClr>
              <a:buSzPct val="75000"/>
              <a:buNone/>
            </a:pPr>
            <a:r>
              <a:rPr lang="sl-SI" sz="2300" b="0" dirty="0" smtClean="0">
                <a:effectLst>
                  <a:outerShdw sx="0" sy="0">
                    <a:srgbClr val="000000"/>
                  </a:outerShdw>
                </a:effectLst>
              </a:rPr>
              <a:t>48 % vključenost generacije od 19-24 let v terciarno; smo 1. in za 15 % več od EU-28 </a:t>
            </a:r>
            <a:br>
              <a:rPr lang="sl-SI" sz="2300" b="0" dirty="0" smtClean="0">
                <a:effectLst>
                  <a:outerShdw sx="0" sy="0">
                    <a:srgbClr val="000000"/>
                  </a:outerShdw>
                </a:effectLst>
              </a:rPr>
            </a:br>
            <a:r>
              <a:rPr lang="sl-SI" sz="1800" b="0" dirty="0" smtClean="0">
                <a:effectLst>
                  <a:outerShdw sx="0" sy="0">
                    <a:srgbClr val="000000"/>
                  </a:outerShdw>
                </a:effectLst>
              </a:rPr>
              <a:t>(SURS, 2015); </a:t>
            </a:r>
            <a:r>
              <a:rPr lang="sl-SI" sz="2300" dirty="0" smtClean="0">
                <a:solidFill>
                  <a:srgbClr val="FF0000"/>
                </a:solidFill>
                <a:effectLst>
                  <a:outerShdw sx="0" sy="0">
                    <a:srgbClr val="000000"/>
                  </a:outerShdw>
                </a:effectLst>
              </a:rPr>
              <a:t>Nacionalni cilj pa je 75 % ???</a:t>
            </a:r>
            <a:endParaRPr lang="sl-SI" sz="2300" dirty="0">
              <a:solidFill>
                <a:srgbClr val="FF0000"/>
              </a:solidFill>
              <a:effectLst>
                <a:outerShdw sx="0" sy="0">
                  <a:srgbClr val="000000"/>
                </a:outerShdw>
              </a:effectLst>
            </a:endParaRPr>
          </a:p>
        </p:txBody>
      </p:sp>
    </p:spTree>
    <p:extLst>
      <p:ext uri="{BB962C8B-B14F-4D97-AF65-F5344CB8AC3E}">
        <p14:creationId xmlns:p14="http://schemas.microsoft.com/office/powerpoint/2010/main" val="38507749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slov 1"/>
          <p:cNvSpPr>
            <a:spLocks noGrp="1"/>
          </p:cNvSpPr>
          <p:nvPr>
            <p:ph type="title"/>
          </p:nvPr>
        </p:nvSpPr>
        <p:spPr>
          <a:xfrm>
            <a:off x="0" y="0"/>
            <a:ext cx="9180199" cy="548680"/>
          </a:xfrm>
          <a:solidFill>
            <a:schemeClr val="bg1"/>
          </a:solidFill>
        </p:spPr>
        <p:txBody>
          <a:bodyPr/>
          <a:lstStyle/>
          <a:p>
            <a:pPr>
              <a:defRPr sz="1400" b="1" i="0" u="none" strike="noStrike" kern="1200" baseline="0">
                <a:solidFill>
                  <a:sysClr val="windowText" lastClr="000000"/>
                </a:solidFill>
                <a:latin typeface="+mn-lt"/>
                <a:ea typeface="+mn-ea"/>
                <a:cs typeface="+mn-cs"/>
              </a:defRPr>
            </a:pPr>
            <a:r>
              <a:rPr lang="sl-SI" sz="3600" dirty="0" smtClean="0">
                <a:solidFill>
                  <a:schemeClr val="accent6"/>
                </a:solidFill>
                <a:latin typeface="Arial Narrow" pitchFamily="34" charset="0"/>
              </a:rPr>
              <a:t>V starosti od </a:t>
            </a:r>
            <a:r>
              <a:rPr lang="sl-SI" sz="3600" u="heavy" kern="1200" dirty="0" smtClean="0">
                <a:solidFill>
                  <a:srgbClr val="FFC000"/>
                </a:solidFill>
                <a:latin typeface="Arial Narrow" pitchFamily="34" charset="0"/>
              </a:rPr>
              <a:t>25-34 </a:t>
            </a:r>
            <a:r>
              <a:rPr lang="sl-SI" sz="2800" b="0" kern="1200" dirty="0">
                <a:solidFill>
                  <a:schemeClr val="accent6"/>
                </a:solidFill>
                <a:latin typeface="Arial Narrow" pitchFamily="34" charset="0"/>
              </a:rPr>
              <a:t>[PIACC, 2016] </a:t>
            </a:r>
            <a:endParaRPr lang="sl-SI" sz="2800" b="0" dirty="0">
              <a:latin typeface="Arial Narrow" pitchFamily="34" charset="0"/>
            </a:endParaRPr>
          </a:p>
        </p:txBody>
      </p:sp>
      <p:pic>
        <p:nvPicPr>
          <p:cNvPr id="9" name="Slika 8"/>
          <p:cNvPicPr>
            <a:picLocks noChangeAspect="1"/>
          </p:cNvPicPr>
          <p:nvPr/>
        </p:nvPicPr>
        <p:blipFill>
          <a:blip r:embed="rId3"/>
          <a:stretch>
            <a:fillRect/>
          </a:stretch>
        </p:blipFill>
        <p:spPr>
          <a:xfrm>
            <a:off x="3897783" y="3616517"/>
            <a:ext cx="5282416" cy="3241483"/>
          </a:xfrm>
          <a:prstGeom prst="rect">
            <a:avLst/>
          </a:prstGeom>
        </p:spPr>
      </p:pic>
      <p:sp>
        <p:nvSpPr>
          <p:cNvPr id="13" name="Rectangle 3"/>
          <p:cNvSpPr txBox="1">
            <a:spLocks noChangeArrowheads="1"/>
          </p:cNvSpPr>
          <p:nvPr/>
        </p:nvSpPr>
        <p:spPr bwMode="auto">
          <a:xfrm>
            <a:off x="0" y="596716"/>
            <a:ext cx="4283968" cy="36453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3200" b="1">
                <a:solidFill>
                  <a:schemeClr val="accent2"/>
                </a:solidFill>
                <a:latin typeface="+mj-lt"/>
                <a:ea typeface="+mj-ea"/>
                <a:cs typeface="+mj-cs"/>
              </a:defRPr>
            </a:lvl1pPr>
            <a:lvl2pPr algn="ctr" rtl="0" eaLnBrk="1" fontAlgn="base" hangingPunct="1">
              <a:spcBef>
                <a:spcPct val="0"/>
              </a:spcBef>
              <a:spcAft>
                <a:spcPct val="0"/>
              </a:spcAft>
              <a:defRPr sz="3200" b="1">
                <a:solidFill>
                  <a:schemeClr val="accent2"/>
                </a:solidFill>
                <a:latin typeface="Arial Narrow" pitchFamily="34" charset="0"/>
              </a:defRPr>
            </a:lvl2pPr>
            <a:lvl3pPr algn="ctr" rtl="0" eaLnBrk="1" fontAlgn="base" hangingPunct="1">
              <a:spcBef>
                <a:spcPct val="0"/>
              </a:spcBef>
              <a:spcAft>
                <a:spcPct val="0"/>
              </a:spcAft>
              <a:defRPr sz="3200" b="1">
                <a:solidFill>
                  <a:schemeClr val="accent2"/>
                </a:solidFill>
                <a:latin typeface="Arial Narrow" pitchFamily="34" charset="0"/>
              </a:defRPr>
            </a:lvl3pPr>
            <a:lvl4pPr algn="ctr" rtl="0" eaLnBrk="1" fontAlgn="base" hangingPunct="1">
              <a:spcBef>
                <a:spcPct val="0"/>
              </a:spcBef>
              <a:spcAft>
                <a:spcPct val="0"/>
              </a:spcAft>
              <a:defRPr sz="3200" b="1">
                <a:solidFill>
                  <a:schemeClr val="accent2"/>
                </a:solidFill>
                <a:latin typeface="Arial Narrow" pitchFamily="34" charset="0"/>
              </a:defRPr>
            </a:lvl4pPr>
            <a:lvl5pPr algn="ctr" rtl="0" eaLnBrk="1" fontAlgn="base" hangingPunct="1">
              <a:spcBef>
                <a:spcPct val="0"/>
              </a:spcBef>
              <a:spcAft>
                <a:spcPct val="0"/>
              </a:spcAft>
              <a:defRPr sz="3200" b="1">
                <a:solidFill>
                  <a:schemeClr val="accent2"/>
                </a:solidFill>
                <a:latin typeface="Arial Narrow" pitchFamily="34" charset="0"/>
              </a:defRPr>
            </a:lvl5pPr>
            <a:lvl6pPr marL="457200" algn="ctr" rtl="0" eaLnBrk="1" fontAlgn="base" hangingPunct="1">
              <a:spcBef>
                <a:spcPct val="0"/>
              </a:spcBef>
              <a:spcAft>
                <a:spcPct val="0"/>
              </a:spcAft>
              <a:defRPr sz="3200" b="1">
                <a:solidFill>
                  <a:schemeClr val="accent2"/>
                </a:solidFill>
                <a:latin typeface="Arial Narrow" pitchFamily="34" charset="0"/>
              </a:defRPr>
            </a:lvl6pPr>
            <a:lvl7pPr marL="914400" algn="ctr" rtl="0" eaLnBrk="1" fontAlgn="base" hangingPunct="1">
              <a:spcBef>
                <a:spcPct val="0"/>
              </a:spcBef>
              <a:spcAft>
                <a:spcPct val="0"/>
              </a:spcAft>
              <a:defRPr sz="3200" b="1">
                <a:solidFill>
                  <a:schemeClr val="accent2"/>
                </a:solidFill>
                <a:latin typeface="Arial Narrow" pitchFamily="34" charset="0"/>
              </a:defRPr>
            </a:lvl7pPr>
            <a:lvl8pPr marL="1371600" algn="ctr" rtl="0" eaLnBrk="1" fontAlgn="base" hangingPunct="1">
              <a:spcBef>
                <a:spcPct val="0"/>
              </a:spcBef>
              <a:spcAft>
                <a:spcPct val="0"/>
              </a:spcAft>
              <a:defRPr sz="3200" b="1">
                <a:solidFill>
                  <a:schemeClr val="accent2"/>
                </a:solidFill>
                <a:latin typeface="Arial Narrow" pitchFamily="34" charset="0"/>
              </a:defRPr>
            </a:lvl8pPr>
            <a:lvl9pPr marL="1828800" algn="ctr" rtl="0" eaLnBrk="1" fontAlgn="base" hangingPunct="1">
              <a:spcBef>
                <a:spcPct val="0"/>
              </a:spcBef>
              <a:spcAft>
                <a:spcPct val="0"/>
              </a:spcAft>
              <a:defRPr sz="3200" b="1">
                <a:solidFill>
                  <a:schemeClr val="accent2"/>
                </a:solidFill>
                <a:latin typeface="Arial Narrow" pitchFamily="34" charset="0"/>
              </a:defRPr>
            </a:lvl9pPr>
          </a:lstStyle>
          <a:p>
            <a:pPr marL="0" lvl="1" algn="l"/>
            <a:r>
              <a:rPr lang="sl-SI" altLang="sl-SI" sz="2400" b="0" kern="0" dirty="0" smtClean="0">
                <a:solidFill>
                  <a:srgbClr val="FF0000"/>
                </a:solidFill>
              </a:rPr>
              <a:t>Slovenija</a:t>
            </a:r>
            <a:r>
              <a:rPr lang="sl-SI" altLang="sl-SI" sz="2400" b="0" kern="0" dirty="0" smtClean="0"/>
              <a:t> (2015) ima med </a:t>
            </a:r>
            <a:r>
              <a:rPr lang="sl-SI" altLang="sl-SI" sz="2400" b="0" u="heavy" kern="0" dirty="0" smtClean="0">
                <a:solidFill>
                  <a:srgbClr val="FFC000"/>
                </a:solidFill>
              </a:rPr>
              <a:t>25-34</a:t>
            </a:r>
            <a:r>
              <a:rPr lang="sl-SI" altLang="sl-SI" sz="2400" b="0" kern="0" dirty="0"/>
              <a:t>:</a:t>
            </a:r>
            <a:r>
              <a:rPr lang="sl-SI" altLang="sl-SI" sz="2400" b="0" kern="0" dirty="0" smtClean="0"/>
              <a:t/>
            </a:r>
            <a:br>
              <a:rPr lang="sl-SI" altLang="sl-SI" sz="2400" b="0" kern="0" dirty="0" smtClean="0"/>
            </a:br>
            <a:r>
              <a:rPr lang="sl-SI" altLang="sl-SI" sz="2400" b="0" kern="0" dirty="0" smtClean="0"/>
              <a:t>- </a:t>
            </a:r>
            <a:r>
              <a:rPr lang="sl-SI" altLang="sl-SI" sz="2400" b="0" u="sng" kern="0" dirty="0" smtClean="0"/>
              <a:t>mnogo manjši delež nizko izobražene </a:t>
            </a:r>
            <a:r>
              <a:rPr lang="sl-SI" altLang="sl-SI" sz="2400" b="0" kern="0" dirty="0" smtClean="0"/>
              <a:t>populacije </a:t>
            </a:r>
            <a:r>
              <a:rPr lang="sl-SI" altLang="sl-SI" sz="2400" b="0" kern="0" dirty="0" smtClean="0">
                <a:solidFill>
                  <a:srgbClr val="FF0000"/>
                </a:solidFill>
              </a:rPr>
              <a:t>- 5,9 % </a:t>
            </a:r>
            <a:r>
              <a:rPr lang="sl-SI" altLang="sl-SI" sz="2400" b="0" kern="0" dirty="0" smtClean="0"/>
              <a:t>(16,6% v EU-28); </a:t>
            </a:r>
            <a:br>
              <a:rPr lang="sl-SI" altLang="sl-SI" sz="2400" b="0" kern="0" dirty="0" smtClean="0"/>
            </a:br>
            <a:r>
              <a:rPr lang="sl-SI" altLang="sl-SI" sz="2400" b="0" kern="0" dirty="0" smtClean="0"/>
              <a:t>- </a:t>
            </a:r>
            <a:r>
              <a:rPr lang="sl-SI" altLang="sl-SI" sz="2400" b="0" u="sng" kern="0" dirty="0" smtClean="0"/>
              <a:t>znatno večji delež srednje izobražene</a:t>
            </a:r>
            <a:r>
              <a:rPr lang="sl-SI" altLang="sl-SI" sz="2400" b="0" kern="0" dirty="0" smtClean="0"/>
              <a:t> populacije - 53,4 % </a:t>
            </a:r>
            <a:br>
              <a:rPr lang="sl-SI" altLang="sl-SI" sz="2400" b="0" kern="0" dirty="0" smtClean="0"/>
            </a:br>
            <a:r>
              <a:rPr lang="sl-SI" altLang="sl-SI" sz="2400" b="0" kern="0" dirty="0" smtClean="0"/>
              <a:t>(45,6 % v EU-28) in</a:t>
            </a:r>
            <a:br>
              <a:rPr lang="sl-SI" altLang="sl-SI" sz="2400" b="0" kern="0" dirty="0" smtClean="0"/>
            </a:br>
            <a:r>
              <a:rPr lang="sl-SI" altLang="sl-SI" sz="2400" b="0" kern="0" dirty="0" smtClean="0"/>
              <a:t>- </a:t>
            </a:r>
            <a:r>
              <a:rPr lang="sl-SI" altLang="sl-SI" sz="2400" b="0" u="sng" kern="0" dirty="0" smtClean="0"/>
              <a:t>tudi že večji delež visoko izobražene </a:t>
            </a:r>
            <a:r>
              <a:rPr lang="sl-SI" altLang="sl-SI" sz="2400" b="0" kern="0" dirty="0" smtClean="0"/>
              <a:t>populacije - </a:t>
            </a:r>
            <a:r>
              <a:rPr lang="sl-SI" altLang="sl-SI" sz="2400" b="0" kern="0" dirty="0" smtClean="0">
                <a:solidFill>
                  <a:srgbClr val="00B050"/>
                </a:solidFill>
              </a:rPr>
              <a:t>40,8 %</a:t>
            </a:r>
            <a:r>
              <a:rPr lang="sl-SI" altLang="sl-SI" sz="2400" b="0" kern="0" dirty="0" smtClean="0"/>
              <a:t> (37,9% v EU-28)</a:t>
            </a:r>
            <a:endParaRPr lang="sl-SI" altLang="sl-SI" sz="1800" b="0" i="1" kern="0" dirty="0" smtClean="0"/>
          </a:p>
        </p:txBody>
      </p:sp>
      <p:sp>
        <p:nvSpPr>
          <p:cNvPr id="15" name="Rectangle 3"/>
          <p:cNvSpPr txBox="1">
            <a:spLocks noChangeArrowheads="1"/>
          </p:cNvSpPr>
          <p:nvPr/>
        </p:nvSpPr>
        <p:spPr bwMode="auto">
          <a:xfrm>
            <a:off x="9945" y="4509120"/>
            <a:ext cx="4056485" cy="14401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3200" b="1">
                <a:solidFill>
                  <a:schemeClr val="accent2"/>
                </a:solidFill>
                <a:latin typeface="+mj-lt"/>
                <a:ea typeface="+mj-ea"/>
                <a:cs typeface="+mj-cs"/>
              </a:defRPr>
            </a:lvl1pPr>
            <a:lvl2pPr algn="ctr" rtl="0" eaLnBrk="1" fontAlgn="base" hangingPunct="1">
              <a:spcBef>
                <a:spcPct val="0"/>
              </a:spcBef>
              <a:spcAft>
                <a:spcPct val="0"/>
              </a:spcAft>
              <a:defRPr sz="3200" b="1">
                <a:solidFill>
                  <a:schemeClr val="accent2"/>
                </a:solidFill>
                <a:latin typeface="Arial Narrow" pitchFamily="34" charset="0"/>
              </a:defRPr>
            </a:lvl2pPr>
            <a:lvl3pPr algn="ctr" rtl="0" eaLnBrk="1" fontAlgn="base" hangingPunct="1">
              <a:spcBef>
                <a:spcPct val="0"/>
              </a:spcBef>
              <a:spcAft>
                <a:spcPct val="0"/>
              </a:spcAft>
              <a:defRPr sz="3200" b="1">
                <a:solidFill>
                  <a:schemeClr val="accent2"/>
                </a:solidFill>
                <a:latin typeface="Arial Narrow" pitchFamily="34" charset="0"/>
              </a:defRPr>
            </a:lvl3pPr>
            <a:lvl4pPr algn="ctr" rtl="0" eaLnBrk="1" fontAlgn="base" hangingPunct="1">
              <a:spcBef>
                <a:spcPct val="0"/>
              </a:spcBef>
              <a:spcAft>
                <a:spcPct val="0"/>
              </a:spcAft>
              <a:defRPr sz="3200" b="1">
                <a:solidFill>
                  <a:schemeClr val="accent2"/>
                </a:solidFill>
                <a:latin typeface="Arial Narrow" pitchFamily="34" charset="0"/>
              </a:defRPr>
            </a:lvl4pPr>
            <a:lvl5pPr algn="ctr" rtl="0" eaLnBrk="1" fontAlgn="base" hangingPunct="1">
              <a:spcBef>
                <a:spcPct val="0"/>
              </a:spcBef>
              <a:spcAft>
                <a:spcPct val="0"/>
              </a:spcAft>
              <a:defRPr sz="3200" b="1">
                <a:solidFill>
                  <a:schemeClr val="accent2"/>
                </a:solidFill>
                <a:latin typeface="Arial Narrow" pitchFamily="34" charset="0"/>
              </a:defRPr>
            </a:lvl5pPr>
            <a:lvl6pPr marL="457200" algn="ctr" rtl="0" eaLnBrk="1" fontAlgn="base" hangingPunct="1">
              <a:spcBef>
                <a:spcPct val="0"/>
              </a:spcBef>
              <a:spcAft>
                <a:spcPct val="0"/>
              </a:spcAft>
              <a:defRPr sz="3200" b="1">
                <a:solidFill>
                  <a:schemeClr val="accent2"/>
                </a:solidFill>
                <a:latin typeface="Arial Narrow" pitchFamily="34" charset="0"/>
              </a:defRPr>
            </a:lvl6pPr>
            <a:lvl7pPr marL="914400" algn="ctr" rtl="0" eaLnBrk="1" fontAlgn="base" hangingPunct="1">
              <a:spcBef>
                <a:spcPct val="0"/>
              </a:spcBef>
              <a:spcAft>
                <a:spcPct val="0"/>
              </a:spcAft>
              <a:defRPr sz="3200" b="1">
                <a:solidFill>
                  <a:schemeClr val="accent2"/>
                </a:solidFill>
                <a:latin typeface="Arial Narrow" pitchFamily="34" charset="0"/>
              </a:defRPr>
            </a:lvl7pPr>
            <a:lvl8pPr marL="1371600" algn="ctr" rtl="0" eaLnBrk="1" fontAlgn="base" hangingPunct="1">
              <a:spcBef>
                <a:spcPct val="0"/>
              </a:spcBef>
              <a:spcAft>
                <a:spcPct val="0"/>
              </a:spcAft>
              <a:defRPr sz="3200" b="1">
                <a:solidFill>
                  <a:schemeClr val="accent2"/>
                </a:solidFill>
                <a:latin typeface="Arial Narrow" pitchFamily="34" charset="0"/>
              </a:defRPr>
            </a:lvl8pPr>
            <a:lvl9pPr marL="1828800" algn="ctr" rtl="0" eaLnBrk="1" fontAlgn="base" hangingPunct="1">
              <a:spcBef>
                <a:spcPct val="0"/>
              </a:spcBef>
              <a:spcAft>
                <a:spcPct val="0"/>
              </a:spcAft>
              <a:defRPr sz="3200" b="1">
                <a:solidFill>
                  <a:schemeClr val="accent2"/>
                </a:solidFill>
                <a:latin typeface="Arial Narrow" pitchFamily="34" charset="0"/>
              </a:defRPr>
            </a:lvl9pPr>
          </a:lstStyle>
          <a:p>
            <a:pPr marL="0" lvl="1" algn="l"/>
            <a:r>
              <a:rPr lang="sl-SI" altLang="sl-SI" sz="2400" b="0" kern="0" dirty="0" smtClean="0"/>
              <a:t>Med </a:t>
            </a:r>
            <a:r>
              <a:rPr lang="sl-SI" altLang="sl-SI" sz="2400" u="heavy" kern="0" dirty="0" smtClean="0">
                <a:solidFill>
                  <a:srgbClr val="FFC000"/>
                </a:solidFill>
              </a:rPr>
              <a:t>25-34</a:t>
            </a:r>
            <a:r>
              <a:rPr lang="sl-SI" altLang="sl-SI" sz="2400" b="0" kern="0" dirty="0" smtClean="0"/>
              <a:t> letniki: bralna spretnost odraslih </a:t>
            </a:r>
            <a:r>
              <a:rPr lang="sl-SI" altLang="sl-SI" sz="2400" b="0" kern="0" dirty="0" smtClean="0">
                <a:solidFill>
                  <a:srgbClr val="FF0000"/>
                </a:solidFill>
              </a:rPr>
              <a:t>Slovencev</a:t>
            </a:r>
            <a:r>
              <a:rPr lang="sl-SI" altLang="sl-SI" sz="2400" b="0" kern="0" dirty="0" smtClean="0"/>
              <a:t> </a:t>
            </a:r>
            <a:r>
              <a:rPr lang="sl-SI" altLang="sl-SI" sz="2400" b="0" kern="0" dirty="0" smtClean="0">
                <a:solidFill>
                  <a:srgbClr val="FF0000"/>
                </a:solidFill>
              </a:rPr>
              <a:t>269,4</a:t>
            </a:r>
            <a:r>
              <a:rPr lang="sl-SI" altLang="sl-SI" sz="2400" b="0" kern="0" dirty="0" smtClean="0"/>
              <a:t> </a:t>
            </a:r>
            <a:r>
              <a:rPr lang="sl-SI" altLang="sl-SI" sz="2400" b="0" kern="0" dirty="0"/>
              <a:t>(OECD </a:t>
            </a:r>
            <a:r>
              <a:rPr lang="sl-SI" altLang="sl-SI" sz="2400" b="0" kern="0" dirty="0" smtClean="0"/>
              <a:t>278,5); </a:t>
            </a:r>
            <a:r>
              <a:rPr lang="sl-SI" altLang="sl-SI" sz="2400" b="0" kern="0" dirty="0"/>
              <a:t>pri  matematični spretnosti pa </a:t>
            </a:r>
            <a:r>
              <a:rPr lang="sl-SI" altLang="sl-SI" sz="2400" b="0" kern="0" dirty="0" smtClean="0"/>
              <a:t>272,5 </a:t>
            </a:r>
            <a:r>
              <a:rPr lang="sl-SI" altLang="sl-SI" sz="2400" b="0" kern="0" dirty="0"/>
              <a:t>(OECD </a:t>
            </a:r>
            <a:r>
              <a:rPr lang="sl-SI" altLang="sl-SI" sz="2400" b="0" kern="0" dirty="0" smtClean="0"/>
              <a:t>273,5);</a:t>
            </a:r>
          </a:p>
        </p:txBody>
      </p:sp>
      <p:pic>
        <p:nvPicPr>
          <p:cNvPr id="7" name="Slika 6"/>
          <p:cNvPicPr>
            <a:picLocks noChangeAspect="1"/>
          </p:cNvPicPr>
          <p:nvPr/>
        </p:nvPicPr>
        <p:blipFill>
          <a:blip r:embed="rId4"/>
          <a:stretch>
            <a:fillRect/>
          </a:stretch>
        </p:blipFill>
        <p:spPr>
          <a:xfrm>
            <a:off x="3891795" y="579657"/>
            <a:ext cx="5294392" cy="3128504"/>
          </a:xfrm>
          <a:prstGeom prst="rect">
            <a:avLst/>
          </a:prstGeom>
        </p:spPr>
      </p:pic>
      <p:sp>
        <p:nvSpPr>
          <p:cNvPr id="8" name="Rectangle 3"/>
          <p:cNvSpPr txBox="1">
            <a:spLocks noChangeArrowheads="1"/>
          </p:cNvSpPr>
          <p:nvPr/>
        </p:nvSpPr>
        <p:spPr bwMode="auto">
          <a:xfrm>
            <a:off x="0" y="5949280"/>
            <a:ext cx="4056485" cy="3900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3200" b="1">
                <a:solidFill>
                  <a:schemeClr val="accent2"/>
                </a:solidFill>
                <a:latin typeface="+mj-lt"/>
                <a:ea typeface="+mj-ea"/>
                <a:cs typeface="+mj-cs"/>
              </a:defRPr>
            </a:lvl1pPr>
            <a:lvl2pPr algn="ctr" rtl="0" eaLnBrk="1" fontAlgn="base" hangingPunct="1">
              <a:spcBef>
                <a:spcPct val="0"/>
              </a:spcBef>
              <a:spcAft>
                <a:spcPct val="0"/>
              </a:spcAft>
              <a:defRPr sz="3200" b="1">
                <a:solidFill>
                  <a:schemeClr val="accent2"/>
                </a:solidFill>
                <a:latin typeface="Arial Narrow" pitchFamily="34" charset="0"/>
              </a:defRPr>
            </a:lvl2pPr>
            <a:lvl3pPr algn="ctr" rtl="0" eaLnBrk="1" fontAlgn="base" hangingPunct="1">
              <a:spcBef>
                <a:spcPct val="0"/>
              </a:spcBef>
              <a:spcAft>
                <a:spcPct val="0"/>
              </a:spcAft>
              <a:defRPr sz="3200" b="1">
                <a:solidFill>
                  <a:schemeClr val="accent2"/>
                </a:solidFill>
                <a:latin typeface="Arial Narrow" pitchFamily="34" charset="0"/>
              </a:defRPr>
            </a:lvl3pPr>
            <a:lvl4pPr algn="ctr" rtl="0" eaLnBrk="1" fontAlgn="base" hangingPunct="1">
              <a:spcBef>
                <a:spcPct val="0"/>
              </a:spcBef>
              <a:spcAft>
                <a:spcPct val="0"/>
              </a:spcAft>
              <a:defRPr sz="3200" b="1">
                <a:solidFill>
                  <a:schemeClr val="accent2"/>
                </a:solidFill>
                <a:latin typeface="Arial Narrow" pitchFamily="34" charset="0"/>
              </a:defRPr>
            </a:lvl4pPr>
            <a:lvl5pPr algn="ctr" rtl="0" eaLnBrk="1" fontAlgn="base" hangingPunct="1">
              <a:spcBef>
                <a:spcPct val="0"/>
              </a:spcBef>
              <a:spcAft>
                <a:spcPct val="0"/>
              </a:spcAft>
              <a:defRPr sz="3200" b="1">
                <a:solidFill>
                  <a:schemeClr val="accent2"/>
                </a:solidFill>
                <a:latin typeface="Arial Narrow" pitchFamily="34" charset="0"/>
              </a:defRPr>
            </a:lvl5pPr>
            <a:lvl6pPr marL="457200" algn="ctr" rtl="0" eaLnBrk="1" fontAlgn="base" hangingPunct="1">
              <a:spcBef>
                <a:spcPct val="0"/>
              </a:spcBef>
              <a:spcAft>
                <a:spcPct val="0"/>
              </a:spcAft>
              <a:defRPr sz="3200" b="1">
                <a:solidFill>
                  <a:schemeClr val="accent2"/>
                </a:solidFill>
                <a:latin typeface="Arial Narrow" pitchFamily="34" charset="0"/>
              </a:defRPr>
            </a:lvl6pPr>
            <a:lvl7pPr marL="914400" algn="ctr" rtl="0" eaLnBrk="1" fontAlgn="base" hangingPunct="1">
              <a:spcBef>
                <a:spcPct val="0"/>
              </a:spcBef>
              <a:spcAft>
                <a:spcPct val="0"/>
              </a:spcAft>
              <a:defRPr sz="3200" b="1">
                <a:solidFill>
                  <a:schemeClr val="accent2"/>
                </a:solidFill>
                <a:latin typeface="Arial Narrow" pitchFamily="34" charset="0"/>
              </a:defRPr>
            </a:lvl7pPr>
            <a:lvl8pPr marL="1371600" algn="ctr" rtl="0" eaLnBrk="1" fontAlgn="base" hangingPunct="1">
              <a:spcBef>
                <a:spcPct val="0"/>
              </a:spcBef>
              <a:spcAft>
                <a:spcPct val="0"/>
              </a:spcAft>
              <a:defRPr sz="3200" b="1">
                <a:solidFill>
                  <a:schemeClr val="accent2"/>
                </a:solidFill>
                <a:latin typeface="Arial Narrow" pitchFamily="34" charset="0"/>
              </a:defRPr>
            </a:lvl8pPr>
            <a:lvl9pPr marL="1828800" algn="ctr" rtl="0" eaLnBrk="1" fontAlgn="base" hangingPunct="1">
              <a:spcBef>
                <a:spcPct val="0"/>
              </a:spcBef>
              <a:spcAft>
                <a:spcPct val="0"/>
              </a:spcAft>
              <a:defRPr sz="3200" b="1">
                <a:solidFill>
                  <a:schemeClr val="accent2"/>
                </a:solidFill>
                <a:latin typeface="Arial Narrow" pitchFamily="34" charset="0"/>
              </a:defRPr>
            </a:lvl9pPr>
          </a:lstStyle>
          <a:p>
            <a:pPr marL="0" lvl="1" algn="l"/>
            <a:r>
              <a:rPr lang="sl-SI" altLang="sl-SI" sz="2400" b="0" kern="0" dirty="0" smtClean="0"/>
              <a:t>V </a:t>
            </a:r>
            <a:r>
              <a:rPr lang="sl-SI" altLang="sl-SI" sz="2400" b="0" kern="0" dirty="0" smtClean="0">
                <a:solidFill>
                  <a:srgbClr val="FF0000"/>
                </a:solidFill>
              </a:rPr>
              <a:t>Slo</a:t>
            </a:r>
            <a:r>
              <a:rPr lang="sl-SI" altLang="sl-SI" sz="2400" b="0" kern="0" dirty="0" smtClean="0"/>
              <a:t> znižanje glede na </a:t>
            </a:r>
            <a:r>
              <a:rPr lang="sl-SI" altLang="sl-SI" sz="2400" u="heavy" kern="0" dirty="0" smtClean="0">
                <a:solidFill>
                  <a:srgbClr val="00B050"/>
                </a:solidFill>
              </a:rPr>
              <a:t>16-24</a:t>
            </a:r>
            <a:endParaRPr lang="sl-SI" altLang="sl-SI" sz="2400" b="0" kern="0" dirty="0" smtClean="0">
              <a:solidFill>
                <a:srgbClr val="00B050"/>
              </a:solidFill>
            </a:endParaRPr>
          </a:p>
        </p:txBody>
      </p:sp>
    </p:spTree>
    <p:extLst>
      <p:ext uri="{BB962C8B-B14F-4D97-AF65-F5344CB8AC3E}">
        <p14:creationId xmlns:p14="http://schemas.microsoft.com/office/powerpoint/2010/main" val="11468995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Slika 6"/>
          <p:cNvPicPr>
            <a:picLocks noChangeAspect="1"/>
          </p:cNvPicPr>
          <p:nvPr/>
        </p:nvPicPr>
        <p:blipFill>
          <a:blip r:embed="rId3"/>
          <a:stretch>
            <a:fillRect/>
          </a:stretch>
        </p:blipFill>
        <p:spPr>
          <a:xfrm>
            <a:off x="3131839" y="0"/>
            <a:ext cx="6044767" cy="4737790"/>
          </a:xfrm>
          <a:prstGeom prst="rect">
            <a:avLst/>
          </a:prstGeom>
        </p:spPr>
      </p:pic>
      <p:sp>
        <p:nvSpPr>
          <p:cNvPr id="8" name="Naslov 1"/>
          <p:cNvSpPr txBox="1">
            <a:spLocks/>
          </p:cNvSpPr>
          <p:nvPr/>
        </p:nvSpPr>
        <p:spPr bwMode="auto">
          <a:xfrm>
            <a:off x="7279123" y="4336958"/>
            <a:ext cx="1897483" cy="2546575"/>
          </a:xfrm>
          <a:prstGeom prst="rect">
            <a:avLst/>
          </a:prstGeom>
          <a:solidFill>
            <a:schemeClr val="bg1"/>
          </a:solidFill>
          <a:ln>
            <a:noFill/>
          </a:ln>
          <a:effectLst/>
          <a:extLst/>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4400">
                <a:solidFill>
                  <a:schemeClr val="tx1"/>
                </a:solidFill>
                <a:latin typeface="+mj-lt"/>
                <a:ea typeface="+mj-ea"/>
                <a:cs typeface="+mj-cs"/>
              </a:defRPr>
            </a:lvl1pPr>
            <a:lvl2pPr algn="l" rtl="0" eaLnBrk="0" fontAlgn="base" hangingPunct="0">
              <a:spcBef>
                <a:spcPct val="0"/>
              </a:spcBef>
              <a:spcAft>
                <a:spcPct val="0"/>
              </a:spcAft>
              <a:defRPr sz="4400">
                <a:solidFill>
                  <a:schemeClr val="tx1"/>
                </a:solidFill>
                <a:latin typeface="Arial" pitchFamily="34" charset="0"/>
              </a:defRPr>
            </a:lvl2pPr>
            <a:lvl3pPr algn="l" rtl="0" eaLnBrk="0" fontAlgn="base" hangingPunct="0">
              <a:spcBef>
                <a:spcPct val="0"/>
              </a:spcBef>
              <a:spcAft>
                <a:spcPct val="0"/>
              </a:spcAft>
              <a:defRPr sz="4400">
                <a:solidFill>
                  <a:schemeClr val="tx1"/>
                </a:solidFill>
                <a:latin typeface="Arial" pitchFamily="34" charset="0"/>
              </a:defRPr>
            </a:lvl3pPr>
            <a:lvl4pPr algn="l" rtl="0" eaLnBrk="0" fontAlgn="base" hangingPunct="0">
              <a:spcBef>
                <a:spcPct val="0"/>
              </a:spcBef>
              <a:spcAft>
                <a:spcPct val="0"/>
              </a:spcAft>
              <a:defRPr sz="4400">
                <a:solidFill>
                  <a:schemeClr val="tx1"/>
                </a:solidFill>
                <a:latin typeface="Arial" pitchFamily="34" charset="0"/>
              </a:defRPr>
            </a:lvl4pPr>
            <a:lvl5pPr algn="l" rtl="0" eaLnBrk="0" fontAlgn="base" hangingPunct="0">
              <a:spcBef>
                <a:spcPct val="0"/>
              </a:spcBef>
              <a:spcAft>
                <a:spcPct val="0"/>
              </a:spcAft>
              <a:defRPr sz="4400">
                <a:solidFill>
                  <a:schemeClr val="tx1"/>
                </a:solidFill>
                <a:latin typeface="Arial" pitchFamily="34" charset="0"/>
              </a:defRPr>
            </a:lvl5pPr>
            <a:lvl6pPr marL="457200" algn="l" rtl="0" fontAlgn="base">
              <a:spcBef>
                <a:spcPct val="0"/>
              </a:spcBef>
              <a:spcAft>
                <a:spcPct val="0"/>
              </a:spcAft>
              <a:defRPr sz="4400">
                <a:solidFill>
                  <a:schemeClr val="tx1"/>
                </a:solidFill>
                <a:latin typeface="Arial" pitchFamily="34" charset="0"/>
              </a:defRPr>
            </a:lvl6pPr>
            <a:lvl7pPr marL="914400" algn="l" rtl="0" fontAlgn="base">
              <a:spcBef>
                <a:spcPct val="0"/>
              </a:spcBef>
              <a:spcAft>
                <a:spcPct val="0"/>
              </a:spcAft>
              <a:defRPr sz="4400">
                <a:solidFill>
                  <a:schemeClr val="tx1"/>
                </a:solidFill>
                <a:latin typeface="Arial" pitchFamily="34" charset="0"/>
              </a:defRPr>
            </a:lvl7pPr>
            <a:lvl8pPr marL="1371600" algn="l" rtl="0" fontAlgn="base">
              <a:spcBef>
                <a:spcPct val="0"/>
              </a:spcBef>
              <a:spcAft>
                <a:spcPct val="0"/>
              </a:spcAft>
              <a:defRPr sz="4400">
                <a:solidFill>
                  <a:schemeClr val="tx1"/>
                </a:solidFill>
                <a:latin typeface="Arial" pitchFamily="34" charset="0"/>
              </a:defRPr>
            </a:lvl8pPr>
            <a:lvl9pPr marL="1828800" algn="l" rtl="0" fontAlgn="base">
              <a:spcBef>
                <a:spcPct val="0"/>
              </a:spcBef>
              <a:spcAft>
                <a:spcPct val="0"/>
              </a:spcAft>
              <a:defRPr sz="4400">
                <a:solidFill>
                  <a:schemeClr val="tx1"/>
                </a:solidFill>
                <a:latin typeface="Arial" pitchFamily="34" charset="0"/>
              </a:defRPr>
            </a:lvl9pPr>
          </a:lstStyle>
          <a:p>
            <a:pPr eaLnBrk="1" hangingPunct="1">
              <a:lnSpc>
                <a:spcPct val="95000"/>
              </a:lnSpc>
              <a:spcBef>
                <a:spcPts val="600"/>
              </a:spcBef>
              <a:defRPr/>
            </a:pPr>
            <a:r>
              <a:rPr lang="sl-SI" sz="2000" kern="1200" dirty="0" smtClean="0">
                <a:solidFill>
                  <a:schemeClr val="accent6"/>
                </a:solidFill>
                <a:latin typeface="Arial Narrow" panose="020B0606020202030204" pitchFamily="34" charset="0"/>
                <a:ea typeface="+mn-ea"/>
                <a:cs typeface="+mn-cs"/>
              </a:rPr>
              <a:t>Če starši nimajo niti SŠ, skoraj polovica od </a:t>
            </a:r>
            <a:r>
              <a:rPr lang="sl-SI" sz="2000" dirty="0" smtClean="0">
                <a:solidFill>
                  <a:schemeClr val="accent6"/>
                </a:solidFill>
                <a:latin typeface="Arial Narrow" panose="020B0606020202030204" pitchFamily="34" charset="0"/>
                <a:ea typeface="+mn-ea"/>
                <a:cs typeface="+mn-cs"/>
              </a:rPr>
              <a:t>njihovih </a:t>
            </a:r>
            <a:r>
              <a:rPr lang="sl-SI" sz="2000" kern="1200" dirty="0" smtClean="0">
                <a:solidFill>
                  <a:schemeClr val="accent6"/>
                </a:solidFill>
                <a:latin typeface="Arial Narrow" panose="020B0606020202030204" pitchFamily="34" charset="0"/>
                <a:ea typeface="+mn-ea"/>
                <a:cs typeface="+mn-cs"/>
              </a:rPr>
              <a:t>otrok v odraslosti v Sloveniji </a:t>
            </a:r>
            <a:r>
              <a:rPr lang="sl-SI" sz="2000" u="sng" kern="1200" dirty="0" smtClean="0">
                <a:solidFill>
                  <a:srgbClr val="FF0000"/>
                </a:solidFill>
                <a:latin typeface="Arial Narrow" panose="020B0606020202030204" pitchFamily="34" charset="0"/>
                <a:ea typeface="+mn-ea"/>
                <a:cs typeface="+mn-cs"/>
              </a:rPr>
              <a:t>ostane funkcionalno nepismenih</a:t>
            </a:r>
            <a:r>
              <a:rPr lang="sl-SI" sz="2000" kern="1200" dirty="0" smtClean="0">
                <a:solidFill>
                  <a:schemeClr val="accent6"/>
                </a:solidFill>
                <a:latin typeface="Arial Narrow" panose="020B0606020202030204" pitchFamily="34" charset="0"/>
                <a:ea typeface="+mn-ea"/>
                <a:cs typeface="+mn-cs"/>
              </a:rPr>
              <a:t>!</a:t>
            </a:r>
            <a:endParaRPr lang="en-GB" sz="2000" kern="1200" dirty="0">
              <a:solidFill>
                <a:schemeClr val="accent6"/>
              </a:solidFill>
              <a:latin typeface="Arial Narrow" panose="020B0606020202030204" pitchFamily="34" charset="0"/>
              <a:ea typeface="+mn-ea"/>
              <a:cs typeface="+mn-cs"/>
            </a:endParaRPr>
          </a:p>
        </p:txBody>
      </p:sp>
      <p:sp>
        <p:nvSpPr>
          <p:cNvPr id="2" name="Naslov 1"/>
          <p:cNvSpPr>
            <a:spLocks noGrp="1"/>
          </p:cNvSpPr>
          <p:nvPr>
            <p:ph type="title"/>
          </p:nvPr>
        </p:nvSpPr>
        <p:spPr>
          <a:xfrm>
            <a:off x="-14518" y="0"/>
            <a:ext cx="3146357" cy="2473030"/>
          </a:xfrm>
          <a:solidFill>
            <a:schemeClr val="bg1"/>
          </a:solidFill>
        </p:spPr>
        <p:txBody>
          <a:bodyPr/>
          <a:lstStyle/>
          <a:p>
            <a:pPr eaLnBrk="1" hangingPunct="1">
              <a:lnSpc>
                <a:spcPct val="95000"/>
              </a:lnSpc>
              <a:spcBef>
                <a:spcPts val="600"/>
              </a:spcBef>
              <a:defRPr/>
            </a:pPr>
            <a:r>
              <a:rPr lang="sl-SI" sz="2000" b="0" kern="1200" dirty="0" smtClean="0">
                <a:solidFill>
                  <a:schemeClr val="accent6"/>
                </a:solidFill>
                <a:latin typeface="Arial Narrow" panose="020B0606020202030204" pitchFamily="34" charset="0"/>
                <a:ea typeface="+mn-ea"/>
                <a:cs typeface="+mn-cs"/>
              </a:rPr>
              <a:t>V </a:t>
            </a:r>
            <a:r>
              <a:rPr lang="sl-SI" sz="2000" b="0" kern="1200" dirty="0">
                <a:solidFill>
                  <a:schemeClr val="accent6"/>
                </a:solidFill>
                <a:latin typeface="Arial Narrow" panose="020B0606020202030204" pitchFamily="34" charset="0"/>
                <a:ea typeface="+mn-ea"/>
                <a:cs typeface="+mn-cs"/>
              </a:rPr>
              <a:t>Sloveniji </a:t>
            </a:r>
            <a:r>
              <a:rPr lang="sl-SI" sz="2000" b="0" kern="1200" dirty="0" smtClean="0">
                <a:solidFill>
                  <a:schemeClr val="accent6"/>
                </a:solidFill>
                <a:latin typeface="Arial Narrow" panose="020B0606020202030204" pitchFamily="34" charset="0"/>
                <a:ea typeface="+mn-ea"/>
                <a:cs typeface="+mn-cs"/>
              </a:rPr>
              <a:t>je </a:t>
            </a:r>
            <a:r>
              <a:rPr lang="sl-SI" sz="2000" b="0" kern="1200" dirty="0" smtClean="0">
                <a:solidFill>
                  <a:schemeClr val="accent6"/>
                </a:solidFill>
                <a:latin typeface="Arial Narrow" panose="020B0606020202030204" pitchFamily="34" charset="0"/>
              </a:rPr>
              <a:t>20,6-krat </a:t>
            </a:r>
            <a:r>
              <a:rPr lang="sl-SI" sz="2000" b="0" kern="1200" dirty="0">
                <a:solidFill>
                  <a:schemeClr val="accent6"/>
                </a:solidFill>
                <a:latin typeface="Arial Narrow" panose="020B0606020202030204" pitchFamily="34" charset="0"/>
              </a:rPr>
              <a:t>večja </a:t>
            </a:r>
            <a:r>
              <a:rPr lang="sl-SI" sz="2000" b="0" kern="1200" dirty="0" smtClean="0">
                <a:solidFill>
                  <a:schemeClr val="accent6"/>
                </a:solidFill>
                <a:latin typeface="Arial Narrow" panose="020B0606020202030204" pitchFamily="34" charset="0"/>
                <a:ea typeface="+mn-ea"/>
                <a:cs typeface="+mn-cs"/>
              </a:rPr>
              <a:t>verjetnost </a:t>
            </a:r>
            <a:r>
              <a:rPr lang="sl-SI" sz="2000" b="0" kern="1200" dirty="0">
                <a:solidFill>
                  <a:schemeClr val="accent6"/>
                </a:solidFill>
                <a:latin typeface="Arial Narrow" panose="020B0606020202030204" pitchFamily="34" charset="0"/>
                <a:ea typeface="+mn-ea"/>
                <a:cs typeface="+mn-cs"/>
              </a:rPr>
              <a:t>med </a:t>
            </a:r>
            <a:r>
              <a:rPr lang="sl-SI" sz="2000" b="0" kern="1200" dirty="0" smtClean="0">
                <a:solidFill>
                  <a:schemeClr val="accent6"/>
                </a:solidFill>
                <a:latin typeface="Arial Narrow" panose="020B0606020202030204" pitchFamily="34" charset="0"/>
                <a:ea typeface="+mn-ea"/>
                <a:cs typeface="+mn-cs"/>
              </a:rPr>
              <a:t>odraslimi </a:t>
            </a:r>
            <a:r>
              <a:rPr lang="sl-SI" sz="2000" b="0" kern="1200" dirty="0" smtClean="0">
                <a:solidFill>
                  <a:schemeClr val="accent6"/>
                </a:solidFill>
                <a:latin typeface="Arial Narrow" panose="020B0606020202030204" pitchFamily="34" charset="0"/>
              </a:rPr>
              <a:t>pri </a:t>
            </a:r>
            <a:r>
              <a:rPr lang="sl-SI" sz="2000" b="0" kern="1200" dirty="0">
                <a:solidFill>
                  <a:schemeClr val="accent6"/>
                </a:solidFill>
                <a:latin typeface="Arial Narrow" panose="020B0606020202030204" pitchFamily="34" charset="0"/>
              </a:rPr>
              <a:t>katerih noben od njihovih staršev nima srednje </a:t>
            </a:r>
            <a:r>
              <a:rPr lang="sl-SI" sz="2000" b="0" kern="1200" dirty="0" smtClean="0">
                <a:solidFill>
                  <a:schemeClr val="accent6"/>
                </a:solidFill>
                <a:latin typeface="Arial Narrow" panose="020B0606020202030204" pitchFamily="34" charset="0"/>
              </a:rPr>
              <a:t>šole</a:t>
            </a:r>
            <a:r>
              <a:rPr lang="sl-SI" sz="2000" b="0" kern="1200" dirty="0" smtClean="0">
                <a:solidFill>
                  <a:schemeClr val="accent6"/>
                </a:solidFill>
                <a:latin typeface="Arial Narrow" panose="020B0606020202030204" pitchFamily="34" charset="0"/>
                <a:ea typeface="+mn-ea"/>
                <a:cs typeface="+mn-cs"/>
              </a:rPr>
              <a:t> </a:t>
            </a:r>
            <a:r>
              <a:rPr lang="sl-SI" sz="2000" b="0" kern="1200" dirty="0">
                <a:solidFill>
                  <a:schemeClr val="accent6"/>
                </a:solidFill>
                <a:latin typeface="Arial Narrow" panose="020B0606020202030204" pitchFamily="34" charset="0"/>
                <a:ea typeface="+mn-ea"/>
                <a:cs typeface="+mn-cs"/>
              </a:rPr>
              <a:t>in </a:t>
            </a:r>
            <a:r>
              <a:rPr lang="sl-SI" sz="2000" b="0" kern="1200" dirty="0" smtClean="0">
                <a:solidFill>
                  <a:schemeClr val="accent6"/>
                </a:solidFill>
                <a:latin typeface="Arial Narrow" panose="020B0606020202030204" pitchFamily="34" charset="0"/>
                <a:ea typeface="+mn-ea"/>
                <a:cs typeface="+mn-cs"/>
              </a:rPr>
              <a:t>odraslimi </a:t>
            </a:r>
            <a:r>
              <a:rPr lang="sl-SI" sz="2000" b="0" kern="1200" dirty="0" smtClean="0">
                <a:solidFill>
                  <a:schemeClr val="accent6"/>
                </a:solidFill>
                <a:latin typeface="Arial Narrow" panose="020B0606020202030204" pitchFamily="34" charset="0"/>
              </a:rPr>
              <a:t>pri </a:t>
            </a:r>
            <a:r>
              <a:rPr lang="sl-SI" sz="2000" b="0" kern="1200" dirty="0">
                <a:solidFill>
                  <a:schemeClr val="accent6"/>
                </a:solidFill>
                <a:latin typeface="Arial Narrow" panose="020B0606020202030204" pitchFamily="34" charset="0"/>
              </a:rPr>
              <a:t>katerih ima vsaj en starš </a:t>
            </a:r>
            <a:r>
              <a:rPr lang="sl-SI" sz="2000" b="0" kern="1200" dirty="0" smtClean="0">
                <a:solidFill>
                  <a:schemeClr val="accent6"/>
                </a:solidFill>
                <a:latin typeface="Arial Narrow" panose="020B0606020202030204" pitchFamily="34" charset="0"/>
              </a:rPr>
              <a:t>terciarno </a:t>
            </a:r>
            <a:r>
              <a:rPr lang="sl-SI" sz="2000" b="0" kern="1200" dirty="0">
                <a:solidFill>
                  <a:schemeClr val="accent6"/>
                </a:solidFill>
                <a:latin typeface="Arial Narrow" panose="020B0606020202030204" pitchFamily="34" charset="0"/>
              </a:rPr>
              <a:t>izobrazbo</a:t>
            </a:r>
            <a:r>
              <a:rPr lang="sl-SI" sz="2000" b="0" kern="1200" dirty="0" smtClean="0">
                <a:solidFill>
                  <a:schemeClr val="accent6"/>
                </a:solidFill>
                <a:latin typeface="Arial Narrow" panose="020B0606020202030204" pitchFamily="34" charset="0"/>
                <a:ea typeface="+mn-ea"/>
                <a:cs typeface="+mn-cs"/>
              </a:rPr>
              <a:t>, </a:t>
            </a:r>
            <a:r>
              <a:rPr lang="sl-SI" sz="2000" b="0" kern="1200" dirty="0">
                <a:solidFill>
                  <a:schemeClr val="accent6"/>
                </a:solidFill>
                <a:latin typeface="Arial Narrow" panose="020B0606020202030204" pitchFamily="34" charset="0"/>
                <a:ea typeface="+mn-ea"/>
                <a:cs typeface="+mn-cs"/>
              </a:rPr>
              <a:t>da </a:t>
            </a:r>
            <a:r>
              <a:rPr lang="sl-SI" sz="2000" b="0" u="sng" kern="1200" dirty="0" smtClean="0">
                <a:solidFill>
                  <a:srgbClr val="FF0000"/>
                </a:solidFill>
                <a:latin typeface="Arial Narrow" panose="020B0606020202030204" pitchFamily="34" charset="0"/>
                <a:ea typeface="+mn-ea"/>
                <a:cs typeface="+mn-cs"/>
              </a:rPr>
              <a:t>v </a:t>
            </a:r>
            <a:r>
              <a:rPr lang="sl-SI" sz="2000" b="0" u="sng" kern="1200" dirty="0">
                <a:solidFill>
                  <a:srgbClr val="FF0000"/>
                </a:solidFill>
                <a:latin typeface="Arial Narrow" panose="020B0606020202030204" pitchFamily="34" charset="0"/>
                <a:ea typeface="+mn-ea"/>
                <a:cs typeface="+mn-cs"/>
              </a:rPr>
              <a:t>pismenosti NE dosežejo niti nivoja </a:t>
            </a:r>
            <a:r>
              <a:rPr lang="sl-SI" sz="2000" b="0" u="sng" kern="1200" dirty="0" smtClean="0">
                <a:solidFill>
                  <a:srgbClr val="FF0000"/>
                </a:solidFill>
                <a:latin typeface="Arial Narrow" panose="020B0606020202030204" pitchFamily="34" charset="0"/>
                <a:ea typeface="+mn-ea"/>
                <a:cs typeface="+mn-cs"/>
              </a:rPr>
              <a:t>2</a:t>
            </a:r>
            <a:r>
              <a:rPr lang="sl-SI" sz="2000" b="0" kern="1200" dirty="0">
                <a:solidFill>
                  <a:schemeClr val="accent6"/>
                </a:solidFill>
                <a:latin typeface="Arial Narrow" panose="020B0606020202030204" pitchFamily="34" charset="0"/>
                <a:ea typeface="+mn-ea"/>
                <a:cs typeface="+mn-cs"/>
              </a:rPr>
              <a:t>!</a:t>
            </a:r>
            <a:endParaRPr lang="en-GB" sz="2000" b="0" kern="1200" dirty="0">
              <a:solidFill>
                <a:schemeClr val="accent6"/>
              </a:solidFill>
              <a:latin typeface="Arial Narrow" panose="020B0606020202030204" pitchFamily="34" charset="0"/>
              <a:ea typeface="+mn-ea"/>
              <a:cs typeface="+mn-cs"/>
            </a:endParaRPr>
          </a:p>
        </p:txBody>
      </p:sp>
      <p:pic>
        <p:nvPicPr>
          <p:cNvPr id="3" name="Slika 2"/>
          <p:cNvPicPr>
            <a:picLocks noChangeAspect="1"/>
          </p:cNvPicPr>
          <p:nvPr/>
        </p:nvPicPr>
        <p:blipFill>
          <a:blip r:embed="rId4"/>
          <a:stretch>
            <a:fillRect/>
          </a:stretch>
        </p:blipFill>
        <p:spPr>
          <a:xfrm>
            <a:off x="29181" y="2473030"/>
            <a:ext cx="7279123" cy="4410503"/>
          </a:xfrm>
          <a:prstGeom prst="rect">
            <a:avLst/>
          </a:prstGeom>
        </p:spPr>
      </p:pic>
      <p:sp>
        <p:nvSpPr>
          <p:cNvPr id="6" name="Naslov 1"/>
          <p:cNvSpPr txBox="1">
            <a:spLocks/>
          </p:cNvSpPr>
          <p:nvPr/>
        </p:nvSpPr>
        <p:spPr bwMode="auto">
          <a:xfrm>
            <a:off x="2699792" y="3284984"/>
            <a:ext cx="4390534" cy="4320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4400">
                <a:solidFill>
                  <a:schemeClr val="tx1"/>
                </a:solidFill>
                <a:latin typeface="+mj-lt"/>
                <a:ea typeface="+mj-ea"/>
                <a:cs typeface="+mj-cs"/>
              </a:defRPr>
            </a:lvl1pPr>
            <a:lvl2pPr algn="l" rtl="0" eaLnBrk="0" fontAlgn="base" hangingPunct="0">
              <a:spcBef>
                <a:spcPct val="0"/>
              </a:spcBef>
              <a:spcAft>
                <a:spcPct val="0"/>
              </a:spcAft>
              <a:defRPr sz="4400">
                <a:solidFill>
                  <a:schemeClr val="tx1"/>
                </a:solidFill>
                <a:latin typeface="Arial" pitchFamily="34" charset="0"/>
              </a:defRPr>
            </a:lvl2pPr>
            <a:lvl3pPr algn="l" rtl="0" eaLnBrk="0" fontAlgn="base" hangingPunct="0">
              <a:spcBef>
                <a:spcPct val="0"/>
              </a:spcBef>
              <a:spcAft>
                <a:spcPct val="0"/>
              </a:spcAft>
              <a:defRPr sz="4400">
                <a:solidFill>
                  <a:schemeClr val="tx1"/>
                </a:solidFill>
                <a:latin typeface="Arial" pitchFamily="34" charset="0"/>
              </a:defRPr>
            </a:lvl3pPr>
            <a:lvl4pPr algn="l" rtl="0" eaLnBrk="0" fontAlgn="base" hangingPunct="0">
              <a:spcBef>
                <a:spcPct val="0"/>
              </a:spcBef>
              <a:spcAft>
                <a:spcPct val="0"/>
              </a:spcAft>
              <a:defRPr sz="4400">
                <a:solidFill>
                  <a:schemeClr val="tx1"/>
                </a:solidFill>
                <a:latin typeface="Arial" pitchFamily="34" charset="0"/>
              </a:defRPr>
            </a:lvl4pPr>
            <a:lvl5pPr algn="l" rtl="0" eaLnBrk="0" fontAlgn="base" hangingPunct="0">
              <a:spcBef>
                <a:spcPct val="0"/>
              </a:spcBef>
              <a:spcAft>
                <a:spcPct val="0"/>
              </a:spcAft>
              <a:defRPr sz="4400">
                <a:solidFill>
                  <a:schemeClr val="tx1"/>
                </a:solidFill>
                <a:latin typeface="Arial" pitchFamily="34" charset="0"/>
              </a:defRPr>
            </a:lvl5pPr>
            <a:lvl6pPr marL="457200" algn="l" rtl="0" fontAlgn="base">
              <a:spcBef>
                <a:spcPct val="0"/>
              </a:spcBef>
              <a:spcAft>
                <a:spcPct val="0"/>
              </a:spcAft>
              <a:defRPr sz="4400">
                <a:solidFill>
                  <a:schemeClr val="tx1"/>
                </a:solidFill>
                <a:latin typeface="Arial" pitchFamily="34" charset="0"/>
              </a:defRPr>
            </a:lvl6pPr>
            <a:lvl7pPr marL="914400" algn="l" rtl="0" fontAlgn="base">
              <a:spcBef>
                <a:spcPct val="0"/>
              </a:spcBef>
              <a:spcAft>
                <a:spcPct val="0"/>
              </a:spcAft>
              <a:defRPr sz="4400">
                <a:solidFill>
                  <a:schemeClr val="tx1"/>
                </a:solidFill>
                <a:latin typeface="Arial" pitchFamily="34" charset="0"/>
              </a:defRPr>
            </a:lvl7pPr>
            <a:lvl8pPr marL="1371600" algn="l" rtl="0" fontAlgn="base">
              <a:spcBef>
                <a:spcPct val="0"/>
              </a:spcBef>
              <a:spcAft>
                <a:spcPct val="0"/>
              </a:spcAft>
              <a:defRPr sz="4400">
                <a:solidFill>
                  <a:schemeClr val="tx1"/>
                </a:solidFill>
                <a:latin typeface="Arial" pitchFamily="34" charset="0"/>
              </a:defRPr>
            </a:lvl8pPr>
            <a:lvl9pPr marL="1828800" algn="l" rtl="0" fontAlgn="base">
              <a:spcBef>
                <a:spcPct val="0"/>
              </a:spcBef>
              <a:spcAft>
                <a:spcPct val="0"/>
              </a:spcAft>
              <a:defRPr sz="4400">
                <a:solidFill>
                  <a:schemeClr val="tx1"/>
                </a:solidFill>
                <a:latin typeface="Arial" pitchFamily="34" charset="0"/>
              </a:defRPr>
            </a:lvl9pPr>
          </a:lstStyle>
          <a:p>
            <a:pPr eaLnBrk="1" hangingPunct="1">
              <a:lnSpc>
                <a:spcPct val="95000"/>
              </a:lnSpc>
              <a:spcBef>
                <a:spcPts val="600"/>
              </a:spcBef>
              <a:defRPr/>
            </a:pPr>
            <a:r>
              <a:rPr lang="sl-SI" sz="2400" dirty="0" smtClean="0">
                <a:solidFill>
                  <a:srgbClr val="FF0000"/>
                </a:solidFill>
                <a:latin typeface="Arial Narrow" panose="020B0606020202030204" pitchFamily="34" charset="0"/>
                <a:ea typeface="+mn-ea"/>
                <a:cs typeface="+mn-cs"/>
              </a:rPr>
              <a:t>PRAVIČNOST?</a:t>
            </a:r>
            <a:endParaRPr lang="en-GB" sz="2400" dirty="0">
              <a:solidFill>
                <a:srgbClr val="FF0000"/>
              </a:solidFill>
              <a:latin typeface="Arial Narrow" panose="020B0606020202030204" pitchFamily="34" charset="0"/>
              <a:ea typeface="+mn-ea"/>
              <a:cs typeface="+mn-cs"/>
            </a:endParaRPr>
          </a:p>
        </p:txBody>
      </p:sp>
      <p:sp>
        <p:nvSpPr>
          <p:cNvPr id="4" name="PoljeZBesedilom 3"/>
          <p:cNvSpPr txBox="1"/>
          <p:nvPr/>
        </p:nvSpPr>
        <p:spPr>
          <a:xfrm>
            <a:off x="7668344" y="1227894"/>
            <a:ext cx="864096" cy="584775"/>
          </a:xfrm>
          <a:prstGeom prst="rect">
            <a:avLst/>
          </a:prstGeom>
          <a:noFill/>
        </p:spPr>
        <p:txBody>
          <a:bodyPr wrap="square" rtlCol="0">
            <a:spAutoFit/>
          </a:bodyPr>
          <a:lstStyle/>
          <a:p>
            <a:r>
              <a:rPr lang="sl-SI" sz="1600" dirty="0" smtClean="0">
                <a:solidFill>
                  <a:srgbClr val="FF0000"/>
                </a:solidFill>
              </a:rPr>
              <a:t>SLO </a:t>
            </a:r>
          </a:p>
          <a:p>
            <a:r>
              <a:rPr lang="sl-SI" sz="1600" dirty="0" smtClean="0">
                <a:solidFill>
                  <a:srgbClr val="FF0000"/>
                </a:solidFill>
              </a:rPr>
              <a:t>47,9 %</a:t>
            </a:r>
            <a:endParaRPr lang="en-GB" sz="1600" dirty="0">
              <a:solidFill>
                <a:srgbClr val="FF0000"/>
              </a:solidFill>
            </a:endParaRPr>
          </a:p>
        </p:txBody>
      </p:sp>
      <p:pic>
        <p:nvPicPr>
          <p:cNvPr id="9"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4518" y="3717032"/>
            <a:ext cx="5411998" cy="3166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4891440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9"/>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Naslov 1"/>
          <p:cNvSpPr txBox="1">
            <a:spLocks/>
          </p:cNvSpPr>
          <p:nvPr/>
        </p:nvSpPr>
        <p:spPr bwMode="auto">
          <a:xfrm rot="16200000">
            <a:off x="-2559485" y="3302986"/>
            <a:ext cx="5688633" cy="468052"/>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3200" b="1">
                <a:solidFill>
                  <a:schemeClr val="accent2"/>
                </a:solidFill>
                <a:latin typeface="+mj-lt"/>
                <a:ea typeface="+mj-ea"/>
                <a:cs typeface="+mj-cs"/>
              </a:defRPr>
            </a:lvl1pPr>
            <a:lvl2pPr algn="ctr" rtl="0" eaLnBrk="1" fontAlgn="base" hangingPunct="1">
              <a:spcBef>
                <a:spcPct val="0"/>
              </a:spcBef>
              <a:spcAft>
                <a:spcPct val="0"/>
              </a:spcAft>
              <a:defRPr sz="3200" b="1">
                <a:solidFill>
                  <a:schemeClr val="accent2"/>
                </a:solidFill>
                <a:latin typeface="Arial Narrow" pitchFamily="34" charset="0"/>
              </a:defRPr>
            </a:lvl2pPr>
            <a:lvl3pPr algn="ctr" rtl="0" eaLnBrk="1" fontAlgn="base" hangingPunct="1">
              <a:spcBef>
                <a:spcPct val="0"/>
              </a:spcBef>
              <a:spcAft>
                <a:spcPct val="0"/>
              </a:spcAft>
              <a:defRPr sz="3200" b="1">
                <a:solidFill>
                  <a:schemeClr val="accent2"/>
                </a:solidFill>
                <a:latin typeface="Arial Narrow" pitchFamily="34" charset="0"/>
              </a:defRPr>
            </a:lvl3pPr>
            <a:lvl4pPr algn="ctr" rtl="0" eaLnBrk="1" fontAlgn="base" hangingPunct="1">
              <a:spcBef>
                <a:spcPct val="0"/>
              </a:spcBef>
              <a:spcAft>
                <a:spcPct val="0"/>
              </a:spcAft>
              <a:defRPr sz="3200" b="1">
                <a:solidFill>
                  <a:schemeClr val="accent2"/>
                </a:solidFill>
                <a:latin typeface="Arial Narrow" pitchFamily="34" charset="0"/>
              </a:defRPr>
            </a:lvl4pPr>
            <a:lvl5pPr algn="ctr" rtl="0" eaLnBrk="1" fontAlgn="base" hangingPunct="1">
              <a:spcBef>
                <a:spcPct val="0"/>
              </a:spcBef>
              <a:spcAft>
                <a:spcPct val="0"/>
              </a:spcAft>
              <a:defRPr sz="3200" b="1">
                <a:solidFill>
                  <a:schemeClr val="accent2"/>
                </a:solidFill>
                <a:latin typeface="Arial Narrow" pitchFamily="34" charset="0"/>
              </a:defRPr>
            </a:lvl5pPr>
            <a:lvl6pPr marL="457200" algn="ctr" rtl="0" eaLnBrk="1" fontAlgn="base" hangingPunct="1">
              <a:spcBef>
                <a:spcPct val="0"/>
              </a:spcBef>
              <a:spcAft>
                <a:spcPct val="0"/>
              </a:spcAft>
              <a:defRPr sz="3200" b="1">
                <a:solidFill>
                  <a:schemeClr val="accent2"/>
                </a:solidFill>
                <a:latin typeface="Arial Narrow" pitchFamily="34" charset="0"/>
              </a:defRPr>
            </a:lvl6pPr>
            <a:lvl7pPr marL="914400" algn="ctr" rtl="0" eaLnBrk="1" fontAlgn="base" hangingPunct="1">
              <a:spcBef>
                <a:spcPct val="0"/>
              </a:spcBef>
              <a:spcAft>
                <a:spcPct val="0"/>
              </a:spcAft>
              <a:defRPr sz="3200" b="1">
                <a:solidFill>
                  <a:schemeClr val="accent2"/>
                </a:solidFill>
                <a:latin typeface="Arial Narrow" pitchFamily="34" charset="0"/>
              </a:defRPr>
            </a:lvl7pPr>
            <a:lvl8pPr marL="1371600" algn="ctr" rtl="0" eaLnBrk="1" fontAlgn="base" hangingPunct="1">
              <a:spcBef>
                <a:spcPct val="0"/>
              </a:spcBef>
              <a:spcAft>
                <a:spcPct val="0"/>
              </a:spcAft>
              <a:defRPr sz="3200" b="1">
                <a:solidFill>
                  <a:schemeClr val="accent2"/>
                </a:solidFill>
                <a:latin typeface="Arial Narrow" pitchFamily="34" charset="0"/>
              </a:defRPr>
            </a:lvl8pPr>
            <a:lvl9pPr marL="1828800" algn="ctr" rtl="0" eaLnBrk="1" fontAlgn="base" hangingPunct="1">
              <a:spcBef>
                <a:spcPct val="0"/>
              </a:spcBef>
              <a:spcAft>
                <a:spcPct val="0"/>
              </a:spcAft>
              <a:defRPr sz="3200" b="1">
                <a:solidFill>
                  <a:schemeClr val="accent2"/>
                </a:solidFill>
                <a:latin typeface="Arial Narrow" pitchFamily="34" charset="0"/>
              </a:defRPr>
            </a:lvl9pPr>
          </a:lstStyle>
          <a:p>
            <a:pPr>
              <a:lnSpc>
                <a:spcPct val="95000"/>
              </a:lnSpc>
              <a:spcBef>
                <a:spcPts val="600"/>
              </a:spcBef>
              <a:defRPr/>
            </a:pPr>
            <a:r>
              <a:rPr lang="sl-SI" sz="2800" b="0" dirty="0" smtClean="0">
                <a:solidFill>
                  <a:srgbClr val="FF0000"/>
                </a:solidFill>
                <a:latin typeface="Arial Narrow" panose="020B0606020202030204" pitchFamily="34" charset="0"/>
                <a:ea typeface="+mn-ea"/>
                <a:cs typeface="+mn-cs"/>
              </a:rPr>
              <a:t>Boljše </a:t>
            </a:r>
            <a:r>
              <a:rPr lang="sl-SI" sz="2800" b="0" dirty="0">
                <a:solidFill>
                  <a:srgbClr val="FF0000"/>
                </a:solidFill>
                <a:latin typeface="Arial Narrow" panose="020B0606020202030204" pitchFamily="34" charset="0"/>
                <a:ea typeface="+mn-ea"/>
                <a:cs typeface="+mn-cs"/>
              </a:rPr>
              <a:t>ali enako znanje </a:t>
            </a:r>
            <a:r>
              <a:rPr lang="sl-SI" sz="2800" b="0" dirty="0" smtClean="0">
                <a:solidFill>
                  <a:srgbClr val="FF0000"/>
                </a:solidFill>
                <a:latin typeface="Arial Narrow" panose="020B0606020202030204" pitchFamily="34" charset="0"/>
                <a:ea typeface="+mn-ea"/>
                <a:cs typeface="+mn-cs"/>
              </a:rPr>
              <a:t>iz MAT</a:t>
            </a:r>
            <a:r>
              <a:rPr lang="sl-SI" sz="2800" b="0" dirty="0">
                <a:latin typeface="Arial Narrow" panose="020B0606020202030204" pitchFamily="34" charset="0"/>
                <a:ea typeface="+mn-ea"/>
                <a:cs typeface="+mn-cs"/>
              </a:rPr>
              <a:t> </a:t>
            </a:r>
            <a:r>
              <a:rPr lang="sl-SI" sz="2800" b="0" dirty="0" smtClean="0">
                <a:solidFill>
                  <a:srgbClr val="FF0000"/>
                </a:solidFill>
                <a:latin typeface="Arial Narrow" panose="020B0606020202030204" pitchFamily="34" charset="0"/>
                <a:ea typeface="+mn-ea"/>
                <a:cs typeface="+mn-cs"/>
              </a:rPr>
              <a:t>pri NPZ… </a:t>
            </a:r>
            <a:endParaRPr lang="en-GB" sz="2800" b="0" kern="1200" dirty="0">
              <a:solidFill>
                <a:srgbClr val="FF0000"/>
              </a:solidFill>
              <a:latin typeface="Arial Narrow" panose="020B0606020202030204" pitchFamily="34" charset="0"/>
              <a:ea typeface="+mn-ea"/>
              <a:cs typeface="+mn-cs"/>
            </a:endParaRPr>
          </a:p>
        </p:txBody>
      </p:sp>
      <p:pic>
        <p:nvPicPr>
          <p:cNvPr id="7" name="Slika 6"/>
          <p:cNvPicPr>
            <a:picLocks noChangeAspect="1"/>
          </p:cNvPicPr>
          <p:nvPr/>
        </p:nvPicPr>
        <p:blipFill>
          <a:blip r:embed="rId3"/>
          <a:stretch>
            <a:fillRect/>
          </a:stretch>
        </p:blipFill>
        <p:spPr>
          <a:xfrm>
            <a:off x="569493" y="482701"/>
            <a:ext cx="3285383" cy="3321094"/>
          </a:xfrm>
          <a:prstGeom prst="rect">
            <a:avLst/>
          </a:prstGeom>
        </p:spPr>
      </p:pic>
      <p:pic>
        <p:nvPicPr>
          <p:cNvPr id="8" name="Slika 7"/>
          <p:cNvPicPr>
            <a:picLocks noChangeAspect="1"/>
          </p:cNvPicPr>
          <p:nvPr/>
        </p:nvPicPr>
        <p:blipFill>
          <a:blip r:embed="rId4"/>
          <a:stretch>
            <a:fillRect/>
          </a:stretch>
        </p:blipFill>
        <p:spPr>
          <a:xfrm>
            <a:off x="564273" y="3553347"/>
            <a:ext cx="3257274" cy="3304653"/>
          </a:xfrm>
          <a:prstGeom prst="rect">
            <a:avLst/>
          </a:prstGeom>
        </p:spPr>
      </p:pic>
      <p:pic>
        <p:nvPicPr>
          <p:cNvPr id="9" name="Slika 8"/>
          <p:cNvPicPr>
            <a:picLocks noChangeAspect="1"/>
          </p:cNvPicPr>
          <p:nvPr/>
        </p:nvPicPr>
        <p:blipFill>
          <a:blip r:embed="rId5"/>
          <a:stretch>
            <a:fillRect/>
          </a:stretch>
        </p:blipFill>
        <p:spPr>
          <a:xfrm>
            <a:off x="5277456" y="508635"/>
            <a:ext cx="3247748" cy="3295160"/>
          </a:xfrm>
          <a:prstGeom prst="rect">
            <a:avLst/>
          </a:prstGeom>
        </p:spPr>
      </p:pic>
      <p:pic>
        <p:nvPicPr>
          <p:cNvPr id="10" name="Slika 9"/>
          <p:cNvPicPr>
            <a:picLocks noChangeAspect="1"/>
          </p:cNvPicPr>
          <p:nvPr/>
        </p:nvPicPr>
        <p:blipFill>
          <a:blip r:embed="rId6"/>
          <a:stretch>
            <a:fillRect/>
          </a:stretch>
        </p:blipFill>
        <p:spPr>
          <a:xfrm>
            <a:off x="5273938" y="3608228"/>
            <a:ext cx="3251266" cy="3298730"/>
          </a:xfrm>
          <a:prstGeom prst="rect">
            <a:avLst/>
          </a:prstGeom>
        </p:spPr>
      </p:pic>
      <p:sp>
        <p:nvSpPr>
          <p:cNvPr id="11" name="Naslov 1"/>
          <p:cNvSpPr txBox="1">
            <a:spLocks/>
          </p:cNvSpPr>
          <p:nvPr/>
        </p:nvSpPr>
        <p:spPr bwMode="auto">
          <a:xfrm rot="16200000">
            <a:off x="6052689" y="3194973"/>
            <a:ext cx="5472608" cy="468052"/>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3200" b="1">
                <a:solidFill>
                  <a:schemeClr val="accent2"/>
                </a:solidFill>
                <a:latin typeface="+mj-lt"/>
                <a:ea typeface="+mj-ea"/>
                <a:cs typeface="+mj-cs"/>
              </a:defRPr>
            </a:lvl1pPr>
            <a:lvl2pPr algn="ctr" rtl="0" eaLnBrk="1" fontAlgn="base" hangingPunct="1">
              <a:spcBef>
                <a:spcPct val="0"/>
              </a:spcBef>
              <a:spcAft>
                <a:spcPct val="0"/>
              </a:spcAft>
              <a:defRPr sz="3200" b="1">
                <a:solidFill>
                  <a:schemeClr val="accent2"/>
                </a:solidFill>
                <a:latin typeface="Arial Narrow" pitchFamily="34" charset="0"/>
              </a:defRPr>
            </a:lvl2pPr>
            <a:lvl3pPr algn="ctr" rtl="0" eaLnBrk="1" fontAlgn="base" hangingPunct="1">
              <a:spcBef>
                <a:spcPct val="0"/>
              </a:spcBef>
              <a:spcAft>
                <a:spcPct val="0"/>
              </a:spcAft>
              <a:defRPr sz="3200" b="1">
                <a:solidFill>
                  <a:schemeClr val="accent2"/>
                </a:solidFill>
                <a:latin typeface="Arial Narrow" pitchFamily="34" charset="0"/>
              </a:defRPr>
            </a:lvl3pPr>
            <a:lvl4pPr algn="ctr" rtl="0" eaLnBrk="1" fontAlgn="base" hangingPunct="1">
              <a:spcBef>
                <a:spcPct val="0"/>
              </a:spcBef>
              <a:spcAft>
                <a:spcPct val="0"/>
              </a:spcAft>
              <a:defRPr sz="3200" b="1">
                <a:solidFill>
                  <a:schemeClr val="accent2"/>
                </a:solidFill>
                <a:latin typeface="Arial Narrow" pitchFamily="34" charset="0"/>
              </a:defRPr>
            </a:lvl4pPr>
            <a:lvl5pPr algn="ctr" rtl="0" eaLnBrk="1" fontAlgn="base" hangingPunct="1">
              <a:spcBef>
                <a:spcPct val="0"/>
              </a:spcBef>
              <a:spcAft>
                <a:spcPct val="0"/>
              </a:spcAft>
              <a:defRPr sz="3200" b="1">
                <a:solidFill>
                  <a:schemeClr val="accent2"/>
                </a:solidFill>
                <a:latin typeface="Arial Narrow" pitchFamily="34" charset="0"/>
              </a:defRPr>
            </a:lvl5pPr>
            <a:lvl6pPr marL="457200" algn="ctr" rtl="0" eaLnBrk="1" fontAlgn="base" hangingPunct="1">
              <a:spcBef>
                <a:spcPct val="0"/>
              </a:spcBef>
              <a:spcAft>
                <a:spcPct val="0"/>
              </a:spcAft>
              <a:defRPr sz="3200" b="1">
                <a:solidFill>
                  <a:schemeClr val="accent2"/>
                </a:solidFill>
                <a:latin typeface="Arial Narrow" pitchFamily="34" charset="0"/>
              </a:defRPr>
            </a:lvl6pPr>
            <a:lvl7pPr marL="914400" algn="ctr" rtl="0" eaLnBrk="1" fontAlgn="base" hangingPunct="1">
              <a:spcBef>
                <a:spcPct val="0"/>
              </a:spcBef>
              <a:spcAft>
                <a:spcPct val="0"/>
              </a:spcAft>
              <a:defRPr sz="3200" b="1">
                <a:solidFill>
                  <a:schemeClr val="accent2"/>
                </a:solidFill>
                <a:latin typeface="Arial Narrow" pitchFamily="34" charset="0"/>
              </a:defRPr>
            </a:lvl7pPr>
            <a:lvl8pPr marL="1371600" algn="ctr" rtl="0" eaLnBrk="1" fontAlgn="base" hangingPunct="1">
              <a:spcBef>
                <a:spcPct val="0"/>
              </a:spcBef>
              <a:spcAft>
                <a:spcPct val="0"/>
              </a:spcAft>
              <a:defRPr sz="3200" b="1">
                <a:solidFill>
                  <a:schemeClr val="accent2"/>
                </a:solidFill>
                <a:latin typeface="Arial Narrow" pitchFamily="34" charset="0"/>
              </a:defRPr>
            </a:lvl8pPr>
            <a:lvl9pPr marL="1828800" algn="ctr" rtl="0" eaLnBrk="1" fontAlgn="base" hangingPunct="1">
              <a:spcBef>
                <a:spcPct val="0"/>
              </a:spcBef>
              <a:spcAft>
                <a:spcPct val="0"/>
              </a:spcAft>
              <a:defRPr sz="3200" b="1">
                <a:solidFill>
                  <a:schemeClr val="accent2"/>
                </a:solidFill>
                <a:latin typeface="Arial Narrow" pitchFamily="34" charset="0"/>
              </a:defRPr>
            </a:lvl9pPr>
          </a:lstStyle>
          <a:p>
            <a:pPr>
              <a:lnSpc>
                <a:spcPct val="95000"/>
              </a:lnSpc>
              <a:spcBef>
                <a:spcPts val="600"/>
              </a:spcBef>
              <a:defRPr/>
            </a:pPr>
            <a:r>
              <a:rPr lang="sl-SI" sz="2800" b="0" dirty="0" smtClean="0">
                <a:latin typeface="Arial Narrow" panose="020B0606020202030204" pitchFamily="34" charset="0"/>
                <a:ea typeface="+mn-ea"/>
                <a:cs typeface="+mn-cs"/>
              </a:rPr>
              <a:t>So iz družine z večjim ali enakim SEI…</a:t>
            </a:r>
            <a:endParaRPr lang="en-GB" sz="2800" b="0" kern="1200" dirty="0">
              <a:latin typeface="Arial Narrow" panose="020B0606020202030204" pitchFamily="34" charset="0"/>
              <a:ea typeface="+mn-ea"/>
              <a:cs typeface="+mn-cs"/>
            </a:endParaRPr>
          </a:p>
        </p:txBody>
      </p:sp>
      <p:sp>
        <p:nvSpPr>
          <p:cNvPr id="2" name="Naslov 1"/>
          <p:cNvSpPr>
            <a:spLocks noGrp="1"/>
          </p:cNvSpPr>
          <p:nvPr>
            <p:ph type="title"/>
          </p:nvPr>
        </p:nvSpPr>
        <p:spPr>
          <a:xfrm>
            <a:off x="3789549" y="2600116"/>
            <a:ext cx="1484389" cy="2016224"/>
          </a:xfrm>
        </p:spPr>
        <p:txBody>
          <a:bodyPr/>
          <a:lstStyle/>
          <a:p>
            <a:r>
              <a:rPr lang="sl-SI" sz="2400" dirty="0" smtClean="0">
                <a:solidFill>
                  <a:schemeClr val="tx1"/>
                </a:solidFill>
              </a:rPr>
              <a:t>Verjetnosti za SŠ …</a:t>
            </a:r>
            <a:endParaRPr lang="en-GB" sz="2400" dirty="0">
              <a:solidFill>
                <a:schemeClr val="tx1"/>
              </a:solidFill>
            </a:endParaRPr>
          </a:p>
        </p:txBody>
      </p:sp>
      <p:sp>
        <p:nvSpPr>
          <p:cNvPr id="12" name="Naslov 1"/>
          <p:cNvSpPr txBox="1">
            <a:spLocks/>
          </p:cNvSpPr>
          <p:nvPr/>
        </p:nvSpPr>
        <p:spPr bwMode="auto">
          <a:xfrm>
            <a:off x="0" y="58316"/>
            <a:ext cx="9180199" cy="545637"/>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3200" b="1">
                <a:solidFill>
                  <a:schemeClr val="accent2"/>
                </a:solidFill>
                <a:latin typeface="+mj-lt"/>
                <a:ea typeface="+mj-ea"/>
                <a:cs typeface="+mj-cs"/>
              </a:defRPr>
            </a:lvl1pPr>
            <a:lvl2pPr algn="ctr" rtl="0" eaLnBrk="1" fontAlgn="base" hangingPunct="1">
              <a:spcBef>
                <a:spcPct val="0"/>
              </a:spcBef>
              <a:spcAft>
                <a:spcPct val="0"/>
              </a:spcAft>
              <a:defRPr sz="3200" b="1">
                <a:solidFill>
                  <a:schemeClr val="accent2"/>
                </a:solidFill>
                <a:latin typeface="Arial Narrow" pitchFamily="34" charset="0"/>
              </a:defRPr>
            </a:lvl2pPr>
            <a:lvl3pPr algn="ctr" rtl="0" eaLnBrk="1" fontAlgn="base" hangingPunct="1">
              <a:spcBef>
                <a:spcPct val="0"/>
              </a:spcBef>
              <a:spcAft>
                <a:spcPct val="0"/>
              </a:spcAft>
              <a:defRPr sz="3200" b="1">
                <a:solidFill>
                  <a:schemeClr val="accent2"/>
                </a:solidFill>
                <a:latin typeface="Arial Narrow" pitchFamily="34" charset="0"/>
              </a:defRPr>
            </a:lvl3pPr>
            <a:lvl4pPr algn="ctr" rtl="0" eaLnBrk="1" fontAlgn="base" hangingPunct="1">
              <a:spcBef>
                <a:spcPct val="0"/>
              </a:spcBef>
              <a:spcAft>
                <a:spcPct val="0"/>
              </a:spcAft>
              <a:defRPr sz="3200" b="1">
                <a:solidFill>
                  <a:schemeClr val="accent2"/>
                </a:solidFill>
                <a:latin typeface="Arial Narrow" pitchFamily="34" charset="0"/>
              </a:defRPr>
            </a:lvl4pPr>
            <a:lvl5pPr algn="ctr" rtl="0" eaLnBrk="1" fontAlgn="base" hangingPunct="1">
              <a:spcBef>
                <a:spcPct val="0"/>
              </a:spcBef>
              <a:spcAft>
                <a:spcPct val="0"/>
              </a:spcAft>
              <a:defRPr sz="3200" b="1">
                <a:solidFill>
                  <a:schemeClr val="accent2"/>
                </a:solidFill>
                <a:latin typeface="Arial Narrow" pitchFamily="34" charset="0"/>
              </a:defRPr>
            </a:lvl5pPr>
            <a:lvl6pPr marL="457200" algn="ctr" rtl="0" eaLnBrk="1" fontAlgn="base" hangingPunct="1">
              <a:spcBef>
                <a:spcPct val="0"/>
              </a:spcBef>
              <a:spcAft>
                <a:spcPct val="0"/>
              </a:spcAft>
              <a:defRPr sz="3200" b="1">
                <a:solidFill>
                  <a:schemeClr val="accent2"/>
                </a:solidFill>
                <a:latin typeface="Arial Narrow" pitchFamily="34" charset="0"/>
              </a:defRPr>
            </a:lvl6pPr>
            <a:lvl7pPr marL="914400" algn="ctr" rtl="0" eaLnBrk="1" fontAlgn="base" hangingPunct="1">
              <a:spcBef>
                <a:spcPct val="0"/>
              </a:spcBef>
              <a:spcAft>
                <a:spcPct val="0"/>
              </a:spcAft>
              <a:defRPr sz="3200" b="1">
                <a:solidFill>
                  <a:schemeClr val="accent2"/>
                </a:solidFill>
                <a:latin typeface="Arial Narrow" pitchFamily="34" charset="0"/>
              </a:defRPr>
            </a:lvl7pPr>
            <a:lvl8pPr marL="1371600" algn="ctr" rtl="0" eaLnBrk="1" fontAlgn="base" hangingPunct="1">
              <a:spcBef>
                <a:spcPct val="0"/>
              </a:spcBef>
              <a:spcAft>
                <a:spcPct val="0"/>
              </a:spcAft>
              <a:defRPr sz="3200" b="1">
                <a:solidFill>
                  <a:schemeClr val="accent2"/>
                </a:solidFill>
                <a:latin typeface="Arial Narrow" pitchFamily="34" charset="0"/>
              </a:defRPr>
            </a:lvl8pPr>
            <a:lvl9pPr marL="1828800" algn="ctr" rtl="0" eaLnBrk="1" fontAlgn="base" hangingPunct="1">
              <a:spcBef>
                <a:spcPct val="0"/>
              </a:spcBef>
              <a:spcAft>
                <a:spcPct val="0"/>
              </a:spcAft>
              <a:defRPr sz="3200" b="1">
                <a:solidFill>
                  <a:schemeClr val="accent2"/>
                </a:solidFill>
                <a:latin typeface="Arial Narrow" pitchFamily="34" charset="0"/>
              </a:defRPr>
            </a:lvl9pPr>
          </a:lstStyle>
          <a:p>
            <a:pPr>
              <a:defRPr sz="1400" b="1" i="0" u="none" strike="noStrike" kern="1200" baseline="0">
                <a:solidFill>
                  <a:sysClr val="windowText" lastClr="000000"/>
                </a:solidFill>
                <a:latin typeface="+mn-lt"/>
                <a:ea typeface="+mn-ea"/>
                <a:cs typeface="+mn-cs"/>
              </a:defRPr>
            </a:pPr>
            <a:r>
              <a:rPr lang="sl-SI" sz="2800" kern="1200" dirty="0" smtClean="0">
                <a:solidFill>
                  <a:schemeClr val="accent6"/>
                </a:solidFill>
                <a:latin typeface="Arial Narrow" pitchFamily="34" charset="0"/>
                <a:ea typeface="+mn-ea"/>
                <a:cs typeface="+mn-cs"/>
              </a:rPr>
              <a:t>Za pravičnost je ključna </a:t>
            </a:r>
            <a:r>
              <a:rPr lang="sl-SI" sz="2800" u="sng" kern="1200" dirty="0" smtClean="0">
                <a:solidFill>
                  <a:schemeClr val="accent6"/>
                </a:solidFill>
                <a:latin typeface="Arial Narrow" pitchFamily="34" charset="0"/>
                <a:ea typeface="+mn-ea"/>
                <a:cs typeface="+mn-cs"/>
              </a:rPr>
              <a:t>že</a:t>
            </a:r>
            <a:r>
              <a:rPr lang="sl-SI" sz="2800" kern="1200" dirty="0" smtClean="0">
                <a:solidFill>
                  <a:schemeClr val="accent6"/>
                </a:solidFill>
                <a:latin typeface="Arial Narrow" pitchFamily="34" charset="0"/>
                <a:ea typeface="+mn-ea"/>
                <a:cs typeface="+mn-cs"/>
              </a:rPr>
              <a:t> OŠ in prehod v SŠ…</a:t>
            </a:r>
            <a:endParaRPr lang="sl-SI" sz="2400" kern="1200" dirty="0">
              <a:solidFill>
                <a:schemeClr val="accent6"/>
              </a:solidFill>
              <a:latin typeface="Arial Narrow" pitchFamily="34" charset="0"/>
              <a:ea typeface="+mn-ea"/>
              <a:cs typeface="+mn-cs"/>
            </a:endParaRPr>
          </a:p>
        </p:txBody>
      </p:sp>
      <p:grpSp>
        <p:nvGrpSpPr>
          <p:cNvPr id="6" name="Skupina 5"/>
          <p:cNvGrpSpPr/>
          <p:nvPr/>
        </p:nvGrpSpPr>
        <p:grpSpPr>
          <a:xfrm>
            <a:off x="5249998" y="603953"/>
            <a:ext cx="3275206" cy="3004275"/>
            <a:chOff x="5249998" y="603953"/>
            <a:chExt cx="3275206" cy="3004275"/>
          </a:xfrm>
        </p:grpSpPr>
        <p:pic>
          <p:nvPicPr>
            <p:cNvPr id="13" name="Picture 2"/>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265815" y="603953"/>
              <a:ext cx="3259389" cy="3004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PoljeZBesedilom 2"/>
            <p:cNvSpPr txBox="1"/>
            <p:nvPr/>
          </p:nvSpPr>
          <p:spPr>
            <a:xfrm>
              <a:off x="5803176" y="911210"/>
              <a:ext cx="2369224" cy="646331"/>
            </a:xfrm>
            <a:prstGeom prst="rect">
              <a:avLst/>
            </a:prstGeom>
            <a:noFill/>
          </p:spPr>
          <p:txBody>
            <a:bodyPr wrap="square" rtlCol="0">
              <a:spAutoFit/>
            </a:bodyPr>
            <a:lstStyle/>
            <a:p>
              <a:r>
                <a:rPr lang="sl-SI" dirty="0" smtClean="0">
                  <a:solidFill>
                    <a:srgbClr val="FF0000"/>
                  </a:solidFill>
                </a:rPr>
                <a:t>Oddelčni ESCS v </a:t>
              </a:r>
              <a:r>
                <a:rPr lang="sl-SI" dirty="0" err="1" smtClean="0">
                  <a:solidFill>
                    <a:srgbClr val="FF0000"/>
                  </a:solidFill>
                </a:rPr>
                <a:t>gimnaz</a:t>
              </a:r>
              <a:r>
                <a:rPr lang="sl-SI" dirty="0" smtClean="0">
                  <a:solidFill>
                    <a:srgbClr val="FF0000"/>
                  </a:solidFill>
                </a:rPr>
                <a:t>. oddelkih (SM) </a:t>
              </a:r>
              <a:r>
                <a:rPr lang="sl-SI" dirty="0" err="1" smtClean="0">
                  <a:solidFill>
                    <a:srgbClr val="FF0000"/>
                  </a:solidFill>
                </a:rPr>
                <a:t>vs</a:t>
              </a:r>
              <a:r>
                <a:rPr lang="sl-SI" dirty="0" smtClean="0">
                  <a:solidFill>
                    <a:srgbClr val="FF0000"/>
                  </a:solidFill>
                </a:rPr>
                <a:t>. PM</a:t>
              </a:r>
              <a:endParaRPr lang="en-GB" sz="1400" dirty="0">
                <a:solidFill>
                  <a:srgbClr val="FF0000"/>
                </a:solidFill>
              </a:endParaRPr>
            </a:p>
          </p:txBody>
        </p:sp>
        <p:sp>
          <p:nvSpPr>
            <p:cNvPr id="14" name="PoljeZBesedilom 13"/>
            <p:cNvSpPr txBox="1"/>
            <p:nvPr/>
          </p:nvSpPr>
          <p:spPr>
            <a:xfrm>
              <a:off x="6587494" y="1864798"/>
              <a:ext cx="1368882" cy="584775"/>
            </a:xfrm>
            <a:prstGeom prst="rect">
              <a:avLst/>
            </a:prstGeom>
            <a:noFill/>
          </p:spPr>
          <p:txBody>
            <a:bodyPr wrap="square" rtlCol="0">
              <a:spAutoFit/>
            </a:bodyPr>
            <a:lstStyle/>
            <a:p>
              <a:r>
                <a:rPr lang="sl-SI" sz="3200" b="1" dirty="0" smtClean="0">
                  <a:solidFill>
                    <a:srgbClr val="00B050"/>
                  </a:solidFill>
                </a:rPr>
                <a:t>96,9 %</a:t>
              </a:r>
            </a:p>
          </p:txBody>
        </p:sp>
        <p:sp>
          <p:nvSpPr>
            <p:cNvPr id="15" name="PoljeZBesedilom 14"/>
            <p:cNvSpPr txBox="1"/>
            <p:nvPr/>
          </p:nvSpPr>
          <p:spPr>
            <a:xfrm>
              <a:off x="5249998" y="3238896"/>
              <a:ext cx="1067706" cy="369332"/>
            </a:xfrm>
            <a:prstGeom prst="rect">
              <a:avLst/>
            </a:prstGeom>
            <a:noFill/>
          </p:spPr>
          <p:txBody>
            <a:bodyPr wrap="square" rtlCol="0">
              <a:spAutoFit/>
            </a:bodyPr>
            <a:lstStyle/>
            <a:p>
              <a:r>
                <a:rPr lang="sl-SI" dirty="0" smtClean="0">
                  <a:solidFill>
                    <a:srgbClr val="FF0000"/>
                  </a:solidFill>
                </a:rPr>
                <a:t>Pisa 2009</a:t>
              </a:r>
              <a:endParaRPr lang="en-GB" sz="1400" dirty="0">
                <a:solidFill>
                  <a:srgbClr val="FF0000"/>
                </a:solidFill>
              </a:endParaRPr>
            </a:p>
          </p:txBody>
        </p:sp>
      </p:grpSp>
    </p:spTree>
    <p:extLst>
      <p:ext uri="{BB962C8B-B14F-4D97-AF65-F5344CB8AC3E}">
        <p14:creationId xmlns:p14="http://schemas.microsoft.com/office/powerpoint/2010/main" val="23207090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9"/>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Slika 4"/>
          <p:cNvPicPr>
            <a:picLocks noChangeAspect="1"/>
          </p:cNvPicPr>
          <p:nvPr/>
        </p:nvPicPr>
        <p:blipFill>
          <a:blip r:embed="rId3"/>
          <a:stretch>
            <a:fillRect/>
          </a:stretch>
        </p:blipFill>
        <p:spPr>
          <a:xfrm>
            <a:off x="1597645" y="490066"/>
            <a:ext cx="7546355" cy="3237929"/>
          </a:xfrm>
          <a:prstGeom prst="rect">
            <a:avLst/>
          </a:prstGeom>
        </p:spPr>
      </p:pic>
      <p:sp>
        <p:nvSpPr>
          <p:cNvPr id="9" name="Naslov 1"/>
          <p:cNvSpPr txBox="1">
            <a:spLocks/>
          </p:cNvSpPr>
          <p:nvPr/>
        </p:nvSpPr>
        <p:spPr bwMode="auto">
          <a:xfrm>
            <a:off x="-14517" y="0"/>
            <a:ext cx="1612162" cy="3416968"/>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3200" b="1">
                <a:solidFill>
                  <a:schemeClr val="accent2"/>
                </a:solidFill>
                <a:latin typeface="+mj-lt"/>
                <a:ea typeface="+mj-ea"/>
                <a:cs typeface="+mj-cs"/>
              </a:defRPr>
            </a:lvl1pPr>
            <a:lvl2pPr algn="ctr" rtl="0" eaLnBrk="1" fontAlgn="base" hangingPunct="1">
              <a:spcBef>
                <a:spcPct val="0"/>
              </a:spcBef>
              <a:spcAft>
                <a:spcPct val="0"/>
              </a:spcAft>
              <a:defRPr sz="3200" b="1">
                <a:solidFill>
                  <a:schemeClr val="accent2"/>
                </a:solidFill>
                <a:latin typeface="Arial Narrow" pitchFamily="34" charset="0"/>
              </a:defRPr>
            </a:lvl2pPr>
            <a:lvl3pPr algn="ctr" rtl="0" eaLnBrk="1" fontAlgn="base" hangingPunct="1">
              <a:spcBef>
                <a:spcPct val="0"/>
              </a:spcBef>
              <a:spcAft>
                <a:spcPct val="0"/>
              </a:spcAft>
              <a:defRPr sz="3200" b="1">
                <a:solidFill>
                  <a:schemeClr val="accent2"/>
                </a:solidFill>
                <a:latin typeface="Arial Narrow" pitchFamily="34" charset="0"/>
              </a:defRPr>
            </a:lvl3pPr>
            <a:lvl4pPr algn="ctr" rtl="0" eaLnBrk="1" fontAlgn="base" hangingPunct="1">
              <a:spcBef>
                <a:spcPct val="0"/>
              </a:spcBef>
              <a:spcAft>
                <a:spcPct val="0"/>
              </a:spcAft>
              <a:defRPr sz="3200" b="1">
                <a:solidFill>
                  <a:schemeClr val="accent2"/>
                </a:solidFill>
                <a:latin typeface="Arial Narrow" pitchFamily="34" charset="0"/>
              </a:defRPr>
            </a:lvl4pPr>
            <a:lvl5pPr algn="ctr" rtl="0" eaLnBrk="1" fontAlgn="base" hangingPunct="1">
              <a:spcBef>
                <a:spcPct val="0"/>
              </a:spcBef>
              <a:spcAft>
                <a:spcPct val="0"/>
              </a:spcAft>
              <a:defRPr sz="3200" b="1">
                <a:solidFill>
                  <a:schemeClr val="accent2"/>
                </a:solidFill>
                <a:latin typeface="Arial Narrow" pitchFamily="34" charset="0"/>
              </a:defRPr>
            </a:lvl5pPr>
            <a:lvl6pPr marL="457200" algn="ctr" rtl="0" eaLnBrk="1" fontAlgn="base" hangingPunct="1">
              <a:spcBef>
                <a:spcPct val="0"/>
              </a:spcBef>
              <a:spcAft>
                <a:spcPct val="0"/>
              </a:spcAft>
              <a:defRPr sz="3200" b="1">
                <a:solidFill>
                  <a:schemeClr val="accent2"/>
                </a:solidFill>
                <a:latin typeface="Arial Narrow" pitchFamily="34" charset="0"/>
              </a:defRPr>
            </a:lvl6pPr>
            <a:lvl7pPr marL="914400" algn="ctr" rtl="0" eaLnBrk="1" fontAlgn="base" hangingPunct="1">
              <a:spcBef>
                <a:spcPct val="0"/>
              </a:spcBef>
              <a:spcAft>
                <a:spcPct val="0"/>
              </a:spcAft>
              <a:defRPr sz="3200" b="1">
                <a:solidFill>
                  <a:schemeClr val="accent2"/>
                </a:solidFill>
                <a:latin typeface="Arial Narrow" pitchFamily="34" charset="0"/>
              </a:defRPr>
            </a:lvl7pPr>
            <a:lvl8pPr marL="1371600" algn="ctr" rtl="0" eaLnBrk="1" fontAlgn="base" hangingPunct="1">
              <a:spcBef>
                <a:spcPct val="0"/>
              </a:spcBef>
              <a:spcAft>
                <a:spcPct val="0"/>
              </a:spcAft>
              <a:defRPr sz="3200" b="1">
                <a:solidFill>
                  <a:schemeClr val="accent2"/>
                </a:solidFill>
                <a:latin typeface="Arial Narrow" pitchFamily="34" charset="0"/>
              </a:defRPr>
            </a:lvl8pPr>
            <a:lvl9pPr marL="1828800" algn="ctr" rtl="0" eaLnBrk="1" fontAlgn="base" hangingPunct="1">
              <a:spcBef>
                <a:spcPct val="0"/>
              </a:spcBef>
              <a:spcAft>
                <a:spcPct val="0"/>
              </a:spcAft>
              <a:defRPr sz="3200" b="1">
                <a:solidFill>
                  <a:schemeClr val="accent2"/>
                </a:solidFill>
                <a:latin typeface="Arial Narrow" pitchFamily="34" charset="0"/>
              </a:defRPr>
            </a:lvl9pPr>
          </a:lstStyle>
          <a:p>
            <a:pPr>
              <a:lnSpc>
                <a:spcPct val="95000"/>
              </a:lnSpc>
              <a:spcBef>
                <a:spcPts val="600"/>
              </a:spcBef>
              <a:defRPr/>
            </a:pPr>
            <a:r>
              <a:rPr lang="sl-SI" sz="2200" b="0" kern="1200" dirty="0" smtClean="0">
                <a:solidFill>
                  <a:schemeClr val="accent6"/>
                </a:solidFill>
                <a:latin typeface="Arial Narrow" panose="020B0606020202030204" pitchFamily="34" charset="0"/>
                <a:ea typeface="+mn-ea"/>
                <a:cs typeface="+mn-cs"/>
              </a:rPr>
              <a:t>Dijak iz družine s SEI </a:t>
            </a:r>
            <a:r>
              <a:rPr lang="sl-SI" sz="2200" kern="1200" dirty="0" smtClean="0">
                <a:solidFill>
                  <a:schemeClr val="accent6"/>
                </a:solidFill>
                <a:latin typeface="Arial Narrow" panose="020B0606020202030204" pitchFamily="34" charset="0"/>
                <a:ea typeface="+mn-ea"/>
                <a:cs typeface="+mn-cs"/>
              </a:rPr>
              <a:t>v 10. </a:t>
            </a:r>
            <a:r>
              <a:rPr lang="sl-SI" sz="2200" kern="1200" dirty="0" err="1" smtClean="0">
                <a:solidFill>
                  <a:schemeClr val="accent6"/>
                </a:solidFill>
                <a:latin typeface="Arial Narrow" panose="020B0606020202030204" pitchFamily="34" charset="0"/>
                <a:ea typeface="+mn-ea"/>
                <a:cs typeface="+mn-cs"/>
              </a:rPr>
              <a:t>decilu</a:t>
            </a:r>
            <a:r>
              <a:rPr lang="sl-SI" sz="2200" kern="1200" dirty="0" smtClean="0">
                <a:solidFill>
                  <a:schemeClr val="accent6"/>
                </a:solidFill>
                <a:latin typeface="Arial Narrow" panose="020B0606020202030204" pitchFamily="34" charset="0"/>
                <a:ea typeface="+mn-ea"/>
                <a:cs typeface="+mn-cs"/>
              </a:rPr>
              <a:t> </a:t>
            </a:r>
            <a:r>
              <a:rPr lang="sl-SI" sz="2200" b="0" kern="1200" dirty="0" smtClean="0">
                <a:solidFill>
                  <a:schemeClr val="accent6"/>
                </a:solidFill>
                <a:latin typeface="Arial Narrow" panose="020B0606020202030204" pitchFamily="34" charset="0"/>
                <a:ea typeface="+mn-ea"/>
                <a:cs typeface="+mn-cs"/>
              </a:rPr>
              <a:t>bo v Sloveniji </a:t>
            </a:r>
            <a:r>
              <a:rPr lang="sl-SI" sz="2200" kern="1200" dirty="0" smtClean="0">
                <a:solidFill>
                  <a:srgbClr val="00B050"/>
                </a:solidFill>
                <a:latin typeface="Arial Narrow" panose="020B0606020202030204" pitchFamily="34" charset="0"/>
                <a:ea typeface="+mn-ea"/>
                <a:cs typeface="+mn-cs"/>
              </a:rPr>
              <a:t>z 83,6% verjetnostjo </a:t>
            </a:r>
            <a:r>
              <a:rPr lang="sl-SI" sz="2200" dirty="0" smtClean="0">
                <a:solidFill>
                  <a:srgbClr val="00B050"/>
                </a:solidFill>
                <a:latin typeface="Arial Narrow" panose="020B0606020202030204" pitchFamily="34" charset="0"/>
                <a:ea typeface="+mn-ea"/>
                <a:cs typeface="+mn-cs"/>
              </a:rPr>
              <a:t>SŠ zaključil z </a:t>
            </a:r>
            <a:r>
              <a:rPr lang="sl-SI" sz="2200" dirty="0" err="1" smtClean="0">
                <a:solidFill>
                  <a:srgbClr val="00B050"/>
                </a:solidFill>
                <a:latin typeface="Arial Narrow" panose="020B0606020202030204" pitchFamily="34" charset="0"/>
                <a:ea typeface="+mn-ea"/>
                <a:cs typeface="+mn-cs"/>
              </a:rPr>
              <a:t>gimnazijio</a:t>
            </a:r>
            <a:r>
              <a:rPr lang="sl-SI" sz="2200" dirty="0" smtClean="0">
                <a:solidFill>
                  <a:srgbClr val="00B050"/>
                </a:solidFill>
                <a:latin typeface="Arial Narrow" panose="020B0606020202030204" pitchFamily="34" charset="0"/>
                <a:ea typeface="+mn-ea"/>
                <a:cs typeface="+mn-cs"/>
              </a:rPr>
              <a:t> (SM)</a:t>
            </a:r>
            <a:endParaRPr lang="en-GB" sz="2200" kern="1200" dirty="0">
              <a:solidFill>
                <a:srgbClr val="00B050"/>
              </a:solidFill>
              <a:latin typeface="Arial Narrow" panose="020B0606020202030204" pitchFamily="34" charset="0"/>
              <a:ea typeface="+mn-ea"/>
              <a:cs typeface="+mn-cs"/>
            </a:endParaRPr>
          </a:p>
        </p:txBody>
      </p:sp>
      <p:sp>
        <p:nvSpPr>
          <p:cNvPr id="11" name="Elipsa 10"/>
          <p:cNvSpPr/>
          <p:nvPr/>
        </p:nvSpPr>
        <p:spPr>
          <a:xfrm>
            <a:off x="5364088" y="836712"/>
            <a:ext cx="1008112" cy="36004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Elipsa 11"/>
          <p:cNvSpPr/>
          <p:nvPr/>
        </p:nvSpPr>
        <p:spPr>
          <a:xfrm>
            <a:off x="8028384" y="2924944"/>
            <a:ext cx="1008112" cy="219244"/>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Naslov 1"/>
          <p:cNvSpPr>
            <a:spLocks noGrp="1"/>
          </p:cNvSpPr>
          <p:nvPr>
            <p:ph type="title"/>
          </p:nvPr>
        </p:nvSpPr>
        <p:spPr>
          <a:xfrm>
            <a:off x="1597644" y="0"/>
            <a:ext cx="7546355" cy="490066"/>
          </a:xfrm>
        </p:spPr>
        <p:txBody>
          <a:bodyPr/>
          <a:lstStyle/>
          <a:p>
            <a:pPr algn="l"/>
            <a:r>
              <a:rPr lang="sl-SI" dirty="0" smtClean="0"/>
              <a:t>„Pravičnost“ na prehodu iz OŠ </a:t>
            </a:r>
            <a:r>
              <a:rPr lang="sl-SI" smtClean="0"/>
              <a:t>v SŠ?</a:t>
            </a:r>
            <a:endParaRPr lang="en-GB" dirty="0"/>
          </a:p>
        </p:txBody>
      </p:sp>
      <p:pic>
        <p:nvPicPr>
          <p:cNvPr id="2" name="Slika 1"/>
          <p:cNvPicPr>
            <a:picLocks noChangeAspect="1"/>
          </p:cNvPicPr>
          <p:nvPr/>
        </p:nvPicPr>
        <p:blipFill>
          <a:blip r:embed="rId4"/>
          <a:stretch>
            <a:fillRect/>
          </a:stretch>
        </p:blipFill>
        <p:spPr>
          <a:xfrm>
            <a:off x="0" y="3502397"/>
            <a:ext cx="7591597" cy="3388634"/>
          </a:xfrm>
          <a:prstGeom prst="rect">
            <a:avLst/>
          </a:prstGeom>
        </p:spPr>
      </p:pic>
      <p:pic>
        <p:nvPicPr>
          <p:cNvPr id="3" name="Slika 2"/>
          <p:cNvPicPr>
            <a:picLocks noChangeAspect="1"/>
          </p:cNvPicPr>
          <p:nvPr/>
        </p:nvPicPr>
        <p:blipFill>
          <a:blip r:embed="rId5"/>
          <a:stretch>
            <a:fillRect/>
          </a:stretch>
        </p:blipFill>
        <p:spPr>
          <a:xfrm>
            <a:off x="1643" y="3465998"/>
            <a:ext cx="7556317" cy="3447034"/>
          </a:xfrm>
          <a:prstGeom prst="rect">
            <a:avLst/>
          </a:prstGeom>
        </p:spPr>
      </p:pic>
      <p:pic>
        <p:nvPicPr>
          <p:cNvPr id="14" name="Slika 13"/>
          <p:cNvPicPr>
            <a:picLocks noChangeAspect="1"/>
          </p:cNvPicPr>
          <p:nvPr/>
        </p:nvPicPr>
        <p:blipFill>
          <a:blip r:embed="rId6"/>
          <a:stretch>
            <a:fillRect/>
          </a:stretch>
        </p:blipFill>
        <p:spPr>
          <a:xfrm>
            <a:off x="-14517" y="3465999"/>
            <a:ext cx="7675483" cy="3447034"/>
          </a:xfrm>
          <a:prstGeom prst="rect">
            <a:avLst/>
          </a:prstGeom>
        </p:spPr>
      </p:pic>
      <p:pic>
        <p:nvPicPr>
          <p:cNvPr id="15" name="Slika 14"/>
          <p:cNvPicPr>
            <a:picLocks noChangeAspect="1"/>
          </p:cNvPicPr>
          <p:nvPr/>
        </p:nvPicPr>
        <p:blipFill>
          <a:blip r:embed="rId7"/>
          <a:stretch>
            <a:fillRect/>
          </a:stretch>
        </p:blipFill>
        <p:spPr>
          <a:xfrm>
            <a:off x="0" y="3450965"/>
            <a:ext cx="7730525" cy="3440068"/>
          </a:xfrm>
          <a:prstGeom prst="rect">
            <a:avLst/>
          </a:prstGeom>
        </p:spPr>
      </p:pic>
      <p:sp>
        <p:nvSpPr>
          <p:cNvPr id="10" name="Naslov 1"/>
          <p:cNvSpPr txBox="1">
            <a:spLocks/>
          </p:cNvSpPr>
          <p:nvPr/>
        </p:nvSpPr>
        <p:spPr bwMode="auto">
          <a:xfrm>
            <a:off x="7569189" y="3481031"/>
            <a:ext cx="1612162" cy="3416968"/>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3200" b="1">
                <a:solidFill>
                  <a:schemeClr val="accent2"/>
                </a:solidFill>
                <a:latin typeface="+mj-lt"/>
                <a:ea typeface="+mj-ea"/>
                <a:cs typeface="+mj-cs"/>
              </a:defRPr>
            </a:lvl1pPr>
            <a:lvl2pPr algn="ctr" rtl="0" eaLnBrk="1" fontAlgn="base" hangingPunct="1">
              <a:spcBef>
                <a:spcPct val="0"/>
              </a:spcBef>
              <a:spcAft>
                <a:spcPct val="0"/>
              </a:spcAft>
              <a:defRPr sz="3200" b="1">
                <a:solidFill>
                  <a:schemeClr val="accent2"/>
                </a:solidFill>
                <a:latin typeface="Arial Narrow" pitchFamily="34" charset="0"/>
              </a:defRPr>
            </a:lvl2pPr>
            <a:lvl3pPr algn="ctr" rtl="0" eaLnBrk="1" fontAlgn="base" hangingPunct="1">
              <a:spcBef>
                <a:spcPct val="0"/>
              </a:spcBef>
              <a:spcAft>
                <a:spcPct val="0"/>
              </a:spcAft>
              <a:defRPr sz="3200" b="1">
                <a:solidFill>
                  <a:schemeClr val="accent2"/>
                </a:solidFill>
                <a:latin typeface="Arial Narrow" pitchFamily="34" charset="0"/>
              </a:defRPr>
            </a:lvl3pPr>
            <a:lvl4pPr algn="ctr" rtl="0" eaLnBrk="1" fontAlgn="base" hangingPunct="1">
              <a:spcBef>
                <a:spcPct val="0"/>
              </a:spcBef>
              <a:spcAft>
                <a:spcPct val="0"/>
              </a:spcAft>
              <a:defRPr sz="3200" b="1">
                <a:solidFill>
                  <a:schemeClr val="accent2"/>
                </a:solidFill>
                <a:latin typeface="Arial Narrow" pitchFamily="34" charset="0"/>
              </a:defRPr>
            </a:lvl4pPr>
            <a:lvl5pPr algn="ctr" rtl="0" eaLnBrk="1" fontAlgn="base" hangingPunct="1">
              <a:spcBef>
                <a:spcPct val="0"/>
              </a:spcBef>
              <a:spcAft>
                <a:spcPct val="0"/>
              </a:spcAft>
              <a:defRPr sz="3200" b="1">
                <a:solidFill>
                  <a:schemeClr val="accent2"/>
                </a:solidFill>
                <a:latin typeface="Arial Narrow" pitchFamily="34" charset="0"/>
              </a:defRPr>
            </a:lvl5pPr>
            <a:lvl6pPr marL="457200" algn="ctr" rtl="0" eaLnBrk="1" fontAlgn="base" hangingPunct="1">
              <a:spcBef>
                <a:spcPct val="0"/>
              </a:spcBef>
              <a:spcAft>
                <a:spcPct val="0"/>
              </a:spcAft>
              <a:defRPr sz="3200" b="1">
                <a:solidFill>
                  <a:schemeClr val="accent2"/>
                </a:solidFill>
                <a:latin typeface="Arial Narrow" pitchFamily="34" charset="0"/>
              </a:defRPr>
            </a:lvl6pPr>
            <a:lvl7pPr marL="914400" algn="ctr" rtl="0" eaLnBrk="1" fontAlgn="base" hangingPunct="1">
              <a:spcBef>
                <a:spcPct val="0"/>
              </a:spcBef>
              <a:spcAft>
                <a:spcPct val="0"/>
              </a:spcAft>
              <a:defRPr sz="3200" b="1">
                <a:solidFill>
                  <a:schemeClr val="accent2"/>
                </a:solidFill>
                <a:latin typeface="Arial Narrow" pitchFamily="34" charset="0"/>
              </a:defRPr>
            </a:lvl7pPr>
            <a:lvl8pPr marL="1371600" algn="ctr" rtl="0" eaLnBrk="1" fontAlgn="base" hangingPunct="1">
              <a:spcBef>
                <a:spcPct val="0"/>
              </a:spcBef>
              <a:spcAft>
                <a:spcPct val="0"/>
              </a:spcAft>
              <a:defRPr sz="3200" b="1">
                <a:solidFill>
                  <a:schemeClr val="accent2"/>
                </a:solidFill>
                <a:latin typeface="Arial Narrow" pitchFamily="34" charset="0"/>
              </a:defRPr>
            </a:lvl8pPr>
            <a:lvl9pPr marL="1828800" algn="ctr" rtl="0" eaLnBrk="1" fontAlgn="base" hangingPunct="1">
              <a:spcBef>
                <a:spcPct val="0"/>
              </a:spcBef>
              <a:spcAft>
                <a:spcPct val="0"/>
              </a:spcAft>
              <a:defRPr sz="3200" b="1">
                <a:solidFill>
                  <a:schemeClr val="accent2"/>
                </a:solidFill>
                <a:latin typeface="Arial Narrow" pitchFamily="34" charset="0"/>
              </a:defRPr>
            </a:lvl9pPr>
          </a:lstStyle>
          <a:p>
            <a:pPr>
              <a:lnSpc>
                <a:spcPct val="95000"/>
              </a:lnSpc>
              <a:spcBef>
                <a:spcPts val="600"/>
              </a:spcBef>
              <a:defRPr/>
            </a:pPr>
            <a:r>
              <a:rPr lang="sl-SI" sz="2200" b="0" kern="1200" dirty="0" smtClean="0">
                <a:solidFill>
                  <a:schemeClr val="accent6"/>
                </a:solidFill>
                <a:latin typeface="Arial Narrow" panose="020B0606020202030204" pitchFamily="34" charset="0"/>
                <a:ea typeface="+mn-ea"/>
                <a:cs typeface="+mn-cs"/>
              </a:rPr>
              <a:t>Če pa je dijak iz družine s SEI </a:t>
            </a:r>
            <a:r>
              <a:rPr lang="sl-SI" sz="2200" kern="1200" dirty="0" smtClean="0">
                <a:solidFill>
                  <a:schemeClr val="accent6"/>
                </a:solidFill>
                <a:latin typeface="Arial Narrow" panose="020B0606020202030204" pitchFamily="34" charset="0"/>
                <a:ea typeface="+mn-ea"/>
                <a:cs typeface="+mn-cs"/>
              </a:rPr>
              <a:t>v 1. </a:t>
            </a:r>
            <a:r>
              <a:rPr lang="sl-SI" sz="2200" kern="1200" dirty="0" err="1" smtClean="0">
                <a:solidFill>
                  <a:schemeClr val="accent6"/>
                </a:solidFill>
                <a:latin typeface="Arial Narrow" panose="020B0606020202030204" pitchFamily="34" charset="0"/>
                <a:ea typeface="+mn-ea"/>
                <a:cs typeface="+mn-cs"/>
              </a:rPr>
              <a:t>decilu</a:t>
            </a:r>
            <a:r>
              <a:rPr lang="sl-SI" sz="2200" kern="1200" dirty="0" smtClean="0">
                <a:solidFill>
                  <a:schemeClr val="accent6"/>
                </a:solidFill>
                <a:latin typeface="Arial Narrow" panose="020B0606020202030204" pitchFamily="34" charset="0"/>
                <a:ea typeface="+mn-ea"/>
                <a:cs typeface="+mn-cs"/>
              </a:rPr>
              <a:t> </a:t>
            </a:r>
            <a:r>
              <a:rPr lang="sl-SI" sz="2200" b="0" kern="1200" dirty="0" smtClean="0">
                <a:solidFill>
                  <a:schemeClr val="accent6"/>
                </a:solidFill>
                <a:latin typeface="Arial Narrow" panose="020B0606020202030204" pitchFamily="34" charset="0"/>
                <a:ea typeface="+mn-ea"/>
                <a:cs typeface="+mn-cs"/>
              </a:rPr>
              <a:t>bo </a:t>
            </a:r>
            <a:r>
              <a:rPr lang="sl-SI" sz="2200" kern="1200" dirty="0" smtClean="0">
                <a:solidFill>
                  <a:srgbClr val="00B050"/>
                </a:solidFill>
                <a:latin typeface="Arial Narrow" panose="020B0606020202030204" pitchFamily="34" charset="0"/>
                <a:ea typeface="+mn-ea"/>
                <a:cs typeface="+mn-cs"/>
              </a:rPr>
              <a:t>zaključil gimnazijo (SM) z 8 % verjetnostjo</a:t>
            </a:r>
            <a:endParaRPr lang="en-GB" sz="2200" kern="1200" dirty="0">
              <a:solidFill>
                <a:srgbClr val="00B050"/>
              </a:solidFill>
              <a:latin typeface="Arial Narrow" panose="020B0606020202030204" pitchFamily="34" charset="0"/>
              <a:ea typeface="+mn-ea"/>
              <a:cs typeface="+mn-cs"/>
            </a:endParaRPr>
          </a:p>
        </p:txBody>
      </p:sp>
      <p:sp>
        <p:nvSpPr>
          <p:cNvPr id="16" name="Elipsa 15"/>
          <p:cNvSpPr/>
          <p:nvPr/>
        </p:nvSpPr>
        <p:spPr>
          <a:xfrm>
            <a:off x="6876256" y="4218061"/>
            <a:ext cx="504056" cy="435075"/>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Elipsa 16"/>
          <p:cNvSpPr/>
          <p:nvPr/>
        </p:nvSpPr>
        <p:spPr>
          <a:xfrm>
            <a:off x="755576" y="5877272"/>
            <a:ext cx="360040" cy="360041"/>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7322358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6"/>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0"/>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12"/>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P spid="12" grpId="0" animBg="1"/>
      <p:bldP spid="10" grpId="0" animBg="1"/>
      <p:bldP spid="16" grpId="0" animBg="1"/>
      <p:bldP spid="1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p:cNvSpPr>
            <a:spLocks noGrp="1"/>
          </p:cNvSpPr>
          <p:nvPr>
            <p:ph type="title"/>
          </p:nvPr>
        </p:nvSpPr>
        <p:spPr>
          <a:xfrm>
            <a:off x="395536" y="14469"/>
            <a:ext cx="8229600" cy="678227"/>
          </a:xfrm>
        </p:spPr>
        <p:txBody>
          <a:bodyPr/>
          <a:lstStyle/>
          <a:p>
            <a:r>
              <a:rPr lang="sl-SI" dirty="0" smtClean="0"/>
              <a:t>Namesto zaključka, kakovost IN pravičnost!</a:t>
            </a:r>
            <a:endParaRPr lang="sl-SI" dirty="0"/>
          </a:p>
        </p:txBody>
      </p:sp>
      <p:sp>
        <p:nvSpPr>
          <p:cNvPr id="3" name="Ograda vsebine 2"/>
          <p:cNvSpPr>
            <a:spLocks noGrp="1"/>
          </p:cNvSpPr>
          <p:nvPr>
            <p:ph idx="1"/>
          </p:nvPr>
        </p:nvSpPr>
        <p:spPr>
          <a:xfrm>
            <a:off x="0" y="692696"/>
            <a:ext cx="9144000" cy="5616624"/>
          </a:xfrm>
        </p:spPr>
        <p:txBody>
          <a:bodyPr/>
          <a:lstStyle/>
          <a:p>
            <a:pPr>
              <a:lnSpc>
                <a:spcPts val="2900"/>
              </a:lnSpc>
              <a:spcBef>
                <a:spcPts val="0"/>
              </a:spcBef>
              <a:spcAft>
                <a:spcPts val="0"/>
              </a:spcAft>
            </a:pPr>
            <a:r>
              <a:rPr lang="sl-SI" altLang="sl-SI" sz="2600" b="0" dirty="0"/>
              <a:t>Odgovor je: proti množičnosti na račun kakovosti in pravičnosti, tudi za „ceno“ znižanja visokih odstotkov vključenih, izdelali (diplom)…</a:t>
            </a:r>
          </a:p>
          <a:p>
            <a:pPr>
              <a:lnSpc>
                <a:spcPts val="2900"/>
              </a:lnSpc>
              <a:spcBef>
                <a:spcPts val="0"/>
              </a:spcBef>
              <a:spcAft>
                <a:spcPts val="0"/>
              </a:spcAft>
            </a:pPr>
            <a:r>
              <a:rPr lang="sl-SI" sz="2600" b="0" dirty="0" smtClean="0"/>
              <a:t>Zmotno </a:t>
            </a:r>
            <a:r>
              <a:rPr lang="sl-SI" sz="2600" b="0" dirty="0"/>
              <a:t>je mišljenje, da </a:t>
            </a:r>
            <a:r>
              <a:rPr lang="sl-SI" sz="2600" b="0" dirty="0" smtClean="0"/>
              <a:t>z zniževanjem </a:t>
            </a:r>
            <a:r>
              <a:rPr lang="sl-SI" sz="2600" b="0" dirty="0"/>
              <a:t>standardov, </a:t>
            </a:r>
            <a:r>
              <a:rPr lang="sl-SI" sz="2600" b="0" dirty="0" smtClean="0"/>
              <a:t>množičnostjo  </a:t>
            </a:r>
            <a:r>
              <a:rPr lang="sl-SI" sz="2600" b="0" dirty="0"/>
              <a:t>vključenih v višje stopnje izobraževanja, </a:t>
            </a:r>
            <a:r>
              <a:rPr lang="sl-SI" sz="2600" b="0" dirty="0" smtClean="0"/>
              <a:t>inflacijo </a:t>
            </a:r>
            <a:r>
              <a:rPr lang="sl-SI" sz="2600" b="0" dirty="0"/>
              <a:t>ocen, spričeval in </a:t>
            </a:r>
            <a:r>
              <a:rPr lang="sl-SI" sz="2600" b="0" dirty="0" smtClean="0"/>
              <a:t>diplom, da </a:t>
            </a:r>
            <a:r>
              <a:rPr lang="sl-SI" sz="2600" b="0" u="sng" dirty="0" smtClean="0"/>
              <a:t>se plačuje „davek“ KAKOVOSTI</a:t>
            </a:r>
            <a:r>
              <a:rPr lang="sl-SI" sz="2600" b="0" dirty="0" smtClean="0"/>
              <a:t>, da  pa se povečuje </a:t>
            </a:r>
            <a:r>
              <a:rPr lang="sl-SI" sz="2600" b="0" dirty="0"/>
              <a:t>možnosti </a:t>
            </a:r>
            <a:r>
              <a:rPr lang="sl-SI" sz="2600" b="0" dirty="0" err="1" smtClean="0"/>
              <a:t>deprivilegiranim</a:t>
            </a:r>
            <a:r>
              <a:rPr lang="sl-SI" sz="2600" b="0" dirty="0" smtClean="0"/>
              <a:t>, z nizkim </a:t>
            </a:r>
            <a:r>
              <a:rPr lang="sl-SI" sz="2600" b="0" dirty="0"/>
              <a:t>SES </a:t>
            </a:r>
            <a:r>
              <a:rPr lang="sl-SI" sz="2600" b="0" dirty="0" smtClean="0"/>
              <a:t>in… </a:t>
            </a:r>
            <a:r>
              <a:rPr lang="sl-SI" sz="2600" b="0" u="sng" dirty="0"/>
              <a:t>prispeva k </a:t>
            </a:r>
            <a:r>
              <a:rPr lang="sl-SI" sz="2600" b="0" u="sng" dirty="0" smtClean="0"/>
              <a:t>pravičnosti</a:t>
            </a:r>
            <a:endParaRPr lang="sl-SI" sz="2600" b="0" u="sng" dirty="0"/>
          </a:p>
          <a:p>
            <a:pPr marL="342000" indent="-342000">
              <a:lnSpc>
                <a:spcPts val="2900"/>
              </a:lnSpc>
              <a:spcBef>
                <a:spcPts val="0"/>
              </a:spcBef>
              <a:spcAft>
                <a:spcPts val="0"/>
              </a:spcAft>
            </a:pPr>
            <a:r>
              <a:rPr lang="sl-SI" altLang="sl-SI" sz="2600" b="0" dirty="0"/>
              <a:t>Nezahtevna šola je le drugo ime za uvrstitev otrok iz nižjega srednjega razreda v krog ljudi, ki so se jim zaprle poti do prestižnih mest v družbi </a:t>
            </a:r>
            <a:br>
              <a:rPr lang="sl-SI" altLang="sl-SI" sz="2600" b="0" dirty="0"/>
            </a:br>
            <a:r>
              <a:rPr lang="sl-SI" altLang="ko-KR" sz="1800" b="0" dirty="0"/>
              <a:t>(Gaber in Tašner, 2009)</a:t>
            </a:r>
          </a:p>
          <a:p>
            <a:pPr marL="342000" indent="-342000">
              <a:lnSpc>
                <a:spcPts val="2900"/>
              </a:lnSpc>
              <a:spcBef>
                <a:spcPts val="0"/>
              </a:spcBef>
              <a:spcAft>
                <a:spcPts val="0"/>
              </a:spcAft>
            </a:pPr>
            <a:r>
              <a:rPr lang="sl-SI" sz="2400" b="0" dirty="0" smtClean="0"/>
              <a:t>MATEJEV UČINEK: </a:t>
            </a:r>
            <a:r>
              <a:rPr lang="sl-SI" sz="2600" b="0" dirty="0" smtClean="0"/>
              <a:t>»Kdor </a:t>
            </a:r>
            <a:r>
              <a:rPr lang="sl-SI" sz="2600" b="0" dirty="0"/>
              <a:t>ima, temu se bo dalo in bo imel obilo; kdor pa nima, se mu bo vzelo še to, kar ima.« </a:t>
            </a:r>
            <a:r>
              <a:rPr lang="sl-SI" sz="2600" b="0" dirty="0" smtClean="0"/>
              <a:t>     </a:t>
            </a:r>
            <a:r>
              <a:rPr lang="sl-SI" sz="2000" b="0" dirty="0" smtClean="0"/>
              <a:t>(</a:t>
            </a:r>
            <a:r>
              <a:rPr lang="sl-SI" sz="2000" b="0" dirty="0"/>
              <a:t>Matejev evangelij, </a:t>
            </a:r>
            <a:r>
              <a:rPr lang="sl-SI" sz="2000" b="0" dirty="0" err="1"/>
              <a:t>Mt</a:t>
            </a:r>
            <a:r>
              <a:rPr lang="sl-SI" sz="2000" b="0" dirty="0"/>
              <a:t> 13,12, </a:t>
            </a:r>
            <a:r>
              <a:rPr lang="sl-SI" sz="2000" b="0" dirty="0" err="1"/>
              <a:t>Mt</a:t>
            </a:r>
            <a:r>
              <a:rPr lang="sl-SI" sz="2000" b="0" dirty="0"/>
              <a:t> 25,29)</a:t>
            </a:r>
          </a:p>
          <a:p>
            <a:pPr>
              <a:lnSpc>
                <a:spcPts val="2900"/>
              </a:lnSpc>
              <a:spcBef>
                <a:spcPts val="0"/>
              </a:spcBef>
              <a:spcAft>
                <a:spcPts val="0"/>
              </a:spcAft>
            </a:pPr>
            <a:r>
              <a:rPr lang="sl-SI" sz="2600" b="0" dirty="0" smtClean="0"/>
              <a:t>Prepozno </a:t>
            </a:r>
            <a:r>
              <a:rPr lang="sl-SI" sz="2600" b="0" dirty="0"/>
              <a:t>soočanje šolske politike z vprašanjem pravičnosti, šele v terciarnem izobraževanju in pri odraslih, se izkaže kot neučinkovit in nepravičen sistem </a:t>
            </a:r>
            <a:r>
              <a:rPr lang="sl-SI" sz="2000" b="0" dirty="0" smtClean="0"/>
              <a:t>(</a:t>
            </a:r>
            <a:r>
              <a:rPr lang="sl-SI" sz="2000" b="0" dirty="0" err="1"/>
              <a:t>Wößmann</a:t>
            </a:r>
            <a:r>
              <a:rPr lang="sl-SI" sz="2000" b="0" dirty="0"/>
              <a:t>, 2008) </a:t>
            </a:r>
          </a:p>
          <a:p>
            <a:pPr>
              <a:lnSpc>
                <a:spcPts val="2900"/>
              </a:lnSpc>
              <a:spcBef>
                <a:spcPts val="0"/>
              </a:spcBef>
              <a:spcAft>
                <a:spcPts val="0"/>
              </a:spcAft>
            </a:pPr>
            <a:r>
              <a:rPr lang="sl-SI" sz="2600" b="0" dirty="0"/>
              <a:t>Ni vprašanje kakovost </a:t>
            </a:r>
            <a:r>
              <a:rPr lang="sl-SI" sz="2600" dirty="0"/>
              <a:t>ALI</a:t>
            </a:r>
            <a:r>
              <a:rPr lang="sl-SI" sz="2600" b="0" dirty="0"/>
              <a:t> pravičnost; cilj je kakovost </a:t>
            </a:r>
            <a:r>
              <a:rPr lang="sl-SI" sz="2600" dirty="0"/>
              <a:t>IN</a:t>
            </a:r>
            <a:r>
              <a:rPr lang="sl-SI" sz="2600" b="0" dirty="0"/>
              <a:t> pravičnost</a:t>
            </a:r>
            <a:r>
              <a:rPr lang="sl-SI" sz="2600" b="0" dirty="0" smtClean="0"/>
              <a:t>!</a:t>
            </a:r>
            <a:endParaRPr lang="sl-SI" sz="2600" b="0" dirty="0"/>
          </a:p>
        </p:txBody>
      </p:sp>
    </p:spTree>
    <p:extLst>
      <p:ext uri="{BB962C8B-B14F-4D97-AF65-F5344CB8AC3E}">
        <p14:creationId xmlns:p14="http://schemas.microsoft.com/office/powerpoint/2010/main" val="18085891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2411412" y="1814513"/>
            <a:ext cx="6625083" cy="1470025"/>
          </a:xfrm>
        </p:spPr>
        <p:txBody>
          <a:bodyPr/>
          <a:lstStyle/>
          <a:p>
            <a:r>
              <a:rPr lang="sl-SI" altLang="sl-SI" sz="4800" dirty="0" smtClean="0"/>
              <a:t>Hvala za pozornost.</a:t>
            </a:r>
            <a:endParaRPr lang="sl-SI" altLang="sl-SI" sz="4800" dirty="0"/>
          </a:p>
        </p:txBody>
      </p:sp>
      <p:sp>
        <p:nvSpPr>
          <p:cNvPr id="2051" name="Rectangle 3"/>
          <p:cNvSpPr>
            <a:spLocks noGrp="1" noChangeArrowheads="1"/>
          </p:cNvSpPr>
          <p:nvPr>
            <p:ph type="subTitle" idx="1"/>
          </p:nvPr>
        </p:nvSpPr>
        <p:spPr>
          <a:xfrm>
            <a:off x="3635897" y="3500438"/>
            <a:ext cx="5508104" cy="1080690"/>
          </a:xfrm>
        </p:spPr>
        <p:txBody>
          <a:bodyPr/>
          <a:lstStyle/>
          <a:p>
            <a:r>
              <a:rPr lang="sl-SI" altLang="sl-SI" sz="2800" dirty="0" smtClean="0"/>
              <a:t>dr</a:t>
            </a:r>
            <a:r>
              <a:rPr lang="sl-SI" altLang="sl-SI" sz="2800" dirty="0"/>
              <a:t>. Darko Zupanc</a:t>
            </a:r>
          </a:p>
          <a:p>
            <a:r>
              <a:rPr lang="sl-SI" altLang="sl-SI" sz="2800" dirty="0" err="1"/>
              <a:t>d</a:t>
            </a:r>
            <a:r>
              <a:rPr lang="sl-SI" altLang="sl-SI" sz="2800" dirty="0" err="1" smtClean="0"/>
              <a:t>arko.zupanc@guest.arnes.si</a:t>
            </a:r>
            <a:endParaRPr lang="sl-SI" altLang="sl-SI" sz="2800" dirty="0"/>
          </a:p>
        </p:txBody>
      </p:sp>
      <p:sp>
        <p:nvSpPr>
          <p:cNvPr id="4" name="Rectangle 3"/>
          <p:cNvSpPr txBox="1">
            <a:spLocks noChangeArrowheads="1"/>
          </p:cNvSpPr>
          <p:nvPr/>
        </p:nvSpPr>
        <p:spPr bwMode="auto">
          <a:xfrm>
            <a:off x="3635896" y="4797152"/>
            <a:ext cx="5040559" cy="8646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l" rtl="0" eaLnBrk="1" fontAlgn="base" hangingPunct="1">
              <a:spcBef>
                <a:spcPct val="20000"/>
              </a:spcBef>
              <a:spcAft>
                <a:spcPct val="0"/>
              </a:spcAft>
              <a:buFontTx/>
              <a:buNone/>
              <a:defRPr sz="2000" b="1">
                <a:solidFill>
                  <a:schemeClr val="accent2"/>
                </a:solidFill>
                <a:latin typeface="+mn-lt"/>
                <a:ea typeface="+mn-ea"/>
                <a:cs typeface="+mn-cs"/>
              </a:defRPr>
            </a:lvl1pPr>
            <a:lvl2pPr marL="742950" indent="-285750" algn="l" rtl="0" eaLnBrk="1" fontAlgn="base" hangingPunct="1">
              <a:spcBef>
                <a:spcPct val="20000"/>
              </a:spcBef>
              <a:spcAft>
                <a:spcPct val="0"/>
              </a:spcAft>
              <a:buChar char="–"/>
              <a:defRPr sz="2400" b="1">
                <a:solidFill>
                  <a:schemeClr val="accent2"/>
                </a:solidFill>
                <a:latin typeface="+mn-lt"/>
              </a:defRPr>
            </a:lvl2pPr>
            <a:lvl3pPr marL="1143000" indent="-228600" algn="l" rtl="0" eaLnBrk="1" fontAlgn="base" hangingPunct="1">
              <a:spcBef>
                <a:spcPct val="20000"/>
              </a:spcBef>
              <a:spcAft>
                <a:spcPct val="0"/>
              </a:spcAft>
              <a:buChar char="•"/>
              <a:defRPr sz="2000" b="1">
                <a:solidFill>
                  <a:schemeClr val="accent2"/>
                </a:solidFill>
                <a:latin typeface="+mn-lt"/>
              </a:defRPr>
            </a:lvl3pPr>
            <a:lvl4pPr marL="1600200" indent="-228600" algn="l" rtl="0" eaLnBrk="1" fontAlgn="base" hangingPunct="1">
              <a:spcBef>
                <a:spcPct val="20000"/>
              </a:spcBef>
              <a:spcAft>
                <a:spcPct val="0"/>
              </a:spcAft>
              <a:buChar char="–"/>
              <a:defRPr b="1">
                <a:solidFill>
                  <a:schemeClr val="accent2"/>
                </a:solidFill>
                <a:latin typeface="+mn-lt"/>
              </a:defRPr>
            </a:lvl4pPr>
            <a:lvl5pPr marL="2057400" indent="-228600" algn="l" rtl="0" eaLnBrk="1" fontAlgn="base" hangingPunct="1">
              <a:spcBef>
                <a:spcPct val="20000"/>
              </a:spcBef>
              <a:spcAft>
                <a:spcPct val="0"/>
              </a:spcAft>
              <a:buChar char="»"/>
              <a:defRPr>
                <a:solidFill>
                  <a:schemeClr val="accent2"/>
                </a:solidFill>
                <a:latin typeface="+mn-lt"/>
              </a:defRPr>
            </a:lvl5pPr>
            <a:lvl6pPr marL="2514600" indent="-228600" algn="l" rtl="0" eaLnBrk="1" fontAlgn="base" hangingPunct="1">
              <a:spcBef>
                <a:spcPct val="20000"/>
              </a:spcBef>
              <a:spcAft>
                <a:spcPct val="0"/>
              </a:spcAft>
              <a:buChar char="»"/>
              <a:defRPr>
                <a:solidFill>
                  <a:schemeClr val="accent2"/>
                </a:solidFill>
                <a:latin typeface="+mn-lt"/>
              </a:defRPr>
            </a:lvl6pPr>
            <a:lvl7pPr marL="2971800" indent="-228600" algn="l" rtl="0" eaLnBrk="1" fontAlgn="base" hangingPunct="1">
              <a:spcBef>
                <a:spcPct val="20000"/>
              </a:spcBef>
              <a:spcAft>
                <a:spcPct val="0"/>
              </a:spcAft>
              <a:buChar char="»"/>
              <a:defRPr>
                <a:solidFill>
                  <a:schemeClr val="accent2"/>
                </a:solidFill>
                <a:latin typeface="+mn-lt"/>
              </a:defRPr>
            </a:lvl7pPr>
            <a:lvl8pPr marL="3429000" indent="-228600" algn="l" rtl="0" eaLnBrk="1" fontAlgn="base" hangingPunct="1">
              <a:spcBef>
                <a:spcPct val="20000"/>
              </a:spcBef>
              <a:spcAft>
                <a:spcPct val="0"/>
              </a:spcAft>
              <a:buChar char="»"/>
              <a:defRPr>
                <a:solidFill>
                  <a:schemeClr val="accent2"/>
                </a:solidFill>
                <a:latin typeface="+mn-lt"/>
              </a:defRPr>
            </a:lvl8pPr>
            <a:lvl9pPr marL="3886200" indent="-228600" algn="l" rtl="0" eaLnBrk="1" fontAlgn="base" hangingPunct="1">
              <a:spcBef>
                <a:spcPct val="20000"/>
              </a:spcBef>
              <a:spcAft>
                <a:spcPct val="0"/>
              </a:spcAft>
              <a:buChar char="»"/>
              <a:defRPr>
                <a:solidFill>
                  <a:schemeClr val="accent2"/>
                </a:solidFill>
                <a:latin typeface="+mn-lt"/>
              </a:defRPr>
            </a:lvl9pPr>
          </a:lstStyle>
          <a:p>
            <a:endParaRPr lang="sl-SI" altLang="sl-SI" sz="2400" kern="0" dirty="0"/>
          </a:p>
        </p:txBody>
      </p:sp>
    </p:spTree>
    <p:extLst>
      <p:ext uri="{BB962C8B-B14F-4D97-AF65-F5344CB8AC3E}">
        <p14:creationId xmlns:p14="http://schemas.microsoft.com/office/powerpoint/2010/main" val="3478511658"/>
      </p:ext>
    </p:extLst>
  </p:cSld>
  <p:clrMapOvr>
    <a:masterClrMapping/>
  </p:clrMapOvr>
  <p:timing>
    <p:tnLst>
      <p:par>
        <p:cTn id="1" dur="indefinite" restart="never" nodeType="tmRoot"/>
      </p:par>
    </p:tnLst>
  </p:timing>
</p:sld>
</file>

<file path=ppt/theme/theme1.xml><?xml version="1.0" encoding="utf-8"?>
<a:theme xmlns:a="http://schemas.openxmlformats.org/drawingml/2006/main" name="powerp_RIC _SLO2">
  <a:themeElements>
    <a:clrScheme name="powerp_RIC _SLO2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powerp_RIC _SLO2">
      <a:majorFont>
        <a:latin typeface="Arial Narrow"/>
        <a:ea typeface=""/>
        <a:cs typeface=""/>
      </a:majorFont>
      <a:minorFont>
        <a:latin typeface="Arial Narrow"/>
        <a:ea typeface=""/>
        <a:cs typeface=""/>
      </a:minorFont>
    </a:fontScheme>
    <a:fmtScheme name="Pisar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powerp_RIC _SLO2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owerp_RIC _SLO2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powerp_RIC _SLO2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powerp_RIC _SLO2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powerp_RIC _SLO2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powerp_RIC _SLO2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powerp_RIC _SLO2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powerp_RIC _SLO2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powerp_RIC _SLO2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powerp_RIC _SLO2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powerp_RIC _SLO2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powerp_RIC _SLO2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ova tema">
  <a:themeElements>
    <a:clrScheme name="Pisar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isar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isar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ova tema">
  <a:themeElements>
    <a:clrScheme name="Pisar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isar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isar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powerp_RIC _SLO2</Template>
  <TotalTime>37456</TotalTime>
  <Words>1180</Words>
  <Application>Microsoft Office PowerPoint</Application>
  <PresentationFormat>Diaprojekcija na zaslonu (4:3)</PresentationFormat>
  <Paragraphs>105</Paragraphs>
  <Slides>12</Slides>
  <Notes>12</Notes>
  <HiddenSlides>0</HiddenSlides>
  <MMClips>0</MMClips>
  <ScaleCrop>false</ScaleCrop>
  <HeadingPairs>
    <vt:vector size="8" baseType="variant">
      <vt:variant>
        <vt:lpstr>Uporabljene pisave</vt:lpstr>
      </vt:variant>
      <vt:variant>
        <vt:i4>6</vt:i4>
      </vt:variant>
      <vt:variant>
        <vt:lpstr>Tema</vt:lpstr>
      </vt:variant>
      <vt:variant>
        <vt:i4>1</vt:i4>
      </vt:variant>
      <vt:variant>
        <vt:lpstr>Vdelani OLE strežniki</vt:lpstr>
      </vt:variant>
      <vt:variant>
        <vt:i4>1</vt:i4>
      </vt:variant>
      <vt:variant>
        <vt:lpstr>Naslovi diapozitivov</vt:lpstr>
      </vt:variant>
      <vt:variant>
        <vt:i4>12</vt:i4>
      </vt:variant>
    </vt:vector>
  </HeadingPairs>
  <TitlesOfParts>
    <vt:vector size="20" baseType="lpstr">
      <vt:lpstr>맑은 고딕</vt:lpstr>
      <vt:lpstr>Arial</vt:lpstr>
      <vt:lpstr>Arial CE</vt:lpstr>
      <vt:lpstr>Arial Narrow</vt:lpstr>
      <vt:lpstr>Calibri</vt:lpstr>
      <vt:lpstr>Wingdings 2</vt:lpstr>
      <vt:lpstr>powerp_RIC _SLO2</vt:lpstr>
      <vt:lpstr>CorelDRAW</vt:lpstr>
      <vt:lpstr>Množičnost povečuje razlike v kakovosti. Kaj pa pravičnost?</vt:lpstr>
      <vt:lpstr>PowerPointova predstavitev</vt:lpstr>
      <vt:lpstr>PowerPointova predstavitev</vt:lpstr>
      <vt:lpstr>PowerPointova predstavitev</vt:lpstr>
      <vt:lpstr>PowerPointova predstavitev</vt:lpstr>
      <vt:lpstr>PowerPointova predstavitev</vt:lpstr>
      <vt:lpstr>V starosti od 25-34 [PIACC, 2016] </vt:lpstr>
      <vt:lpstr>V Sloveniji je 20,6-krat večja verjetnost med odraslimi pri katerih noben od njihovih staršev nima srednje šole in odraslimi pri katerih ima vsaj en starš terciarno izobrazbo, da v pismenosti NE dosežejo niti nivoja 2!</vt:lpstr>
      <vt:lpstr>Verjetnosti za SŠ …</vt:lpstr>
      <vt:lpstr>„Pravičnost“ na prehodu iz OŠ v SŠ?</vt:lpstr>
      <vt:lpstr>Namesto zaključka, kakovost IN pravičnost!</vt:lpstr>
      <vt:lpstr>Hvala za pozornost.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PowerPointova predstavitev</dc:title>
  <dc:creator>Darko Zupanc</dc:creator>
  <cp:lastModifiedBy>Darko Zupanc</cp:lastModifiedBy>
  <cp:revision>833</cp:revision>
  <cp:lastPrinted>2017-01-16T10:57:33Z</cp:lastPrinted>
  <dcterms:created xsi:type="dcterms:W3CDTF">2013-10-05T15:17:55Z</dcterms:created>
  <dcterms:modified xsi:type="dcterms:W3CDTF">2017-02-05T22:10:50Z</dcterms:modified>
</cp:coreProperties>
</file>