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309" r:id="rId3"/>
    <p:sldId id="299" r:id="rId4"/>
    <p:sldId id="310" r:id="rId5"/>
    <p:sldId id="311" r:id="rId6"/>
    <p:sldId id="315" r:id="rId7"/>
    <p:sldId id="312" r:id="rId8"/>
    <p:sldId id="318" r:id="rId9"/>
    <p:sldId id="313" r:id="rId10"/>
    <p:sldId id="314" r:id="rId11"/>
    <p:sldId id="270" r:id="rId12"/>
    <p:sldId id="297" r:id="rId13"/>
    <p:sldId id="305" r:id="rId14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9B"/>
    <a:srgbClr val="79869A"/>
    <a:srgbClr val="F68B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70" autoAdjust="0"/>
  </p:normalViewPr>
  <p:slideViewPr>
    <p:cSldViewPr>
      <p:cViewPr>
        <p:scale>
          <a:sx n="100" d="100"/>
          <a:sy n="100" d="100"/>
        </p:scale>
        <p:origin x="378" y="510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ov_delovni_lis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ov_delovni_lis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/>
              <a:t>Delež certifikatov</a:t>
            </a:r>
            <a:r>
              <a:rPr lang="sl-SI" baseline="0"/>
              <a:t>  v letu 2011</a:t>
            </a:r>
            <a:endParaRPr lang="sl-SI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Varovanje 1257</c:v>
                </c:pt>
                <c:pt idx="1">
                  <c:v>Gradbeništvo 914</c:v>
                </c:pt>
                <c:pt idx="2">
                  <c:v>Kozmetika 489</c:v>
                </c:pt>
                <c:pt idx="3">
                  <c:v>Gozdarstvo 452</c:v>
                </c:pt>
                <c:pt idx="4">
                  <c:v>Kmetijstvo 330</c:v>
                </c:pt>
                <c:pt idx="5">
                  <c:v>Socialni oskrbovalec 281</c:v>
                </c:pt>
                <c:pt idx="6">
                  <c:v>Ostale NPK 1567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1257</c:v>
                </c:pt>
                <c:pt idx="1">
                  <c:v>914</c:v>
                </c:pt>
                <c:pt idx="2">
                  <c:v>489</c:v>
                </c:pt>
                <c:pt idx="3">
                  <c:v>452</c:v>
                </c:pt>
                <c:pt idx="4">
                  <c:v>330</c:v>
                </c:pt>
                <c:pt idx="5">
                  <c:v>281</c:v>
                </c:pt>
                <c:pt idx="6">
                  <c:v>1567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Delež preverjanj in potrjevanj  NPK v letu 2012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cat>
            <c:strRef>
              <c:f>List1!$A$2:$A$8</c:f>
              <c:strCache>
                <c:ptCount val="7"/>
                <c:pt idx="0">
                  <c:v>Varovanje 1257</c:v>
                </c:pt>
                <c:pt idx="1">
                  <c:v>Gradbeništvo 914</c:v>
                </c:pt>
                <c:pt idx="2">
                  <c:v>Kozmetika 489</c:v>
                </c:pt>
                <c:pt idx="3">
                  <c:v>Gozdarstvo 452</c:v>
                </c:pt>
                <c:pt idx="4">
                  <c:v>Kmetijstvo 330</c:v>
                </c:pt>
                <c:pt idx="5">
                  <c:v>Socialni oskrbovalec 281</c:v>
                </c:pt>
                <c:pt idx="6">
                  <c:v>Ostale NPK 1567</c:v>
                </c:pt>
              </c:strCache>
            </c:strRef>
          </c:cat>
          <c:val>
            <c:numRef>
              <c:f>List1!$C$2:$C$8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7513943569553804E-2"/>
          <c:y val="5.6421998031496057E-2"/>
          <c:w val="0.74344635826771654"/>
          <c:h val="0.706473179133858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2010 (87)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List1!$A$2:$A$6</c:f>
              <c:strCache>
                <c:ptCount val="5"/>
                <c:pt idx="0">
                  <c:v>Varnostnik</c:v>
                </c:pt>
                <c:pt idx="1">
                  <c:v>Varnostnik čuvaj</c:v>
                </c:pt>
                <c:pt idx="2">
                  <c:v>Varnostni tehnik</c:v>
                </c:pt>
                <c:pt idx="3">
                  <c:v>Varnostni menedžer</c:v>
                </c:pt>
                <c:pt idx="4">
                  <c:v>Varnostnik nadzornik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50</c:v>
                </c:pt>
                <c:pt idx="1">
                  <c:v>12</c:v>
                </c:pt>
                <c:pt idx="2">
                  <c:v>5</c:v>
                </c:pt>
                <c:pt idx="3">
                  <c:v>9</c:v>
                </c:pt>
                <c:pt idx="4">
                  <c:v>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2011 (84)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List1!$A$2:$A$6</c:f>
              <c:strCache>
                <c:ptCount val="5"/>
                <c:pt idx="0">
                  <c:v>Varnostnik</c:v>
                </c:pt>
                <c:pt idx="1">
                  <c:v>Varnostnik čuvaj</c:v>
                </c:pt>
                <c:pt idx="2">
                  <c:v>Varnostni tehnik</c:v>
                </c:pt>
                <c:pt idx="3">
                  <c:v>Varnostni menedžer</c:v>
                </c:pt>
                <c:pt idx="4">
                  <c:v>Varnostnik nadzornik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44</c:v>
                </c:pt>
                <c:pt idx="1">
                  <c:v>8</c:v>
                </c:pt>
                <c:pt idx="2">
                  <c:v>6</c:v>
                </c:pt>
                <c:pt idx="3">
                  <c:v>11</c:v>
                </c:pt>
                <c:pt idx="4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740608"/>
        <c:axId val="44742144"/>
      </c:barChart>
      <c:catAx>
        <c:axId val="44740608"/>
        <c:scaling>
          <c:orientation val="minMax"/>
        </c:scaling>
        <c:delete val="0"/>
        <c:axPos val="b"/>
        <c:majorTickMark val="out"/>
        <c:minorTickMark val="none"/>
        <c:tickLblPos val="nextTo"/>
        <c:crossAx val="44742144"/>
        <c:crosses val="autoZero"/>
        <c:auto val="1"/>
        <c:lblAlgn val="ctr"/>
        <c:lblOffset val="100"/>
        <c:noMultiLvlLbl val="0"/>
      </c:catAx>
      <c:valAx>
        <c:axId val="44742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4740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753781325884423"/>
          <c:y val="0.42215969488188981"/>
          <c:w val="0.17178951016024674"/>
          <c:h val="0.1619306102362204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4109" y="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0970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4109" y="940970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A090F455-045A-478E-A623-965A44E73FC7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11131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55A2C-88FA-4503-9126-39CC469CB677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4E6D0-1A70-44C1-A8B1-C4B7441D00D5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CF280-E76B-4F2F-89A0-15FD2C36D5B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C7E22-BE1C-49EF-8ACD-E7D453C8791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1DD8C-7ABC-45FE-A223-83BD76B45724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E647B-ED9B-4AA6-B490-0FC6CDBF1C0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40D94-1B08-4778-92FB-966156E10A05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A1B46-688A-48AA-9632-F153973DBD6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A235A-941B-4187-9F21-83A8111FE4F1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6B88A-0E49-41C1-A9F2-879131F358A2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BA503-8458-4CB7-8EEF-54906BD3DB55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slov, besedilo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D7ACC-0360-4FA0-B6C2-3888AD57AE41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text styles</a:t>
            </a:r>
          </a:p>
          <a:p>
            <a:pPr lvl="1"/>
            <a:r>
              <a:rPr lang="sl-SI" smtClean="0"/>
              <a:t>Second level</a:t>
            </a:r>
          </a:p>
          <a:p>
            <a:pPr lvl="2"/>
            <a:r>
              <a:rPr lang="sl-SI" smtClean="0"/>
              <a:t>Third level</a:t>
            </a:r>
          </a:p>
          <a:p>
            <a:pPr lvl="3"/>
            <a:r>
              <a:rPr lang="sl-SI" smtClean="0"/>
              <a:t>Fourth level</a:t>
            </a:r>
          </a:p>
          <a:p>
            <a:pPr lvl="4"/>
            <a:r>
              <a:rPr lang="sl-SI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30A5DF4-01B5-41D4-8DE6-DDC41FFD8AC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7388" y="2319338"/>
            <a:ext cx="7772400" cy="1470025"/>
          </a:xfrm>
        </p:spPr>
        <p:txBody>
          <a:bodyPr/>
          <a:lstStyle/>
          <a:p>
            <a:pPr algn="l" eaLnBrk="1" hangingPunct="1"/>
            <a:r>
              <a:rPr lang="sl-SI" sz="2800" b="1" smtClean="0">
                <a:solidFill>
                  <a:schemeClr val="accent2"/>
                </a:solidFill>
                <a:latin typeface="Arial Narrow" pitchFamily="34" charset="0"/>
              </a:rPr>
              <a:t>   NACIONALNE POKLICNE KVALIFIKACIJE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3500438"/>
            <a:ext cx="5329237" cy="2952750"/>
          </a:xfrm>
        </p:spPr>
        <p:txBody>
          <a:bodyPr/>
          <a:lstStyle/>
          <a:p>
            <a:pPr algn="r" eaLnBrk="1" hangingPunct="1"/>
            <a:r>
              <a:rPr lang="sl-SI" sz="2400" b="1" dirty="0" smtClean="0">
                <a:solidFill>
                  <a:schemeClr val="accent2"/>
                </a:solidFill>
                <a:latin typeface="Arial Narrow" pitchFamily="34" charset="0"/>
              </a:rPr>
              <a:t>		Preverjanje in potrjevanje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		Ljubljana</a:t>
            </a:r>
            <a:r>
              <a:rPr lang="sl-SI" sz="1400" b="1" smtClean="0">
                <a:solidFill>
                  <a:schemeClr val="accent2"/>
                </a:solidFill>
                <a:latin typeface="Arial Narrow" pitchFamily="34" charset="0"/>
              </a:rPr>
              <a:t>, 12.6.2012</a:t>
            </a:r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Ivan Arnič</a:t>
            </a:r>
            <a:r>
              <a:rPr lang="sl-SI" sz="1600" dirty="0" smtClean="0">
                <a:solidFill>
                  <a:schemeClr val="accent2"/>
                </a:solidFill>
                <a:latin typeface="Arial Narrow" pitchFamily="34" charset="0"/>
              </a:rPr>
              <a:t>       </a:t>
            </a:r>
            <a:r>
              <a:rPr lang="sl-SI" dirty="0" smtClean="0">
                <a:solidFill>
                  <a:schemeClr val="accent2"/>
                </a:solidFill>
                <a:latin typeface="Arial Narrow" pitchFamily="34" charset="0"/>
              </a:rPr>
              <a:t>     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5372100"/>
            <a:ext cx="12446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8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39" name="Text Box 5"/>
          <p:cNvSpPr txBox="1">
            <a:spLocks noChangeArrowheads="1"/>
          </p:cNvSpPr>
          <p:nvPr/>
        </p:nvSpPr>
        <p:spPr bwMode="auto">
          <a:xfrm>
            <a:off x="971550" y="2205038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40" name="Text Box 6"/>
          <p:cNvSpPr txBox="1">
            <a:spLocks noChangeArrowheads="1"/>
          </p:cNvSpPr>
          <p:nvPr/>
        </p:nvSpPr>
        <p:spPr bwMode="auto">
          <a:xfrm>
            <a:off x="900113" y="765175"/>
            <a:ext cx="4535487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sl-SI" sz="2800"/>
              <a:t>    </a:t>
            </a:r>
            <a:r>
              <a:rPr lang="sl-SI"/>
              <a:t>ŠTEVILO PREVERJANJ IN POTRJEVANJ NPK-2001/11</a:t>
            </a:r>
          </a:p>
        </p:txBody>
      </p:sp>
      <p:sp>
        <p:nvSpPr>
          <p:cNvPr id="30741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42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43" name="Text Box 10"/>
          <p:cNvSpPr txBox="1">
            <a:spLocks noChangeArrowheads="1"/>
          </p:cNvSpPr>
          <p:nvPr/>
        </p:nvSpPr>
        <p:spPr bwMode="auto">
          <a:xfrm>
            <a:off x="1539875" y="5405438"/>
            <a:ext cx="584993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>
                <a:latin typeface="Arial" charset="0"/>
              </a:rPr>
              <a:t>Do leta 2012 je bilo izdanih 2820 sklepov</a:t>
            </a:r>
            <a:r>
              <a:rPr lang="sl-SI" b="0">
                <a:solidFill>
                  <a:schemeClr val="tx1"/>
                </a:solidFill>
                <a:latin typeface="Arial" charset="0"/>
              </a:rPr>
              <a:t>.</a:t>
            </a:r>
          </a:p>
        </p:txBody>
      </p:sp>
      <p:pic>
        <p:nvPicPr>
          <p:cNvPr id="3074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37" name="Object 17"/>
          <p:cNvGraphicFramePr>
            <a:graphicFrameLocks noChangeAspect="1"/>
          </p:cNvGraphicFramePr>
          <p:nvPr/>
        </p:nvGraphicFramePr>
        <p:xfrm>
          <a:off x="2051050" y="1733550"/>
          <a:ext cx="5905500" cy="353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4" name="Grafikon" r:id="rId4" imgW="5896051" imgH="3962563" progId="MSGraph.Chart.8">
                  <p:embed followColorScheme="full"/>
                </p:oleObj>
              </mc:Choice>
              <mc:Fallback>
                <p:oleObj name="Grafikon" r:id="rId4" imgW="5896051" imgH="3962563" progId="MSGraph.Chart.8">
                  <p:embed followColorScheme="full"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1733550"/>
                        <a:ext cx="5905500" cy="353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9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0" name="Text Box 5"/>
          <p:cNvSpPr txBox="1">
            <a:spLocks noChangeArrowheads="1"/>
          </p:cNvSpPr>
          <p:nvPr/>
        </p:nvSpPr>
        <p:spPr bwMode="auto">
          <a:xfrm>
            <a:off x="1000125" y="998538"/>
            <a:ext cx="51435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sl-SI">
                <a:latin typeface="Arial" charset="0"/>
              </a:rPr>
              <a:t>DELEŽI PREVERJANJ IN </a:t>
            </a:r>
          </a:p>
          <a:p>
            <a:pPr marL="342900" indent="-342900">
              <a:spcBef>
                <a:spcPct val="50000"/>
              </a:spcBef>
            </a:pPr>
            <a:r>
              <a:rPr lang="sl-SI">
                <a:latin typeface="Arial" charset="0"/>
              </a:rPr>
              <a:t>POTRJEVNJ NPK V LETU 2011</a:t>
            </a:r>
          </a:p>
        </p:txBody>
      </p:sp>
      <p:sp>
        <p:nvSpPr>
          <p:cNvPr id="20501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2" name="AutoShape 2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3" name="AutoShape 4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4" name="AutoShape 6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5" name="AutoShape 8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6" name="AutoShape 10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07" name="AutoShape 12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20508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498" name="Object 18"/>
          <p:cNvGraphicFramePr>
            <a:graphicFrameLocks/>
          </p:cNvGraphicFramePr>
          <p:nvPr/>
        </p:nvGraphicFramePr>
        <p:xfrm>
          <a:off x="1712913" y="2441575"/>
          <a:ext cx="5588000" cy="330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5" r:id="rId4" imgW="5590517" imgH="3298222" progId="Excel.Chart.8">
                  <p:embed/>
                </p:oleObj>
              </mc:Choice>
              <mc:Fallback>
                <p:oleObj r:id="rId4" imgW="5590517" imgH="3298222" progId="Excel.Chart.8">
                  <p:embed/>
                  <p:pic>
                    <p:nvPicPr>
                      <p:cNvPr id="0" name="Picture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913" y="2441575"/>
                        <a:ext cx="5588000" cy="330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9" name="PoljeZBesedilom 2"/>
          <p:cNvSpPr txBox="1">
            <a:spLocks noChangeArrowheads="1"/>
          </p:cNvSpPr>
          <p:nvPr/>
        </p:nvSpPr>
        <p:spPr bwMode="auto">
          <a:xfrm>
            <a:off x="1560513" y="5949950"/>
            <a:ext cx="4529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/>
              <a:t>V letu 2011 je bilo izdanih 462 sklepov.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9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1760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45370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/>
              <a:t>ŠTEVILO IZDANIH CERTIFIKATOV OD 2001 DO 2012</a:t>
            </a:r>
            <a:endParaRPr lang="sl-SI" sz="1800" b="0">
              <a:latin typeface="Arial" charset="0"/>
            </a:endParaRPr>
          </a:p>
        </p:txBody>
      </p:sp>
      <p:sp>
        <p:nvSpPr>
          <p:cNvPr id="31761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1762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1758" name="Object 14"/>
          <p:cNvGraphicFramePr>
            <a:graphicFrameLocks noChangeAspect="1"/>
          </p:cNvGraphicFramePr>
          <p:nvPr/>
        </p:nvGraphicFramePr>
        <p:xfrm>
          <a:off x="2051050" y="1733550"/>
          <a:ext cx="5905500" cy="353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5" name="Grafikon" r:id="rId4" imgW="5896051" imgH="3962563" progId="MSGraph.Chart.8">
                  <p:embed followColorScheme="full"/>
                </p:oleObj>
              </mc:Choice>
              <mc:Fallback>
                <p:oleObj name="Grafikon" r:id="rId4" imgW="5896051" imgH="3962563" progId="MSGraph.Chart.8">
                  <p:embed followColorScheme="full"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1733550"/>
                        <a:ext cx="5905500" cy="353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63" name="PoljeZBesedilom 1"/>
          <p:cNvSpPr txBox="1">
            <a:spLocks noChangeArrowheads="1"/>
          </p:cNvSpPr>
          <p:nvPr/>
        </p:nvSpPr>
        <p:spPr bwMode="auto">
          <a:xfrm>
            <a:off x="1979613" y="5516563"/>
            <a:ext cx="5337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/>
              <a:t>Do leta 2012 je bilo izdanih 64031 certifikatov.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4537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/>
              <a:t>DELEŽ CERTIFIKATOV V LETU 2011</a:t>
            </a:r>
            <a:endParaRPr lang="sl-SI" sz="1800" b="0">
              <a:latin typeface="Arial" charset="0"/>
            </a:endParaRPr>
          </a:p>
        </p:txBody>
      </p:sp>
      <p:sp>
        <p:nvSpPr>
          <p:cNvPr id="36867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6868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3438014"/>
              </p:ext>
            </p:extLst>
          </p:nvPr>
        </p:nvGraphicFramePr>
        <p:xfrm>
          <a:off x="1828800" y="182880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870" name="PoljeZBesedilom 2"/>
          <p:cNvSpPr txBox="1">
            <a:spLocks noChangeArrowheads="1"/>
          </p:cNvSpPr>
          <p:nvPr/>
        </p:nvSpPr>
        <p:spPr bwMode="auto">
          <a:xfrm>
            <a:off x="2051050" y="5732463"/>
            <a:ext cx="5022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/>
              <a:t>V letu 2011 je bilo izdanih 5018 certifikatov.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900113" y="908050"/>
            <a:ext cx="64801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ŠTEVILO PREVERJANJ NA PODROČJU ZASEBNEGA VAROVANJA V</a:t>
            </a:r>
            <a:r>
              <a:rPr lang="sl-SI" sz="1800" b="0" dirty="0">
                <a:latin typeface="Arial" charset="0"/>
              </a:rPr>
              <a:t> </a:t>
            </a:r>
            <a:r>
              <a:rPr lang="sl-SI" dirty="0" smtClean="0">
                <a:latin typeface="Arial" charset="0"/>
              </a:rPr>
              <a:t>LETIH 2010 IN 2011</a:t>
            </a:r>
            <a:endParaRPr lang="sl-SI" dirty="0" smtClean="0"/>
          </a:p>
        </p:txBody>
      </p:sp>
      <p:sp>
        <p:nvSpPr>
          <p:cNvPr id="36867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6868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20272" y="1"/>
            <a:ext cx="2123727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978483859"/>
              </p:ext>
            </p:extLst>
          </p:nvPr>
        </p:nvGraphicFramePr>
        <p:xfrm>
          <a:off x="1259632" y="1916832"/>
          <a:ext cx="75608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598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8914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8915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1268413"/>
            <a:ext cx="42100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PoljeZBesedilom 1"/>
          <p:cNvSpPr txBox="1">
            <a:spLocks noChangeArrowheads="1"/>
          </p:cNvSpPr>
          <p:nvPr/>
        </p:nvSpPr>
        <p:spPr bwMode="auto">
          <a:xfrm>
            <a:off x="1042988" y="549275"/>
            <a:ext cx="67167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l-SI"/>
              <a:t>POSTOPEK PREVERJANJA IN POTRJEVANA</a:t>
            </a:r>
          </a:p>
          <a:p>
            <a:r>
              <a:rPr lang="sl-SI"/>
              <a:t>NPK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9938" name="Text Box 5"/>
          <p:cNvSpPr txBox="1">
            <a:spLocks noChangeArrowheads="1"/>
          </p:cNvSpPr>
          <p:nvPr/>
        </p:nvSpPr>
        <p:spPr bwMode="auto">
          <a:xfrm>
            <a:off x="900113" y="1537767"/>
            <a:ext cx="6624213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sl-SI" dirty="0"/>
              <a:t>Izvajalec pošlje zahtevek za imenovanje  komisije (</a:t>
            </a:r>
            <a:r>
              <a:rPr lang="sl-SI" dirty="0" err="1">
                <a:hlinkClick r:id="rId2"/>
              </a:rPr>
              <a:t>ivan.arnic@ric.si</a:t>
            </a:r>
            <a:r>
              <a:rPr lang="sl-SI" dirty="0"/>
              <a:t> ) 15 dni pred preverjanjem.</a:t>
            </a:r>
          </a:p>
          <a:p>
            <a:endParaRPr lang="sl-SI" dirty="0"/>
          </a:p>
          <a:p>
            <a:pPr marL="342900" indent="-342900">
              <a:buFont typeface="Wingdings" pitchFamily="2" charset="2"/>
              <a:buChar char="§"/>
            </a:pPr>
            <a:r>
              <a:rPr lang="sl-SI" dirty="0"/>
              <a:t>V zahtevku navede lokacijo, datum in uro preverjanja in potrjevanja (sklepi v bazi NRP</a:t>
            </a:r>
            <a:r>
              <a:rPr lang="sl-SI" dirty="0" smtClean="0"/>
              <a:t>)</a:t>
            </a:r>
          </a:p>
          <a:p>
            <a:pPr marL="342900" indent="-342900">
              <a:buFont typeface="Wingdings" pitchFamily="2" charset="2"/>
              <a:buChar char="§"/>
            </a:pPr>
            <a:endParaRPr lang="sl-SI" dirty="0"/>
          </a:p>
          <a:p>
            <a:pPr marL="342900" indent="-342900">
              <a:buFont typeface="Wingdings" pitchFamily="2" charset="2"/>
              <a:buChar char="§"/>
            </a:pPr>
            <a:r>
              <a:rPr lang="sl-SI" dirty="0" smtClean="0"/>
              <a:t>RIC imenuje komisijo iz liste članov komisij, izvajalec se dogovori z imenovanimi člani.</a:t>
            </a:r>
          </a:p>
          <a:p>
            <a:pPr marL="342900" indent="-342900">
              <a:buFont typeface="Wingdings" pitchFamily="2" charset="2"/>
              <a:buChar char="§"/>
            </a:pPr>
            <a:endParaRPr lang="sl-SI" dirty="0"/>
          </a:p>
          <a:p>
            <a:pPr marL="342900" indent="-342900">
              <a:buFont typeface="Wingdings" pitchFamily="2" charset="2"/>
              <a:buChar char="§"/>
            </a:pPr>
            <a:r>
              <a:rPr lang="sl-SI" dirty="0" smtClean="0"/>
              <a:t>Sklep se izda za preverjanje in potrjevanje zbirnih map!</a:t>
            </a:r>
          </a:p>
          <a:p>
            <a:pPr marL="342900" indent="-342900">
              <a:buFont typeface="Wingdings" pitchFamily="2" charset="2"/>
              <a:buChar char="§"/>
            </a:pPr>
            <a:endParaRPr lang="sl-SI" dirty="0"/>
          </a:p>
          <a:p>
            <a:pPr marL="342900" indent="-342900">
              <a:buFont typeface="Wingdings" pitchFamily="2" charset="2"/>
              <a:buChar char="§"/>
            </a:pPr>
            <a:endParaRPr lang="sl-SI" dirty="0"/>
          </a:p>
          <a:p>
            <a:pPr marL="342900" indent="-342900"/>
            <a:endParaRPr lang="sl-SI" dirty="0"/>
          </a:p>
          <a:p>
            <a:pPr marL="342900" indent="-342900"/>
            <a:endParaRPr lang="sl-SI" dirty="0"/>
          </a:p>
          <a:p>
            <a:pPr marL="342900" indent="-342900"/>
            <a:endParaRPr lang="sl-SI" dirty="0"/>
          </a:p>
        </p:txBody>
      </p:sp>
      <p:sp>
        <p:nvSpPr>
          <p:cNvPr id="39939" name="Text Box 6"/>
          <p:cNvSpPr txBox="1">
            <a:spLocks noChangeArrowheads="1"/>
          </p:cNvSpPr>
          <p:nvPr/>
        </p:nvSpPr>
        <p:spPr bwMode="auto">
          <a:xfrm>
            <a:off x="1331640" y="908050"/>
            <a:ext cx="338482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sl-SI"/>
              <a:t> IMENOVANJE KOMISIJ</a:t>
            </a:r>
          </a:p>
        </p:txBody>
      </p:sp>
      <p:pic>
        <p:nvPicPr>
          <p:cNvPr id="39940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185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3802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3803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800" name="Object 8"/>
          <p:cNvGraphicFramePr>
            <a:graphicFrameLocks noChangeAspect="1"/>
          </p:cNvGraphicFramePr>
          <p:nvPr/>
        </p:nvGraphicFramePr>
        <p:xfrm>
          <a:off x="2339975" y="908050"/>
          <a:ext cx="3954463" cy="589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7" name="VISIO" r:id="rId4" imgW="2941320" imgH="4384548" progId="">
                  <p:embed/>
                </p:oleObj>
              </mc:Choice>
              <mc:Fallback>
                <p:oleObj name="VISIO" r:id="rId4" imgW="2941320" imgH="4384548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908050"/>
                        <a:ext cx="3954463" cy="5894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4" name="PoljeZBesedilom 3"/>
          <p:cNvSpPr txBox="1">
            <a:spLocks noChangeArrowheads="1"/>
          </p:cNvSpPr>
          <p:nvPr/>
        </p:nvSpPr>
        <p:spPr bwMode="auto">
          <a:xfrm>
            <a:off x="1547813" y="173038"/>
            <a:ext cx="4540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/>
              <a:t>IZVAJALEC ZAGOTOVI SVETOVNJE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0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4831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4832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4828" name="Object 12"/>
          <p:cNvGraphicFramePr>
            <a:graphicFrameLocks noChangeAspect="1"/>
          </p:cNvGraphicFramePr>
          <p:nvPr/>
        </p:nvGraphicFramePr>
        <p:xfrm>
          <a:off x="1116013" y="2205038"/>
          <a:ext cx="7921625" cy="450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2" name="VISIO" r:id="rId4" imgW="6111240" imgH="3473196" progId="">
                  <p:embed/>
                </p:oleObj>
              </mc:Choice>
              <mc:Fallback>
                <p:oleObj name="VISIO" r:id="rId4" imgW="6111240" imgH="3473196" progId="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2205038"/>
                        <a:ext cx="7921625" cy="450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9" name="Object 13"/>
          <p:cNvGraphicFramePr>
            <a:graphicFrameLocks noChangeAspect="1"/>
          </p:cNvGraphicFramePr>
          <p:nvPr/>
        </p:nvGraphicFramePr>
        <p:xfrm>
          <a:off x="323850" y="1379538"/>
          <a:ext cx="2663825" cy="195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3" name="VISIO" r:id="rId6" imgW="2990088" imgH="2199132" progId="">
                  <p:embed/>
                </p:oleObj>
              </mc:Choice>
              <mc:Fallback>
                <p:oleObj name="VISIO" r:id="rId6" imgW="2990088" imgH="2199132" progId="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379538"/>
                        <a:ext cx="2663825" cy="195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33" name="PoljeZBesedilom 5"/>
          <p:cNvSpPr txBox="1">
            <a:spLocks noChangeArrowheads="1"/>
          </p:cNvSpPr>
          <p:nvPr/>
        </p:nvSpPr>
        <p:spPr bwMode="auto">
          <a:xfrm>
            <a:off x="1331913" y="549275"/>
            <a:ext cx="54721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l-SI"/>
              <a:t>PREVERJANJE IN POTRJEVANJE NPK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6082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6083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6084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6085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6086" name="Rectangle 14"/>
          <p:cNvSpPr>
            <a:spLocks noGrp="1" noChangeArrowheads="1"/>
          </p:cNvSpPr>
          <p:nvPr>
            <p:ph type="title"/>
          </p:nvPr>
        </p:nvSpPr>
        <p:spPr>
          <a:xfrm>
            <a:off x="971550" y="404813"/>
            <a:ext cx="3600450" cy="503237"/>
          </a:xfrm>
        </p:spPr>
        <p:txBody>
          <a:bodyPr/>
          <a:lstStyle/>
          <a:p>
            <a:pPr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> IZDAJA CERTIFIKATA</a:t>
            </a:r>
          </a:p>
        </p:txBody>
      </p:sp>
      <p:sp>
        <p:nvSpPr>
          <p:cNvPr id="46087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1116013" y="1052513"/>
            <a:ext cx="4392612" cy="5689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Izvajalec najpozneje v osmih dneh po uspešno opravljenem preverjanju izda certifikat o nacionalni poklicni kvalifikaciji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Certifikati se izpisujejo v bazi NPP-uporabniško ime in geslo- </a:t>
            </a:r>
            <a:r>
              <a:rPr lang="sl-SI" sz="2400" b="1" dirty="0" err="1" smtClean="0">
                <a:solidFill>
                  <a:srgbClr val="00529B"/>
                </a:solidFill>
                <a:latin typeface="Arial Narrow" pitchFamily="34" charset="0"/>
              </a:rPr>
              <a:t>mag.Tanja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Logar (CPI).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Če se kandidat preverjanja ne udeleži oziroma ga ne opravi, mu komisija v osmih dneh izda odločbo s katero mu zavrne izdajo certifikata.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46088" name="Picture 17"/>
          <p:cNvPicPr>
            <a:picLocks noChangeAspect="1" noChangeArrowheads="1"/>
          </p:cNvPicPr>
          <p:nvPr/>
        </p:nvPicPr>
        <p:blipFill>
          <a:blip r:embed="rId2"/>
          <a:srcRect l="33852" t="19751" r="32373" b="20621"/>
          <a:stretch>
            <a:fillRect/>
          </a:stretch>
        </p:blipFill>
        <p:spPr bwMode="auto">
          <a:xfrm>
            <a:off x="6227763" y="1700213"/>
            <a:ext cx="2808287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7106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7107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710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7109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7110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>    UGOTOVITVE PRI </a:t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>    SPREMLJANJU DELA KOMISIJ</a:t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47111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900112" y="1556793"/>
            <a:ext cx="6840239" cy="489639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Osebne mape niso pripravljene v skladu s priporočili CPI (manjkajo zapisniki, obrazci).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Neupoštevanje vstopnih pogojev, ki jih določa katalog.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Manjka zapisnik svetovanja.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Nepopolna sestava komisije.</a:t>
            </a:r>
          </a:p>
          <a:p>
            <a:pPr eaLnBrk="1" hangingPunct="1">
              <a:lnSpc>
                <a:spcPct val="80000"/>
              </a:lnSpc>
            </a:pPr>
            <a:endParaRPr lang="sl-SI" sz="2400" b="1" dirty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Neupoštevanje postopka preverjanja in potrjevanja.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sl-SI" sz="2400" b="1" dirty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sl-SI" sz="2400" b="1" dirty="0">
                <a:solidFill>
                  <a:srgbClr val="00529B"/>
                </a:solidFill>
                <a:latin typeface="Arial Narrow" pitchFamily="34" charset="0"/>
              </a:rPr>
              <a:t>Neobjavljeni roki preverjanj in potrjevanja NPK.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sl-SI" sz="2400" b="1" dirty="0">
                <a:solidFill>
                  <a:srgbClr val="00529B"/>
                </a:solidFill>
                <a:latin typeface="Arial Narrow" pitchFamily="34" charset="0"/>
              </a:rPr>
              <a:t> 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</a:t>
            </a:r>
            <a:r>
              <a:rPr lang="sl-SI" sz="2400" b="1" i="1" dirty="0" smtClean="0">
                <a:solidFill>
                  <a:srgbClr val="00529B"/>
                </a:solidFill>
                <a:latin typeface="Arial Narrow" pitchFamily="34" charset="0"/>
              </a:rPr>
              <a:t>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47112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30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31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32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33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34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48135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85938" y="3000375"/>
            <a:ext cx="5665787" cy="34528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>HVALA ZA VAŠO POZORNOST.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  <a:hlinkClick r:id="rId2"/>
              </a:rPr>
              <a:t>ivan.arnic@ric.si</a:t>
            </a:r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smtClean="0">
              <a:latin typeface="Arial Narrow" pitchFamily="34" charset="0"/>
            </a:endParaRPr>
          </a:p>
        </p:txBody>
      </p:sp>
      <p:pic>
        <p:nvPicPr>
          <p:cNvPr id="48136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2004</TotalTime>
  <Words>295</Words>
  <Application>Microsoft Office PowerPoint</Application>
  <PresentationFormat>Diaprojekcija na zaslonu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3</vt:i4>
      </vt:variant>
      <vt:variant>
        <vt:lpstr>Naslovi diapozitivov</vt:lpstr>
      </vt:variant>
      <vt:variant>
        <vt:i4>13</vt:i4>
      </vt:variant>
    </vt:vector>
  </HeadingPairs>
  <TitlesOfParts>
    <vt:vector size="17" baseType="lpstr">
      <vt:lpstr>Default Design</vt:lpstr>
      <vt:lpstr>Grafikon</vt:lpstr>
      <vt:lpstr>Microsoft Excelov grafikon</vt:lpstr>
      <vt:lpstr>VISIO</vt:lpstr>
      <vt:lpstr>   NACIONALNE POKLICNE KVALIFIKACIJE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IZDAJA CERTIFIKATA</vt:lpstr>
      <vt:lpstr>    UGOTOVITVE PRI      SPREMLJANJU DELA KOMISIJ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 PREDAVANJA</dc:title>
  <dc:creator>pc</dc:creator>
  <cp:lastModifiedBy>Jelka Kozjak Jezernik</cp:lastModifiedBy>
  <cp:revision>103</cp:revision>
  <cp:lastPrinted>2012-05-16T08:38:18Z</cp:lastPrinted>
  <dcterms:created xsi:type="dcterms:W3CDTF">2008-10-10T10:46:51Z</dcterms:created>
  <dcterms:modified xsi:type="dcterms:W3CDTF">2012-06-15T07:51:25Z</dcterms:modified>
</cp:coreProperties>
</file>